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25"/>
  </p:notesMasterIdLst>
  <p:sldIdLst>
    <p:sldId id="256" r:id="rId5"/>
    <p:sldId id="9183" r:id="rId6"/>
    <p:sldId id="9187" r:id="rId7"/>
    <p:sldId id="9185" r:id="rId8"/>
    <p:sldId id="9184" r:id="rId9"/>
    <p:sldId id="9186" r:id="rId10"/>
    <p:sldId id="9188" r:id="rId11"/>
    <p:sldId id="9192" r:id="rId12"/>
    <p:sldId id="9189" r:id="rId13"/>
    <p:sldId id="9190" r:id="rId14"/>
    <p:sldId id="9191" r:id="rId15"/>
    <p:sldId id="9151" r:id="rId16"/>
    <p:sldId id="9142" r:id="rId17"/>
    <p:sldId id="9176" r:id="rId18"/>
    <p:sldId id="9179" r:id="rId19"/>
    <p:sldId id="9156" r:id="rId20"/>
    <p:sldId id="9157" r:id="rId21"/>
    <p:sldId id="9158" r:id="rId22"/>
    <p:sldId id="9149" r:id="rId23"/>
    <p:sldId id="91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4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77733" autoAdjust="0"/>
  </p:normalViewPr>
  <p:slideViewPr>
    <p:cSldViewPr snapToGrid="0">
      <p:cViewPr varScale="1">
        <p:scale>
          <a:sx n="88" d="100"/>
          <a:sy n="88" d="100"/>
        </p:scale>
        <p:origin x="1494" y="96"/>
      </p:cViewPr>
      <p:guideLst/>
    </p:cSldViewPr>
  </p:slideViewPr>
  <p:outlineViewPr>
    <p:cViewPr>
      <p:scale>
        <a:sx n="33" d="100"/>
        <a:sy n="33" d="100"/>
      </p:scale>
      <p:origin x="0" y="-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C630-1E0B-42DE-BF4A-6879DD2665C9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A6E0E-53DF-46EA-9AFE-EF50D409B0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Introduction: Présentation à 2 voix, représentant 2 associations complémentaires,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des groupes de travail aux valeurs partagées, et au service de l’</a:t>
            </a:r>
            <a:r>
              <a:rPr lang="fr-FR" sz="1200" b="0" cap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ingenierie</a:t>
            </a:r>
            <a:r>
              <a:rPr lang="fr-FR" sz="1200" b="0" cap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cap="none" baseline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hospitaliere</a:t>
            </a:r>
            <a:endParaRPr lang="fr-FR" sz="1200" b="0" cap="none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La Commission Smart Hospital de la SBA, que je préside et représente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cap="none" baseline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Le GT RéuSITH, hébergé par l’IHF, que je co-préside et que je vais vous présenter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64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Appel à candidature</a:t>
            </a:r>
          </a:p>
          <a:p>
            <a:r>
              <a:rPr lang="fr-FR" dirty="0"/>
              <a:t>Webinaire régional : POC du</a:t>
            </a:r>
            <a:r>
              <a:rPr lang="fr-FR" baseline="0" dirty="0"/>
              <a:t> CH de Marmande</a:t>
            </a:r>
            <a:endParaRPr lang="fr-FR" dirty="0"/>
          </a:p>
          <a:p>
            <a:pPr marL="0" lv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7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98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3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28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Nous allons vous montrer que cette transition peut se révéler plus efficace et donc plus économique lorsque l’on a une vision holistique.</a:t>
            </a:r>
          </a:p>
          <a:p>
            <a:pPr marL="0" lvl="0" indent="0">
              <a:buNone/>
            </a:pP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La comparaison la plus simple est le téléphone mobile </a:t>
            </a:r>
            <a:r>
              <a:rPr lang="fr-FR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Numérique </a:t>
            </a: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(GSM): Son arrivée marquait un grand pas dans la mobilité pour téléphoner avec des prix à la minute. Sa mutation en </a:t>
            </a:r>
            <a:r>
              <a:rPr lang="fr-FR" sz="1200" b="1" dirty="0">
                <a:solidFill>
                  <a:schemeClr val="tx2"/>
                </a:solidFill>
                <a:highlight>
                  <a:srgbClr val="FFFF00"/>
                </a:highlight>
              </a:rPr>
              <a:t>Smartphone</a:t>
            </a: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 à totalement changé son utilisation au point que ses qualités téléphoniques sont devenues secondaires au profit d’une multitudes de services personnalisables avec des forfaits illimités.</a:t>
            </a:r>
          </a:p>
          <a:p>
            <a:pPr marL="0" lvl="0" indent="0">
              <a:buNone/>
            </a:pP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 Pour cela il faut choisir l’appareil avec un </a:t>
            </a:r>
            <a:r>
              <a:rPr lang="fr-FR" sz="1200" dirty="0" err="1">
                <a:solidFill>
                  <a:schemeClr val="tx2"/>
                </a:solidFill>
                <a:highlight>
                  <a:srgbClr val="FFFF00"/>
                </a:highlight>
              </a:rPr>
              <a:t>Opérating</a:t>
            </a:r>
            <a:r>
              <a:rPr lang="fr-FR" sz="1200" dirty="0">
                <a:solidFill>
                  <a:schemeClr val="tx2"/>
                </a:solidFill>
                <a:highlight>
                  <a:srgbClr val="FFFF00"/>
                </a:highlight>
              </a:rPr>
              <a:t> System qui permettra d’installer des programmes adaptés à ses besoins et cela demande un peu d’anticipation et de s’appuyer sur des collègues qui ont de l’expérience et/ou des avis publiés en complément des vendeurs pas toujours objectifs.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81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>
                <a:highlight>
                  <a:srgbClr val="FFFF00"/>
                </a:highlight>
              </a:rPr>
              <a:t>Ce groupe de travail a été constitué à l’initiative de l’IHF, rejoint par une dizaine de collègues techniques, biomédicaux, informaticiens et logisticiens partageant la même vision collaborative au sein d’établissement de toutes tailles.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16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02060"/>
                </a:solidFill>
                <a:highlight>
                  <a:srgbClr val="FFFF00"/>
                </a:highlight>
                <a:ea typeface="MS PGothic" panose="020B0600070205080204" pitchFamily="34" charset="-128"/>
              </a:rPr>
              <a:t>L’objectif du Groupe de Travail RéuSITH</a:t>
            </a:r>
            <a:r>
              <a:rPr lang="fr-FR" altLang="fr-FR" dirty="0">
                <a:solidFill>
                  <a:srgbClr val="002060"/>
                </a:solidFill>
                <a:ea typeface="MS PGothic" panose="020B0600070205080204" pitchFamily="34" charset="-128"/>
              </a:rPr>
              <a:t> est de mettre à disposition des données techniques pertinentes à des applications adaptées pour différents profils d’utilisateurs avec un coût maitrisé dans un environnement existant.</a:t>
            </a:r>
            <a:endParaRPr lang="fr-FR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03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altLang="fr-FR" dirty="0">
                <a:solidFill>
                  <a:srgbClr val="002060"/>
                </a:solidFill>
                <a:highlight>
                  <a:srgbClr val="FFFF00"/>
                </a:highlight>
                <a:ea typeface="MS PGothic" panose="020B0600070205080204" pitchFamily="34" charset="-128"/>
              </a:rPr>
              <a:t>A raccourcir ou à splitter en 2 slides</a:t>
            </a:r>
            <a:endParaRPr lang="fr-FR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6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83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9A6E0E-53DF-46EA-9AFE-EF50D409B0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6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8E8A-E92D-4681-B1B3-AA9D31C66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FDFCC-96B5-44FC-B344-E451E1C34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7FF68-6226-48AA-A0F3-69228D4CE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93F9E-F18F-4A7D-9F72-257816DD9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064ED-C6FC-4D4B-B39A-3E3F18BB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563DE-41C8-4CD1-96ED-98769D3E8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84C26-2AB7-4BC5-B50D-9AC1ADF935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2E132-F92E-4D55-BFDB-361E83D93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C773C-C342-4D59-8681-961F6B30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1C78A-1861-475C-84CF-BA248049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40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1B698-C3C4-4757-B44D-F338D4833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DE916-E519-493A-8B9B-E3C28B351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B62D-80B9-4845-9B60-B3ACB1F7D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B44D6-1347-47E3-8C88-F69BCCC4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2761-93B6-4CF0-BD8B-4DABD6501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4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F5FA54-FED1-47E1-A7BC-239E892DC06C}"/>
              </a:ext>
            </a:extLst>
          </p:cNvPr>
          <p:cNvSpPr/>
          <p:nvPr userDrawn="1"/>
        </p:nvSpPr>
        <p:spPr>
          <a:xfrm>
            <a:off x="1996831" y="908051"/>
            <a:ext cx="10195169" cy="301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4400" b="1" dirty="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E21296-8884-4077-9417-54350A81E93E}"/>
              </a:ext>
            </a:extLst>
          </p:cNvPr>
          <p:cNvSpPr/>
          <p:nvPr userDrawn="1"/>
        </p:nvSpPr>
        <p:spPr>
          <a:xfrm>
            <a:off x="3908" y="908051"/>
            <a:ext cx="1756508" cy="30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4400" b="1" dirty="0">
              <a:solidFill>
                <a:srgbClr val="5B9BD5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96017" y="372433"/>
            <a:ext cx="8045130" cy="46783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241904"/>
            <a:ext cx="10515600" cy="4351338"/>
          </a:xfrm>
          <a:prstGeom prst="rect">
            <a:avLst/>
          </a:prstGeom>
        </p:spPr>
        <p:txBody>
          <a:bodyPr/>
          <a:lstStyle>
            <a:lvl5pPr marL="2057400" indent="-228600">
              <a:buClr>
                <a:srgbClr val="7EACCA"/>
              </a:buClr>
              <a:buFont typeface="Arial" panose="020B0604020202020204" pitchFamily="34" charset="0"/>
              <a:buChar char="–"/>
              <a:defRPr sz="1100">
                <a:solidFill>
                  <a:srgbClr val="7EACCA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93DBE5-8BA1-44E5-8664-8BCE434989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 b="0" smtClean="0"/>
            </a:lvl1pPr>
          </a:lstStyle>
          <a:p>
            <a:pPr>
              <a:defRPr/>
            </a:pPr>
            <a:fld id="{B9128DEF-A3F6-4AFC-8B2B-92E6151FC06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16775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1" y="1825625"/>
            <a:ext cx="5156200" cy="435133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val="16903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FD578-65E4-4D47-9287-E969C9F2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1A5C4-FC8F-4BE3-AA61-AC5496739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586CD-70B2-4D6E-8CFB-D2BFD725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A5B5-5175-46FD-A88B-707165D7D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8C9FE-B02A-47C0-99FB-83C8CBE9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67C3-779B-4E67-A38D-2808567D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72DA5-812D-40CB-86BA-5074F585B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B5F81-564A-417D-92AB-6DDC6ACB5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8946A-8C1C-42D7-A32A-B513827CC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37C15-B91A-4C3B-B6B4-B7E678B8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3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A6469-14B9-4231-BB89-EBF390583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24E79-2A3D-4F7A-AA90-E353E802D0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588A40-C67E-45B2-9206-FE292D14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59314-ACAF-4303-A50B-B2DC1667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9D1F9-A92E-4504-836B-8CB98D3BE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CCAD5-873B-41F9-93E7-8B71674B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68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0FE0B-875B-46B4-AAF0-ED16F58B7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8D052-CA26-4931-A632-740F2258A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E5033-7D38-474A-8FF9-640CDABA5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130CE-3CDC-4B19-8D44-D179E046CE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0115C8-90E9-4D7E-8663-E4D1D55E5D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1B67E-EF02-41E5-94A0-B337DE63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0CDC6-A197-49BB-9DFF-96A41ECB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314C6-28AC-4D2F-9AE1-6FE021EC5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6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E8A1-25A0-463E-8E36-9DB275E9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73F4E4-D743-40E1-8DC2-639E3BCB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0EA50-67F6-4A47-A4A5-67E87A871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91724E-F2BE-4A73-A0C9-00E3FFC61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9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E48DA1-99E3-406D-9369-ADE97D35B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C2E77C-83E6-44B9-AE00-2EA3B3C4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7AAB-ADAE-46B5-88E0-2EC0DC02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8B82-79C7-4157-B44B-858C01F6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4E7E-CDDB-4EB8-A46F-B86A7D6FB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2A03C-A876-45C5-8C4A-2CC808E2D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7CF6B7-D8EF-4A21-9A04-87721C4F8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AE665-2FC5-4E7C-84E6-9DA30679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1C1F2-79C9-4484-9D1C-987F4BA9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3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7F180-4584-4A95-B11A-9BF1CE689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4D088-A98D-484C-8173-18EAD699E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9A951-F66D-4F72-B6BE-E090E48E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02DF4-EDED-4C69-87DE-6FFDA166D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1AF85-F336-460A-A406-5ED0DA37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05E488-6F52-4B36-8E21-A06D5F9B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4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7F7E0-8837-4ED9-8FAD-66736940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416966-5CA3-400C-8C5E-2EFA4C180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C79CE-4FF3-40F0-85B1-AB369DE6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672D-A429-4694-AAAB-7C8E7D6E61C4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C8EA2-C945-40D3-9A67-BF220EE58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6539A-ABDD-4614-A75B-AB03837A88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E839-3980-4988-9BE2-591FC426B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>
            <a:extLst>
              <a:ext uri="{FF2B5EF4-FFF2-40B4-BE49-F238E27FC236}">
                <a16:creationId xmlns:a16="http://schemas.microsoft.com/office/drawing/2014/main" id="{7F79742E-F676-4F76-9520-C8DE3BAB48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13500"/>
            <a:ext cx="12192000" cy="444500"/>
          </a:xfrm>
          <a:prstGeom prst="rect">
            <a:avLst/>
          </a:prstGeom>
          <a:solidFill>
            <a:srgbClr val="7EACCA"/>
          </a:solidFill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4400" dirty="0">
              <a:solidFill>
                <a:srgbClr val="44546A"/>
              </a:solidFill>
            </a:endParaRPr>
          </a:p>
        </p:txBody>
      </p:sp>
      <p:sp>
        <p:nvSpPr>
          <p:cNvPr id="1030" name="Rectangle 1">
            <a:extLst>
              <a:ext uri="{FF2B5EF4-FFF2-40B4-BE49-F238E27FC236}">
                <a16:creationId xmlns:a16="http://schemas.microsoft.com/office/drawing/2014/main" id="{D66E4656-82DC-41D1-A192-69D112B20C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1569" y="6469064"/>
            <a:ext cx="10972800" cy="3079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altLang="fr-FR" sz="1400" i="1" dirty="0">
                <a:solidFill>
                  <a:prstClr val="white"/>
                </a:solidFill>
              </a:rPr>
              <a:t>SBA : combiner transition numérique et transition énergétique au service de tous les usagers </a:t>
            </a:r>
            <a:endParaRPr lang="fr-FR" altLang="fr-FR" sz="1400" dirty="0">
              <a:solidFill>
                <a:prstClr val="white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073E757-AD91-4476-AAEA-7A5E80680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1969" y="6492876"/>
            <a:ext cx="930031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4C622A-855C-4A8C-AA40-55954D570D8D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pic>
        <p:nvPicPr>
          <p:cNvPr id="9" name="Picture 8" descr="Une image contenant dessin, assiette, alimentation&#10;&#10;Description générée automatiquement">
            <a:extLst>
              <a:ext uri="{FF2B5EF4-FFF2-40B4-BE49-F238E27FC236}">
                <a16:creationId xmlns:a16="http://schemas.microsoft.com/office/drawing/2014/main" id="{B2820685-84CD-43C7-AAD0-EB5940895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10372" y="224403"/>
            <a:ext cx="1132654" cy="62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8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accent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Franklin Gothic Book" panose="020B0503020102020204" pitchFamily="34" charset="0"/>
        </a:defRPr>
      </a:lvl9pPr>
    </p:titleStyle>
    <p:bodyStyle>
      <a:lvl1pPr marL="457200" indent="-457200" algn="l" rtl="0" eaLnBrk="0" fontAlgn="base" hangingPunct="0">
        <a:lnSpc>
          <a:spcPct val="120000"/>
        </a:lnSpc>
        <a:spcBef>
          <a:spcPts val="1200"/>
        </a:spcBef>
        <a:spcAft>
          <a:spcPct val="0"/>
        </a:spcAft>
        <a:buClr>
          <a:srgbClr val="70AD47"/>
        </a:buClr>
        <a:buFont typeface="Wingdings" panose="05000000000000000000" pitchFamily="2" charset="2"/>
        <a:buChar char="ü"/>
        <a:defRPr sz="3200" b="1" kern="1200" cap="small">
          <a:solidFill>
            <a:srgbClr val="639F1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58775" algn="l" rtl="0" eaLnBrk="0" fontAlgn="base" hangingPunct="0">
        <a:lnSpc>
          <a:spcPct val="130000"/>
        </a:lnSpc>
        <a:spcBef>
          <a:spcPts val="1000"/>
        </a:spcBef>
        <a:spcAft>
          <a:spcPct val="0"/>
        </a:spcAft>
        <a:buClr>
          <a:srgbClr val="2F5597"/>
        </a:buClr>
        <a:buSzPct val="100000"/>
        <a:buFont typeface="Arial" panose="020B0604020202020204" pitchFamily="34" charset="0"/>
        <a:buChar char="•"/>
        <a:defRPr sz="1600" kern="1200">
          <a:solidFill>
            <a:srgbClr val="156CA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595959"/>
        </a:buClr>
        <a:buFont typeface="Courier New" panose="02070309020205020404" pitchFamily="49" charset="0"/>
        <a:buChar char="o"/>
        <a:defRPr sz="1400" i="1" kern="1200">
          <a:solidFill>
            <a:srgbClr val="7F7F7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114000"/>
        </a:lnSpc>
        <a:spcBef>
          <a:spcPts val="600"/>
        </a:spcBef>
        <a:spcAft>
          <a:spcPct val="0"/>
        </a:spcAft>
        <a:buClr>
          <a:srgbClr val="A6A6A6"/>
        </a:buClr>
        <a:buFont typeface="Arial" panose="020B0604020202020204" pitchFamily="34" charset="0"/>
        <a:buChar char="•"/>
        <a:defRPr sz="1200" kern="1200">
          <a:solidFill>
            <a:srgbClr val="96969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7EACCA"/>
        </a:buClr>
        <a:buFont typeface="Arial" panose="020B0604020202020204" pitchFamily="34" charset="0"/>
        <a:buChar char="»"/>
        <a:defRPr sz="2000" kern="1200">
          <a:solidFill>
            <a:srgbClr val="7EACC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svg"/><Relationship Id="rId11" Type="http://schemas.openxmlformats.org/officeDocument/2006/relationships/image" Target="../media/image27.svg"/><Relationship Id="rId5" Type="http://schemas.openxmlformats.org/officeDocument/2006/relationships/image" Target="../media/image22.pn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19.png"/><Relationship Id="rId9" Type="http://schemas.openxmlformats.org/officeDocument/2006/relationships/image" Target="../media/image3.png"/><Relationship Id="rId1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depositphotos.com/7195032/stock-photo-3d-little-human-character-with.html" TargetMode="External"/><Relationship Id="rId7" Type="http://schemas.openxmlformats.org/officeDocument/2006/relationships/hyperlink" Target="https://pixabay.com/en/white-male-3d-man-isolated-3d-1871379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hyperlink" Target="https://pixabay.com/en/meeting-relationship-business-1020336/" TargetMode="Externa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smartbuildingsalliance.org/wp-content/uploads/2019/04/SBA_Plaquette_R2S_mars19-min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www.smartbuildingsalliance.org/wp-content/uploads/2020/10/SBA_Thema6_SmartHospital_basse_de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c.bardouillet@chicmt.fr" TargetMode="External"/><Relationship Id="rId5" Type="http://schemas.openxmlformats.org/officeDocument/2006/relationships/hyperlink" Target="mailto:Marie-paule.dayer@fr.abb.com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67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33" name="Titre 1">
            <a:extLst>
              <a:ext uri="{FF2B5EF4-FFF2-40B4-BE49-F238E27FC236}">
                <a16:creationId xmlns:a16="http://schemas.microsoft.com/office/drawing/2014/main" id="{8D7569DD-376D-4A65-AEDF-346B0734D651}"/>
              </a:ext>
            </a:extLst>
          </p:cNvPr>
          <p:cNvSpPr txBox="1">
            <a:spLocks noGrp="1"/>
          </p:cNvSpPr>
          <p:nvPr>
            <p:ph type="ctrTitle"/>
          </p:nvPr>
        </p:nvSpPr>
        <p:spPr bwMode="auto">
          <a:xfrm>
            <a:off x="3043250" y="2683744"/>
            <a:ext cx="6105194" cy="164251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>
              <a:defRPr/>
            </a:pPr>
            <a:r>
              <a:rPr lang="fr-FR" altLang="fr-FR" sz="5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Et si l’hôpital du futur était </a:t>
            </a:r>
            <a:r>
              <a:rPr lang="fr-FR" altLang="fr-FR" sz="52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</a:t>
            </a:r>
            <a:r>
              <a:rPr lang="fr-FR" altLang="fr-FR" sz="5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</a:p>
        </p:txBody>
      </p:sp>
      <p:pic>
        <p:nvPicPr>
          <p:cNvPr id="4" name="Picture 8" descr="Une image contenant dessin, assiette, alimentation&#10;&#10;Description générée automatiquement">
            <a:extLst>
              <a:ext uri="{FF2B5EF4-FFF2-40B4-BE49-F238E27FC236}">
                <a16:creationId xmlns:a16="http://schemas.microsoft.com/office/drawing/2014/main" id="{A075286E-3220-471E-96C7-7B70FC4C4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80645" y="224403"/>
            <a:ext cx="1240057" cy="6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ABBD81E2-9098-4AAA-8E4A-116962F4E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532" y="22440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re 1">
            <a:extLst>
              <a:ext uri="{FF2B5EF4-FFF2-40B4-BE49-F238E27FC236}">
                <a16:creationId xmlns:a16="http://schemas.microsoft.com/office/drawing/2014/main" id="{AE0B99D6-432A-4D87-A2FA-9F45D8909FB8}"/>
              </a:ext>
            </a:extLst>
          </p:cNvPr>
          <p:cNvSpPr txBox="1">
            <a:spLocks/>
          </p:cNvSpPr>
          <p:nvPr/>
        </p:nvSpPr>
        <p:spPr bwMode="auto">
          <a:xfrm>
            <a:off x="4285518" y="5338064"/>
            <a:ext cx="3863082" cy="50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>
              <a:defRPr/>
            </a:pPr>
            <a:r>
              <a:rPr lang="fr-FR" altLang="fr-F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IHF#8 mai 2021</a:t>
            </a:r>
          </a:p>
        </p:txBody>
      </p:sp>
    </p:spTree>
    <p:extLst>
      <p:ext uri="{BB962C8B-B14F-4D97-AF65-F5344CB8AC3E}">
        <p14:creationId xmlns:p14="http://schemas.microsoft.com/office/powerpoint/2010/main" val="2672051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Quelques applications du SITH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4CD87-B796-40B2-B46A-F0FCF3D65A9E}"/>
              </a:ext>
            </a:extLst>
          </p:cNvPr>
          <p:cNvSpPr/>
          <p:nvPr/>
        </p:nvSpPr>
        <p:spPr>
          <a:xfrm>
            <a:off x="586066" y="1569308"/>
            <a:ext cx="11066355" cy="4938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r>
              <a:rPr lang="fr-FR" sz="2000" b="1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r>
              <a:rPr lang="fr-FR" sz="2000" b="1" u="sng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 sein des services supports et services techniques :</a:t>
            </a:r>
            <a:r>
              <a:rPr lang="fr-FR" sz="2000" b="1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Bureau d’Etudes :  Maquette Numérique, Exploitation, Suivi Amiante,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Sécurité : Incendie, contrôle d’accès, vidéo-surveillance, PSE, 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Informatique : Repérage commun, interface GMAO commune, cyber sécurité, ...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Biomédical : Patrimoine partagé, géolocalisation, traçabilité, gestion des risques,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Logistique : Gestion des flux avec des plans à jour, information sur les pannes d’ascenseur, …</a:t>
            </a:r>
          </a:p>
          <a:p>
            <a:r>
              <a:rPr lang="fr-FR" sz="2000" b="1" u="sng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les directions fonctionnelles 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Direction générale : Rapports d’activité, affectation des locaux, communication, plan blanc, site Web dynamique, 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financiers : Facturation, comptabilité analytique, immobilisation, coût global par opération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Qualité : Informations sur les incidents, indicateurs, …</a:t>
            </a:r>
          </a:p>
          <a:p>
            <a:r>
              <a:rPr lang="fr-FR" sz="2000" b="1" u="sng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les services de soins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soignants : Demande et suivi d’intervention depuis une application unique,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cadres : Informations sur leur patrimoine, mise à jour, ...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services médicotechniques : Procédures contextualisées, …</a:t>
            </a:r>
          </a:p>
          <a:p>
            <a:r>
              <a:rPr lang="fr-FR" sz="2000" b="1" u="sng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Avec les patients 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Commande des équipements techniques : domotique patient, …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Dossier patient : données techniques ou anonymisées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Aide à l’orientation et suivi des rendez-vous, borne interactive.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Information du public en cas d’incident ou d’événement : Afficheur de hall, …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Les relations du Groupe de Travail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		</a:t>
            </a:r>
            <a:endParaRPr lang="fr-FR" sz="4000" u="sng" kern="1200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Diagram&#10;&#10;Description automatically generated">
            <a:extLst>
              <a:ext uri="{FF2B5EF4-FFF2-40B4-BE49-F238E27FC236}">
                <a16:creationId xmlns:a16="http://schemas.microsoft.com/office/drawing/2014/main" id="{F6612156-F478-4EEC-BE7A-2DA5117F4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808" y="1503125"/>
            <a:ext cx="7667496" cy="4715511"/>
          </a:xfrm>
          <a:prstGeom prst="rect">
            <a:avLst/>
          </a:prstGeom>
        </p:spPr>
      </p:pic>
      <p:sp>
        <p:nvSpPr>
          <p:cNvPr id="39" name="Ellipse 1">
            <a:extLst>
              <a:ext uri="{FF2B5EF4-FFF2-40B4-BE49-F238E27FC236}">
                <a16:creationId xmlns:a16="http://schemas.microsoft.com/office/drawing/2014/main" id="{E9E6525C-C18B-455D-8342-D60D1403131F}"/>
              </a:ext>
            </a:extLst>
          </p:cNvPr>
          <p:cNvSpPr/>
          <p:nvPr/>
        </p:nvSpPr>
        <p:spPr>
          <a:xfrm>
            <a:off x="4736543" y="2596186"/>
            <a:ext cx="5204615" cy="25293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8AF446A-0744-4DA6-9687-51AFB3D68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199" y="3536576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7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84F25-ED1C-41EE-BA34-E7F2DFA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l’hôpital numérique au smart hospital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9673-F847-4949-BF7E-DA8713B1A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41904"/>
            <a:ext cx="4698999" cy="4351338"/>
          </a:xfrm>
        </p:spPr>
        <p:txBody>
          <a:bodyPr/>
          <a:lstStyle/>
          <a:p>
            <a:r>
              <a:rPr lang="fr-FR" sz="1800" dirty="0"/>
              <a:t>Hôpital numérique</a:t>
            </a:r>
          </a:p>
          <a:p>
            <a:pPr lvl="1"/>
            <a:r>
              <a:rPr lang="fr-FR" sz="1600" dirty="0"/>
              <a:t>Du numérique, dans chaque silo d’usage</a:t>
            </a:r>
          </a:p>
          <a:p>
            <a:pPr lvl="1"/>
            <a:r>
              <a:rPr lang="fr-FR" sz="1600" dirty="0"/>
              <a:t>Une infrastructure technique organisée par lot, étanche et captive</a:t>
            </a:r>
          </a:p>
          <a:p>
            <a:pPr lvl="1"/>
            <a:r>
              <a:rPr lang="fr-FR" sz="1600" dirty="0"/>
              <a:t>Une gouvernance éclatée</a:t>
            </a:r>
          </a:p>
          <a:p>
            <a:pPr lvl="1"/>
            <a:endParaRPr lang="fr-FR" sz="1600" dirty="0"/>
          </a:p>
          <a:p>
            <a:pPr lvl="1"/>
            <a:endParaRPr lang="fr-FR" sz="1600" dirty="0"/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5F13D-90FF-4BB3-8F23-F685A7B6C6B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493810" y="1241904"/>
            <a:ext cx="5156200" cy="4351338"/>
          </a:xfrm>
          <a:prstGeom prst="rect">
            <a:avLst/>
          </a:prstGeom>
        </p:spPr>
        <p:txBody>
          <a:bodyPr/>
          <a:lstStyle/>
          <a:p>
            <a:r>
              <a:rPr lang="fr-FR" sz="1800" dirty="0"/>
              <a:t>Smart hospital</a:t>
            </a:r>
          </a:p>
          <a:p>
            <a:pPr lvl="1"/>
            <a:r>
              <a:rPr lang="fr-FR" sz="1600" dirty="0"/>
              <a:t>Connecté et communicant</a:t>
            </a:r>
          </a:p>
          <a:p>
            <a:pPr lvl="1"/>
            <a:r>
              <a:rPr lang="fr-FR" sz="1600" dirty="0"/>
              <a:t>Ouvert à son écosystème</a:t>
            </a:r>
          </a:p>
          <a:p>
            <a:pPr lvl="1"/>
            <a:r>
              <a:rPr lang="fr-FR" sz="1600" dirty="0"/>
              <a:t>Plateforme logicielle au service de ses patients, ses professionnels et de ses usagers</a:t>
            </a:r>
            <a:endParaRPr lang="en-US" sz="16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E0634E-8770-4472-AE7A-E6AA2E21A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07" y="3429000"/>
            <a:ext cx="1509909" cy="195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BFFC365-53E3-44C2-8830-CC261D74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721" y="3796144"/>
            <a:ext cx="2585957" cy="140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86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E1A6-A2CE-405A-B0F2-EAC0C14F7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Smart Hospital – Nécessaire changement de paradigme</a:t>
            </a:r>
            <a:endParaRPr lang="en-US" dirty="0"/>
          </a:p>
        </p:txBody>
      </p:sp>
      <p:pic>
        <p:nvPicPr>
          <p:cNvPr id="2050" name="Picture 2" descr="IoT Icon 1638729">
            <a:extLst>
              <a:ext uri="{FF2B5EF4-FFF2-40B4-BE49-F238E27FC236}">
                <a16:creationId xmlns:a16="http://schemas.microsoft.com/office/drawing/2014/main" id="{2C6A5C06-3CFF-4469-B12A-DE8EFAB9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54" y="3615169"/>
            <a:ext cx="1962260" cy="196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k-life balance Icon 3331487">
            <a:extLst>
              <a:ext uri="{FF2B5EF4-FFF2-40B4-BE49-F238E27FC236}">
                <a16:creationId xmlns:a16="http://schemas.microsoft.com/office/drawing/2014/main" id="{116CE8FE-1BB8-490D-83EE-8CA504FD9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46" y="1825391"/>
            <a:ext cx="1244272" cy="12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ustomer experience Icon 1326786">
            <a:extLst>
              <a:ext uri="{FF2B5EF4-FFF2-40B4-BE49-F238E27FC236}">
                <a16:creationId xmlns:a16="http://schemas.microsoft.com/office/drawing/2014/main" id="{B65029C8-692C-4CE8-9831-71439BC49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86" y="1825092"/>
            <a:ext cx="1244272" cy="124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ustainability Icon 1947878">
            <a:extLst>
              <a:ext uri="{FF2B5EF4-FFF2-40B4-BE49-F238E27FC236}">
                <a16:creationId xmlns:a16="http://schemas.microsoft.com/office/drawing/2014/main" id="{CBBA957A-6870-4F4F-A965-14A90862D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110" y="1825691"/>
            <a:ext cx="1414005" cy="14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aper Clip Icon 515942">
            <a:extLst>
              <a:ext uri="{FF2B5EF4-FFF2-40B4-BE49-F238E27FC236}">
                <a16:creationId xmlns:a16="http://schemas.microsoft.com/office/drawing/2014/main" id="{25C305F9-06C0-4BE9-BF98-AE5D6FDF1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551" y="4063131"/>
            <a:ext cx="1217191" cy="121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E32DE7-EF6B-4972-921D-0EC4E10C16AD}"/>
              </a:ext>
            </a:extLst>
          </p:cNvPr>
          <p:cNvSpPr txBox="1"/>
          <p:nvPr/>
        </p:nvSpPr>
        <p:spPr bwMode="auto">
          <a:xfrm>
            <a:off x="1836770" y="3176511"/>
            <a:ext cx="2390504" cy="4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Expérience Patient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9BC04-3DDB-4425-B184-E369C32EF85E}"/>
              </a:ext>
            </a:extLst>
          </p:cNvPr>
          <p:cNvSpPr txBox="1"/>
          <p:nvPr/>
        </p:nvSpPr>
        <p:spPr bwMode="auto">
          <a:xfrm>
            <a:off x="4956330" y="3157492"/>
            <a:ext cx="2390504" cy="7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Qualité de Vie au Travail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E7B74-2114-42C7-9E30-B607E17F7172}"/>
              </a:ext>
            </a:extLst>
          </p:cNvPr>
          <p:cNvSpPr txBox="1"/>
          <p:nvPr/>
        </p:nvSpPr>
        <p:spPr bwMode="auto">
          <a:xfrm>
            <a:off x="7929319" y="3157492"/>
            <a:ext cx="2390504" cy="7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Développement Durable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8EE4A7-A152-4282-805E-07DAB0A40A4B}"/>
              </a:ext>
            </a:extLst>
          </p:cNvPr>
          <p:cNvSpPr txBox="1"/>
          <p:nvPr/>
        </p:nvSpPr>
        <p:spPr bwMode="auto">
          <a:xfrm>
            <a:off x="3551232" y="5371192"/>
            <a:ext cx="2390504" cy="7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Objets connectés (médicaux ou non)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997CE8-0946-4653-A185-03004CAF9EC3}"/>
              </a:ext>
            </a:extLst>
          </p:cNvPr>
          <p:cNvSpPr txBox="1"/>
          <p:nvPr/>
        </p:nvSpPr>
        <p:spPr bwMode="auto">
          <a:xfrm>
            <a:off x="6438993" y="5426744"/>
            <a:ext cx="2390504" cy="73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Clr>
                <a:srgbClr val="70AD47"/>
              </a:buClr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Mutabilité - Adaptabilité</a:t>
            </a: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5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67D28-FC57-43DC-880E-1ADEB30D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Socle R2S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2D0F37-1298-42A5-947F-1072304F973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835" y="1654139"/>
            <a:ext cx="4240930" cy="4351338"/>
          </a:xfrm>
          <a:prstGeom prst="rect">
            <a:avLst/>
          </a:prstGeom>
        </p:spPr>
      </p:pic>
      <p:pic>
        <p:nvPicPr>
          <p:cNvPr id="9" name="Picture 8" descr="A picture containing text, green, screenshot&#10;&#10;Description automatically generated">
            <a:extLst>
              <a:ext uri="{FF2B5EF4-FFF2-40B4-BE49-F238E27FC236}">
                <a16:creationId xmlns:a16="http://schemas.microsoft.com/office/drawing/2014/main" id="{9B4A9B02-899B-476C-B11F-8DC1B0B4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69" y="1654139"/>
            <a:ext cx="4088078" cy="40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4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uble flèche verticale 2">
            <a:extLst>
              <a:ext uri="{FF2B5EF4-FFF2-40B4-BE49-F238E27FC236}">
                <a16:creationId xmlns:a16="http://schemas.microsoft.com/office/drawing/2014/main" id="{9AF48EC9-A1FA-40F9-9C55-549E70302A9F}"/>
              </a:ext>
            </a:extLst>
          </p:cNvPr>
          <p:cNvSpPr/>
          <p:nvPr/>
        </p:nvSpPr>
        <p:spPr>
          <a:xfrm>
            <a:off x="964295" y="2387209"/>
            <a:ext cx="581891" cy="128385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/>
              <a:t>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176EE-CD6C-43A8-9373-2911CCCF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Socle R2S : Architecture 3 couches</a:t>
            </a:r>
            <a:endParaRPr lang="en-US" dirty="0"/>
          </a:p>
        </p:txBody>
      </p:sp>
      <p:pic>
        <p:nvPicPr>
          <p:cNvPr id="5" name="Image 39">
            <a:extLst>
              <a:ext uri="{FF2B5EF4-FFF2-40B4-BE49-F238E27FC236}">
                <a16:creationId xmlns:a16="http://schemas.microsoft.com/office/drawing/2014/main" id="{CC5B75B2-F5B5-48A9-BA51-FF4E09DDBF6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FF2B5EF4-FFF2-40B4-BE49-F238E27FC236}">
                <a16:creationId xmlns:lc="http://schemas.openxmlformats.org/drawingml/2006/lockedCanvas" xmlns="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arto="http://schemas.microsoft.com/office/word/2006/arto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id="{CD913457-4984-4E60-82BB-4903F70544C4}"/>
              </a:ext>
            </a:extLst>
          </a:blip>
          <a:stretch>
            <a:fillRect/>
          </a:stretch>
        </p:blipFill>
        <p:spPr>
          <a:xfrm>
            <a:off x="1734474" y="1771888"/>
            <a:ext cx="7273383" cy="4260612"/>
          </a:xfrm>
          <a:prstGeom prst="rect">
            <a:avLst/>
          </a:prstGeom>
        </p:spPr>
      </p:pic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EA10FF4-DFC7-406F-B26B-2ADBA2DBC1F1}"/>
              </a:ext>
            </a:extLst>
          </p:cNvPr>
          <p:cNvPicPr>
            <a:picLocks noGrp="1"/>
          </p:cNvPicPr>
          <p:nvPr>
            <p:ph sz="half" idx="429496729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115" y="1003299"/>
            <a:ext cx="1232585" cy="12468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23EBE4-ECBF-4A45-8141-5360EA151652}"/>
              </a:ext>
            </a:extLst>
          </p:cNvPr>
          <p:cNvSpPr/>
          <p:nvPr/>
        </p:nvSpPr>
        <p:spPr>
          <a:xfrm>
            <a:off x="10333247" y="1771888"/>
            <a:ext cx="1232045" cy="36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Graphic 6" descr="Lightbulb and gear">
            <a:extLst>
              <a:ext uri="{FF2B5EF4-FFF2-40B4-BE49-F238E27FC236}">
                <a16:creationId xmlns:a16="http://schemas.microsoft.com/office/drawing/2014/main" id="{2A8FAA30-1C05-4590-BD04-E641D976BE4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48837" y="5186402"/>
            <a:ext cx="401135" cy="401135"/>
          </a:xfrm>
          <a:prstGeom prst="rect">
            <a:avLst/>
          </a:prstGeom>
        </p:spPr>
      </p:pic>
      <p:pic>
        <p:nvPicPr>
          <p:cNvPr id="11" name="Graphic 10" descr="Siren">
            <a:extLst>
              <a:ext uri="{FF2B5EF4-FFF2-40B4-BE49-F238E27FC236}">
                <a16:creationId xmlns:a16="http://schemas.microsoft.com/office/drawing/2014/main" id="{A6BB3104-78AD-4E53-A18E-3F2E4AC31D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53846" y="5186401"/>
            <a:ext cx="401135" cy="401135"/>
          </a:xfrm>
          <a:prstGeom prst="rect">
            <a:avLst/>
          </a:prstGeom>
        </p:spPr>
      </p:pic>
      <p:sp>
        <p:nvSpPr>
          <p:cNvPr id="14" name="Rectangle à coins arrondis 7">
            <a:extLst>
              <a:ext uri="{FF2B5EF4-FFF2-40B4-BE49-F238E27FC236}">
                <a16:creationId xmlns:a16="http://schemas.microsoft.com/office/drawing/2014/main" id="{3431919A-8F2E-4B10-8282-D04B1CA6A5A6}"/>
              </a:ext>
            </a:extLst>
          </p:cNvPr>
          <p:cNvSpPr/>
          <p:nvPr/>
        </p:nvSpPr>
        <p:spPr>
          <a:xfrm>
            <a:off x="9038070" y="2380688"/>
            <a:ext cx="2878860" cy="4333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Supervision-Analyse-Services</a:t>
            </a:r>
          </a:p>
        </p:txBody>
      </p:sp>
      <p:sp>
        <p:nvSpPr>
          <p:cNvPr id="15" name="Rectangle à coins arrondis 8">
            <a:extLst>
              <a:ext uri="{FF2B5EF4-FFF2-40B4-BE49-F238E27FC236}">
                <a16:creationId xmlns:a16="http://schemas.microsoft.com/office/drawing/2014/main" id="{7FF0B7C0-E412-4B16-9045-16EBCCF3AF30}"/>
              </a:ext>
            </a:extLst>
          </p:cNvPr>
          <p:cNvSpPr/>
          <p:nvPr/>
        </p:nvSpPr>
        <p:spPr>
          <a:xfrm>
            <a:off x="9038070" y="3546202"/>
            <a:ext cx="287886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Données triées et structurées</a:t>
            </a:r>
          </a:p>
        </p:txBody>
      </p:sp>
      <p:sp>
        <p:nvSpPr>
          <p:cNvPr id="16" name="Rectangle à coins arrondis 9">
            <a:extLst>
              <a:ext uri="{FF2B5EF4-FFF2-40B4-BE49-F238E27FC236}">
                <a16:creationId xmlns:a16="http://schemas.microsoft.com/office/drawing/2014/main" id="{569665FE-1B51-4EA2-A876-84602FD33A75}"/>
              </a:ext>
            </a:extLst>
          </p:cNvPr>
          <p:cNvSpPr/>
          <p:nvPr/>
        </p:nvSpPr>
        <p:spPr>
          <a:xfrm>
            <a:off x="9038070" y="4833808"/>
            <a:ext cx="2878860" cy="431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>
                <a:solidFill>
                  <a:srgbClr val="002060"/>
                </a:solidFill>
              </a:rPr>
              <a:t>Réseaux de terrain: GTC-SSI-</a:t>
            </a:r>
            <a:r>
              <a:rPr lang="fr-FR" sz="1400" dirty="0" err="1">
                <a:solidFill>
                  <a:srgbClr val="002060"/>
                </a:solidFill>
              </a:rPr>
              <a:t>IoT</a:t>
            </a:r>
            <a:r>
              <a:rPr lang="fr-FR" sz="1400" dirty="0">
                <a:solidFill>
                  <a:srgbClr val="002060"/>
                </a:solidFill>
              </a:rPr>
              <a:t>…</a:t>
            </a:r>
          </a:p>
        </p:txBody>
      </p:sp>
      <p:sp>
        <p:nvSpPr>
          <p:cNvPr id="19" name="Double flèche verticale 10">
            <a:extLst>
              <a:ext uri="{FF2B5EF4-FFF2-40B4-BE49-F238E27FC236}">
                <a16:creationId xmlns:a16="http://schemas.microsoft.com/office/drawing/2014/main" id="{CB84254E-1769-4C1C-BB3B-057F9E4949E1}"/>
              </a:ext>
            </a:extLst>
          </p:cNvPr>
          <p:cNvSpPr/>
          <p:nvPr/>
        </p:nvSpPr>
        <p:spPr>
          <a:xfrm>
            <a:off x="964295" y="3981754"/>
            <a:ext cx="581891" cy="1283854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/>
              <a:t>OT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60837" y="84719"/>
            <a:ext cx="1232045" cy="755549"/>
          </a:xfrm>
          <a:prstGeom prst="rect">
            <a:avLst/>
          </a:prstGeom>
        </p:spPr>
      </p:pic>
      <p:pic>
        <p:nvPicPr>
          <p:cNvPr id="8" name="Graphic 7" descr="Thermometer">
            <a:extLst>
              <a:ext uri="{FF2B5EF4-FFF2-40B4-BE49-F238E27FC236}">
                <a16:creationId xmlns:a16="http://schemas.microsoft.com/office/drawing/2014/main" id="{B3D6EBDC-9309-4222-AB20-A8C2ECBFEF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18028" y="4723136"/>
            <a:ext cx="401135" cy="401135"/>
          </a:xfrm>
          <a:prstGeom prst="rect">
            <a:avLst/>
          </a:prstGeom>
        </p:spPr>
      </p:pic>
      <p:pic>
        <p:nvPicPr>
          <p:cNvPr id="12" name="Graphic 11" descr="Bed">
            <a:extLst>
              <a:ext uri="{FF2B5EF4-FFF2-40B4-BE49-F238E27FC236}">
                <a16:creationId xmlns:a16="http://schemas.microsoft.com/office/drawing/2014/main" id="{544EA95E-E622-4F5C-9D04-A933C0DFF1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81438" y="4690700"/>
            <a:ext cx="510145" cy="510145"/>
          </a:xfrm>
          <a:prstGeom prst="rect">
            <a:avLst/>
          </a:prstGeom>
        </p:spPr>
      </p:pic>
      <p:pic>
        <p:nvPicPr>
          <p:cNvPr id="21" name="Graphic 20" descr="Wireless">
            <a:extLst>
              <a:ext uri="{FF2B5EF4-FFF2-40B4-BE49-F238E27FC236}">
                <a16:creationId xmlns:a16="http://schemas.microsoft.com/office/drawing/2014/main" id="{234039C0-F4CC-4F3A-867D-CD085F075E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575907">
            <a:off x="4968816" y="4633104"/>
            <a:ext cx="292324" cy="292324"/>
          </a:xfrm>
          <a:prstGeom prst="rect">
            <a:avLst/>
          </a:prstGeom>
        </p:spPr>
      </p:pic>
      <p:pic>
        <p:nvPicPr>
          <p:cNvPr id="23" name="Graphic 22" descr="Stream">
            <a:extLst>
              <a:ext uri="{FF2B5EF4-FFF2-40B4-BE49-F238E27FC236}">
                <a16:creationId xmlns:a16="http://schemas.microsoft.com/office/drawing/2014/main" id="{75DE656A-282D-4B04-93FB-30525D96F7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28199" y="4694599"/>
            <a:ext cx="401135" cy="401135"/>
          </a:xfrm>
          <a:prstGeom prst="rect">
            <a:avLst/>
          </a:prstGeom>
        </p:spPr>
      </p:pic>
      <p:pic>
        <p:nvPicPr>
          <p:cNvPr id="9" name="Graphic 8" descr="Marker">
            <a:extLst>
              <a:ext uri="{FF2B5EF4-FFF2-40B4-BE49-F238E27FC236}">
                <a16:creationId xmlns:a16="http://schemas.microsoft.com/office/drawing/2014/main" id="{D6D6B9AC-3436-4495-8E5D-AEFB3D3F275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06321" y="4782236"/>
            <a:ext cx="386798" cy="3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4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A2F2B85A-12EF-44D7-8945-6A2A5C1FFF10}"/>
              </a:ext>
            </a:extLst>
          </p:cNvPr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6" y="1082809"/>
            <a:ext cx="1232585" cy="12468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D9A60-FCD6-40C3-94AA-1BCDDC4D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016" y="372434"/>
            <a:ext cx="9484783" cy="363898"/>
          </a:xfrm>
        </p:spPr>
        <p:txBody>
          <a:bodyPr/>
          <a:lstStyle/>
          <a:p>
            <a:r>
              <a:rPr lang="fr-FR" dirty="0"/>
              <a:t>Cadre R2S4Care - Sécurité numérique et Management responsable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35B3-F85B-46F1-927B-74B61D47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83" y="2529366"/>
            <a:ext cx="5422899" cy="2779234"/>
          </a:xfrm>
        </p:spPr>
        <p:txBody>
          <a:bodyPr/>
          <a:lstStyle/>
          <a:p>
            <a:r>
              <a:rPr lang="fr-FR" sz="1800" dirty="0"/>
              <a:t>Sécurité numérique</a:t>
            </a:r>
          </a:p>
          <a:p>
            <a:pPr lvl="1"/>
            <a:r>
              <a:rPr lang="fr-FR" sz="1600" dirty="0"/>
              <a:t>Dispositions règlementaires </a:t>
            </a:r>
          </a:p>
          <a:p>
            <a:pPr lvl="2"/>
            <a:r>
              <a:rPr lang="fr-FR" sz="1200" dirty="0"/>
              <a:t>PGSSI-S, RGPD, NIS, DGOS </a:t>
            </a:r>
          </a:p>
          <a:p>
            <a:pPr lvl="1"/>
            <a:r>
              <a:rPr lang="fr-FR" sz="1600" dirty="0"/>
              <a:t>Espace de confiance numérique (cybersécurité)</a:t>
            </a:r>
          </a:p>
          <a:p>
            <a:pPr lvl="2"/>
            <a:r>
              <a:rPr lang="fr-FR" sz="1200" dirty="0"/>
              <a:t>Sécurisation des accès aux systèmes</a:t>
            </a:r>
          </a:p>
          <a:p>
            <a:pPr lvl="2"/>
            <a:r>
              <a:rPr lang="fr-FR" sz="1200" dirty="0"/>
              <a:t>Procédures de sécurité</a:t>
            </a:r>
          </a:p>
          <a:p>
            <a:pPr lvl="1"/>
            <a:endParaRPr lang="fr-FR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480A6-6813-4F34-9A84-3DB4123DD48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197328" y="2577470"/>
            <a:ext cx="5156200" cy="3074030"/>
          </a:xfrm>
          <a:prstGeom prst="rect">
            <a:avLst/>
          </a:prstGeom>
        </p:spPr>
        <p:txBody>
          <a:bodyPr/>
          <a:lstStyle/>
          <a:p>
            <a:r>
              <a:rPr lang="fr-FR" sz="1800" dirty="0"/>
              <a:t>Management responsable</a:t>
            </a:r>
          </a:p>
          <a:p>
            <a:pPr lvl="1"/>
            <a:r>
              <a:rPr lang="fr-FR" sz="1600" dirty="0"/>
              <a:t>Gouvernance qui implique toutes les parties prenantes</a:t>
            </a:r>
          </a:p>
          <a:p>
            <a:pPr lvl="1"/>
            <a:r>
              <a:rPr lang="fr-FR" sz="1600" dirty="0"/>
              <a:t>Contractualisation des services:  définition des objectifs de qualité et des cibles de performance à atteindre</a:t>
            </a:r>
          </a:p>
          <a:p>
            <a:pPr lvl="1"/>
            <a:r>
              <a:rPr lang="fr-FR" sz="1600" dirty="0"/>
              <a:t>Garant du réseau Smart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12FDC-8419-471C-A6BC-EFA4D09E02FD}"/>
              </a:ext>
            </a:extLst>
          </p:cNvPr>
          <p:cNvSpPr/>
          <p:nvPr/>
        </p:nvSpPr>
        <p:spPr>
          <a:xfrm>
            <a:off x="10737776" y="1424106"/>
            <a:ext cx="1232045" cy="36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50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D9A60-FCD6-40C3-94AA-1BCDDC4DB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R2S4Care -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135B3-F85B-46F1-927B-74B61D47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024009"/>
            <a:ext cx="7886700" cy="3543354"/>
          </a:xfrm>
        </p:spPr>
        <p:txBody>
          <a:bodyPr/>
          <a:lstStyle/>
          <a:p>
            <a:r>
              <a:rPr lang="fr-FR" sz="1800" dirty="0"/>
              <a:t>Mise à disposition de services de type usage tertiaire</a:t>
            </a:r>
          </a:p>
          <a:p>
            <a:r>
              <a:rPr lang="fr-FR" sz="1800" dirty="0"/>
              <a:t>Pilotage et performance énergétique</a:t>
            </a:r>
          </a:p>
          <a:p>
            <a:r>
              <a:rPr lang="fr-FR" sz="1800" dirty="0"/>
              <a:t>Optimisation des flux (de personnes, de biens)</a:t>
            </a:r>
          </a:p>
          <a:p>
            <a:r>
              <a:rPr lang="fr-FR" sz="1800" dirty="0"/>
              <a:t>…</a:t>
            </a:r>
          </a:p>
          <a:p>
            <a:endParaRPr lang="fr-FR" sz="1800" dirty="0"/>
          </a:p>
          <a:p>
            <a:pPr marL="0" indent="0">
              <a:buNone/>
            </a:pPr>
            <a:endParaRPr lang="fr-FR" sz="18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473F7EF-72BE-48FD-95CB-31C4A6B9D2CA}"/>
              </a:ext>
            </a:extLst>
          </p:cNvPr>
          <p:cNvPicPr>
            <a:picLocks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36" y="1082809"/>
            <a:ext cx="1232585" cy="12468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E8B054-8714-455D-B850-6376DB701088}"/>
              </a:ext>
            </a:extLst>
          </p:cNvPr>
          <p:cNvSpPr/>
          <p:nvPr/>
        </p:nvSpPr>
        <p:spPr>
          <a:xfrm>
            <a:off x="10737776" y="1082809"/>
            <a:ext cx="1232045" cy="3638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02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B3A24-E7BA-4E92-9777-653A62E9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Cadre R2S4Care – Process de labellisation</a:t>
            </a:r>
            <a:endParaRPr lang="en-US" dirty="0"/>
          </a:p>
        </p:txBody>
      </p:sp>
      <p:pic>
        <p:nvPicPr>
          <p:cNvPr id="5" name="Espace réservé du contenu 7" descr="Une image contenant intérieur, toilette, carrelé&#10;&#10;Description générée automatiquement">
            <a:extLst>
              <a:ext uri="{FF2B5EF4-FFF2-40B4-BE49-F238E27FC236}">
                <a16:creationId xmlns:a16="http://schemas.microsoft.com/office/drawing/2014/main" id="{2FB22FED-A99E-4CC3-A7EB-4E998D3B5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09368" y="1658927"/>
            <a:ext cx="708739" cy="720000"/>
          </a:xfrm>
          <a:prstGeom prst="rect">
            <a:avLst/>
          </a:prstGeom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B0C1C4F4-9BEB-4BEC-8A86-BFD839DF6C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11317" y="2822212"/>
            <a:ext cx="1080096" cy="1080096"/>
          </a:xfrm>
          <a:prstGeom prst="rect">
            <a:avLst/>
          </a:prstGeom>
        </p:spPr>
      </p:pic>
      <p:pic>
        <p:nvPicPr>
          <p:cNvPr id="7" name="Image 13">
            <a:extLst>
              <a:ext uri="{FF2B5EF4-FFF2-40B4-BE49-F238E27FC236}">
                <a16:creationId xmlns:a16="http://schemas.microsoft.com/office/drawing/2014/main" id="{B432551E-922A-417E-A830-D916EC0D0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936418" y="2815268"/>
            <a:ext cx="1080000" cy="1080000"/>
          </a:xfrm>
          <a:prstGeom prst="rect">
            <a:avLst/>
          </a:prstGeom>
        </p:spPr>
      </p:pic>
      <p:sp>
        <p:nvSpPr>
          <p:cNvPr id="8" name="ZoneTexte 14">
            <a:extLst>
              <a:ext uri="{FF2B5EF4-FFF2-40B4-BE49-F238E27FC236}">
                <a16:creationId xmlns:a16="http://schemas.microsoft.com/office/drawing/2014/main" id="{6EA1A7F3-81E8-4B1E-B1EF-7E27A51EAE1B}"/>
              </a:ext>
            </a:extLst>
          </p:cNvPr>
          <p:cNvSpPr txBox="1"/>
          <p:nvPr/>
        </p:nvSpPr>
        <p:spPr>
          <a:xfrm>
            <a:off x="1663564" y="3071277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Tiers certificateur</a:t>
            </a:r>
          </a:p>
        </p:txBody>
      </p:sp>
      <p:sp>
        <p:nvSpPr>
          <p:cNvPr id="9" name="ZoneTexte 15">
            <a:extLst>
              <a:ext uri="{FF2B5EF4-FFF2-40B4-BE49-F238E27FC236}">
                <a16:creationId xmlns:a16="http://schemas.microsoft.com/office/drawing/2014/main" id="{C36A6FDA-9F25-48E4-83B9-21A06CD08778}"/>
              </a:ext>
            </a:extLst>
          </p:cNvPr>
          <p:cNvSpPr txBox="1"/>
          <p:nvPr/>
        </p:nvSpPr>
        <p:spPr>
          <a:xfrm>
            <a:off x="2886651" y="2443910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Vérificateur R2S4Care</a:t>
            </a:r>
          </a:p>
        </p:txBody>
      </p:sp>
      <p:sp>
        <p:nvSpPr>
          <p:cNvPr id="10" name="ZoneTexte 16">
            <a:extLst>
              <a:ext uri="{FF2B5EF4-FFF2-40B4-BE49-F238E27FC236}">
                <a16:creationId xmlns:a16="http://schemas.microsoft.com/office/drawing/2014/main" id="{1D14B34E-BA0D-4218-91B9-A8126357BEDE}"/>
              </a:ext>
            </a:extLst>
          </p:cNvPr>
          <p:cNvSpPr txBox="1"/>
          <p:nvPr/>
        </p:nvSpPr>
        <p:spPr>
          <a:xfrm>
            <a:off x="8829709" y="2378928"/>
            <a:ext cx="1512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Exploitants</a:t>
            </a:r>
          </a:p>
        </p:txBody>
      </p:sp>
      <p:sp>
        <p:nvSpPr>
          <p:cNvPr id="11" name="ZoneTexte 17">
            <a:extLst>
              <a:ext uri="{FF2B5EF4-FFF2-40B4-BE49-F238E27FC236}">
                <a16:creationId xmlns:a16="http://schemas.microsoft.com/office/drawing/2014/main" id="{437AA15F-31ED-4274-9353-16E03CDA1BAD}"/>
              </a:ext>
            </a:extLst>
          </p:cNvPr>
          <p:cNvSpPr txBox="1"/>
          <p:nvPr/>
        </p:nvSpPr>
        <p:spPr>
          <a:xfrm>
            <a:off x="8758064" y="3065103"/>
            <a:ext cx="2190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Bureaux d'</a:t>
            </a:r>
            <a:r>
              <a:rPr kumimoji="0" lang="fr-CH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Etudes</a:t>
            </a: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Techniques </a:t>
            </a:r>
          </a:p>
        </p:txBody>
      </p:sp>
      <p:sp>
        <p:nvSpPr>
          <p:cNvPr id="12" name="ZoneTexte 18">
            <a:extLst>
              <a:ext uri="{FF2B5EF4-FFF2-40B4-BE49-F238E27FC236}">
                <a16:creationId xmlns:a16="http://schemas.microsoft.com/office/drawing/2014/main" id="{D1EB637E-4DCF-421B-BA94-E193D9523166}"/>
              </a:ext>
            </a:extLst>
          </p:cNvPr>
          <p:cNvSpPr txBox="1"/>
          <p:nvPr/>
        </p:nvSpPr>
        <p:spPr>
          <a:xfrm>
            <a:off x="8878948" y="3736630"/>
            <a:ext cx="16347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Maîtrise d'œuvre </a:t>
            </a:r>
          </a:p>
        </p:txBody>
      </p:sp>
      <p:sp>
        <p:nvSpPr>
          <p:cNvPr id="13" name="ZoneTexte 19">
            <a:extLst>
              <a:ext uri="{FF2B5EF4-FFF2-40B4-BE49-F238E27FC236}">
                <a16:creationId xmlns:a16="http://schemas.microsoft.com/office/drawing/2014/main" id="{32C12468-3FF7-42B6-8631-485DC43368C8}"/>
              </a:ext>
            </a:extLst>
          </p:cNvPr>
          <p:cNvSpPr txBox="1"/>
          <p:nvPr/>
        </p:nvSpPr>
        <p:spPr>
          <a:xfrm>
            <a:off x="8633275" y="4352886"/>
            <a:ext cx="25585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(Référents R2S4Care)</a:t>
            </a:r>
          </a:p>
        </p:txBody>
      </p:sp>
      <p:sp>
        <p:nvSpPr>
          <p:cNvPr id="14" name="ZoneTexte 20">
            <a:extLst>
              <a:ext uri="{FF2B5EF4-FFF2-40B4-BE49-F238E27FC236}">
                <a16:creationId xmlns:a16="http://schemas.microsoft.com/office/drawing/2014/main" id="{BE4055BD-E0E4-4BC9-A5D4-9559CE1CC73D}"/>
              </a:ext>
            </a:extLst>
          </p:cNvPr>
          <p:cNvSpPr txBox="1"/>
          <p:nvPr/>
        </p:nvSpPr>
        <p:spPr>
          <a:xfrm>
            <a:off x="6437772" y="3898212"/>
            <a:ext cx="22986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Assistant Maîtrise d'ouvrage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(Référents R2S4Care)</a:t>
            </a:r>
          </a:p>
        </p:txBody>
      </p:sp>
      <p:sp>
        <p:nvSpPr>
          <p:cNvPr id="15" name="ZoneTexte 21">
            <a:extLst>
              <a:ext uri="{FF2B5EF4-FFF2-40B4-BE49-F238E27FC236}">
                <a16:creationId xmlns:a16="http://schemas.microsoft.com/office/drawing/2014/main" id="{533DAB75-755D-40E9-B4E0-E2B3D0A2EB42}"/>
              </a:ext>
            </a:extLst>
          </p:cNvPr>
          <p:cNvSpPr txBox="1"/>
          <p:nvPr/>
        </p:nvSpPr>
        <p:spPr>
          <a:xfrm>
            <a:off x="4196577" y="3922155"/>
            <a:ext cx="217405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Maîtrise d'ouvrage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endParaRPr kumimoji="0" lang="fr-CH" sz="15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65"/>
              </a:buClr>
              <a:buSzTx/>
              <a:buFontTx/>
              <a:buNone/>
              <a:tabLst/>
              <a:defRPr/>
            </a:pPr>
            <a:r>
              <a:rPr kumimoji="0" lang="fr-CH" sz="15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(Référents R2S4Care)</a:t>
            </a:r>
          </a:p>
        </p:txBody>
      </p:sp>
      <p:cxnSp>
        <p:nvCxnSpPr>
          <p:cNvPr id="16" name="Connecteur droit avec flèche 23">
            <a:extLst>
              <a:ext uri="{FF2B5EF4-FFF2-40B4-BE49-F238E27FC236}">
                <a16:creationId xmlns:a16="http://schemas.microsoft.com/office/drawing/2014/main" id="{7C536F77-2658-4A47-81B0-EEC16B2EFA1B}"/>
              </a:ext>
            </a:extLst>
          </p:cNvPr>
          <p:cNvCxnSpPr/>
          <p:nvPr/>
        </p:nvCxnSpPr>
        <p:spPr bwMode="auto">
          <a:xfrm flipV="1">
            <a:off x="2426913" y="2718302"/>
            <a:ext cx="540036" cy="359623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25">
            <a:extLst>
              <a:ext uri="{FF2B5EF4-FFF2-40B4-BE49-F238E27FC236}">
                <a16:creationId xmlns:a16="http://schemas.microsoft.com/office/drawing/2014/main" id="{77179640-006B-48EF-8C02-A4B6EA8826E7}"/>
              </a:ext>
            </a:extLst>
          </p:cNvPr>
          <p:cNvCxnSpPr>
            <a:stCxn id="8" idx="0"/>
            <a:endCxn id="8" idx="0"/>
          </p:cNvCxnSpPr>
          <p:nvPr/>
        </p:nvCxnSpPr>
        <p:spPr bwMode="auto">
          <a:xfrm>
            <a:off x="2419648" y="3071277"/>
            <a:ext cx="0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avec flèche 27">
            <a:extLst>
              <a:ext uri="{FF2B5EF4-FFF2-40B4-BE49-F238E27FC236}">
                <a16:creationId xmlns:a16="http://schemas.microsoft.com/office/drawing/2014/main" id="{BCF5493F-1715-4A16-9D4A-162A736E65A9}"/>
              </a:ext>
            </a:extLst>
          </p:cNvPr>
          <p:cNvCxnSpPr>
            <a:stCxn id="8" idx="0"/>
          </p:cNvCxnSpPr>
          <p:nvPr/>
        </p:nvCxnSpPr>
        <p:spPr bwMode="auto">
          <a:xfrm>
            <a:off x="2419648" y="3071277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29">
            <a:extLst>
              <a:ext uri="{FF2B5EF4-FFF2-40B4-BE49-F238E27FC236}">
                <a16:creationId xmlns:a16="http://schemas.microsoft.com/office/drawing/2014/main" id="{39CD3F72-181C-49FE-BF64-E2F7B63CAC27}"/>
              </a:ext>
            </a:extLst>
          </p:cNvPr>
          <p:cNvCxnSpPr>
            <a:cxnSpLocks/>
          </p:cNvCxnSpPr>
          <p:nvPr/>
        </p:nvCxnSpPr>
        <p:spPr bwMode="auto">
          <a:xfrm flipV="1">
            <a:off x="2714890" y="2735865"/>
            <a:ext cx="323916" cy="40633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avec flèche 30">
            <a:extLst>
              <a:ext uri="{FF2B5EF4-FFF2-40B4-BE49-F238E27FC236}">
                <a16:creationId xmlns:a16="http://schemas.microsoft.com/office/drawing/2014/main" id="{B7499725-4B6A-4679-974E-D765FB86B180}"/>
              </a:ext>
            </a:extLst>
          </p:cNvPr>
          <p:cNvCxnSpPr>
            <a:cxnSpLocks/>
          </p:cNvCxnSpPr>
          <p:nvPr/>
        </p:nvCxnSpPr>
        <p:spPr bwMode="auto">
          <a:xfrm>
            <a:off x="4283802" y="2685209"/>
            <a:ext cx="718733" cy="45698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34">
            <a:extLst>
              <a:ext uri="{FF2B5EF4-FFF2-40B4-BE49-F238E27FC236}">
                <a16:creationId xmlns:a16="http://schemas.microsoft.com/office/drawing/2014/main" id="{61E56279-45B0-4A8B-A723-51DF5086DBBC}"/>
              </a:ext>
            </a:extLst>
          </p:cNvPr>
          <p:cNvCxnSpPr>
            <a:stCxn id="8" idx="3"/>
            <a:endCxn id="8" idx="3"/>
          </p:cNvCxnSpPr>
          <p:nvPr/>
        </p:nvCxnSpPr>
        <p:spPr bwMode="auto">
          <a:xfrm>
            <a:off x="3175732" y="3348276"/>
            <a:ext cx="0" cy="0"/>
          </a:xfrm>
          <a:prstGeom prst="straightConnector1">
            <a:avLst/>
          </a:prstGeom>
          <a:noFill/>
          <a:ln>
            <a:noFill/>
            <a:headEnd type="triangle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Connecteur droit avec flèche 65">
            <a:extLst>
              <a:ext uri="{FF2B5EF4-FFF2-40B4-BE49-F238E27FC236}">
                <a16:creationId xmlns:a16="http://schemas.microsoft.com/office/drawing/2014/main" id="{ACB85DB6-051B-40F6-90CD-18C44CEE8176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 bwMode="auto">
          <a:xfrm flipV="1">
            <a:off x="6291414" y="3355268"/>
            <a:ext cx="645005" cy="6992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avec flèche 69">
            <a:extLst>
              <a:ext uri="{FF2B5EF4-FFF2-40B4-BE49-F238E27FC236}">
                <a16:creationId xmlns:a16="http://schemas.microsoft.com/office/drawing/2014/main" id="{CAE59F25-C96F-465F-A9D6-A91F6B4E40FC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 bwMode="auto">
          <a:xfrm flipV="1">
            <a:off x="8016419" y="2540510"/>
            <a:ext cx="813291" cy="81475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72">
            <a:extLst>
              <a:ext uri="{FF2B5EF4-FFF2-40B4-BE49-F238E27FC236}">
                <a16:creationId xmlns:a16="http://schemas.microsoft.com/office/drawing/2014/main" id="{243F5716-87E3-427E-9FB7-B74FB39795AA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 bwMode="auto">
          <a:xfrm flipV="1">
            <a:off x="8016418" y="3342102"/>
            <a:ext cx="741646" cy="13166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avec flèche 75">
            <a:extLst>
              <a:ext uri="{FF2B5EF4-FFF2-40B4-BE49-F238E27FC236}">
                <a16:creationId xmlns:a16="http://schemas.microsoft.com/office/drawing/2014/main" id="{96AF8E76-7ECC-415D-99A6-DC7AC298E60C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 bwMode="auto">
          <a:xfrm>
            <a:off x="8016419" y="3355268"/>
            <a:ext cx="862529" cy="542944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Flèche : courbe vers le haut 85">
            <a:extLst>
              <a:ext uri="{FF2B5EF4-FFF2-40B4-BE49-F238E27FC236}">
                <a16:creationId xmlns:a16="http://schemas.microsoft.com/office/drawing/2014/main" id="{19F583A5-C965-47D0-A869-286811AE8BF7}"/>
              </a:ext>
            </a:extLst>
          </p:cNvPr>
          <p:cNvSpPr/>
          <p:nvPr/>
        </p:nvSpPr>
        <p:spPr bwMode="auto">
          <a:xfrm flipH="1">
            <a:off x="5179501" y="4999150"/>
            <a:ext cx="4439627" cy="784830"/>
          </a:xfrm>
          <a:prstGeom prst="curvedUpArrow">
            <a:avLst>
              <a:gd name="adj1" fmla="val 24450"/>
              <a:gd name="adj2" fmla="val 69465"/>
              <a:gd name="adj3" fmla="val 25000"/>
            </a:avLst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506020202030204" pitchFamily="34" charset="0"/>
              <a:ea typeface="+mn-ea"/>
              <a:cs typeface="+mn-cs"/>
            </a:endParaRPr>
          </a:p>
        </p:txBody>
      </p:sp>
      <p:sp>
        <p:nvSpPr>
          <p:cNvPr id="29" name="Flèche : courbe vers le haut 86">
            <a:extLst>
              <a:ext uri="{FF2B5EF4-FFF2-40B4-BE49-F238E27FC236}">
                <a16:creationId xmlns:a16="http://schemas.microsoft.com/office/drawing/2014/main" id="{2B6BDCB3-CEAA-41D2-A22A-4FB3CEA9EB70}"/>
              </a:ext>
            </a:extLst>
          </p:cNvPr>
          <p:cNvSpPr/>
          <p:nvPr/>
        </p:nvSpPr>
        <p:spPr bwMode="auto">
          <a:xfrm flipH="1">
            <a:off x="7301810" y="4992158"/>
            <a:ext cx="2296941" cy="578866"/>
          </a:xfrm>
          <a:prstGeom prst="curvedUpArrow">
            <a:avLst>
              <a:gd name="adj1" fmla="val 24450"/>
              <a:gd name="adj2" fmla="val 69465"/>
              <a:gd name="adj3" fmla="val 25000"/>
            </a:avLst>
          </a:prstGeom>
          <a:solidFill>
            <a:srgbClr val="92D050"/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35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506020202030204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58CC8C6-54FD-40A5-BE28-580E48803AA3}"/>
              </a:ext>
            </a:extLst>
          </p:cNvPr>
          <p:cNvCxnSpPr>
            <a:cxnSpLocks/>
          </p:cNvCxnSpPr>
          <p:nvPr/>
        </p:nvCxnSpPr>
        <p:spPr>
          <a:xfrm flipV="1">
            <a:off x="2946448" y="3328936"/>
            <a:ext cx="2011181" cy="26332"/>
          </a:xfrm>
          <a:prstGeom prst="straightConnector1">
            <a:avLst/>
          </a:prstGeom>
          <a:ln w="22225">
            <a:solidFill>
              <a:srgbClr val="92D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614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>
            <a:hlinkClick r:id="rId2"/>
            <a:extLst>
              <a:ext uri="{FF2B5EF4-FFF2-40B4-BE49-F238E27FC236}">
                <a16:creationId xmlns:a16="http://schemas.microsoft.com/office/drawing/2014/main" id="{A403101D-813E-4F7C-9A80-C4A67C35B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6268" y="2345014"/>
            <a:ext cx="1776867" cy="238100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5B31856C-16E7-4616-9098-241090F9E549}"/>
              </a:ext>
            </a:extLst>
          </p:cNvPr>
          <p:cNvSpPr txBox="1"/>
          <p:nvPr/>
        </p:nvSpPr>
        <p:spPr>
          <a:xfrm>
            <a:off x="2326762" y="1954766"/>
            <a:ext cx="1939758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ts val="1600"/>
              </a:lnSpc>
              <a:defRPr sz="1500" b="0" cap="small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Cadre de référence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7C4E91F-A73D-4F91-B738-51143066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1800" dirty="0"/>
              <a:t>Ressources</a:t>
            </a:r>
          </a:p>
        </p:txBody>
      </p:sp>
      <p:pic>
        <p:nvPicPr>
          <p:cNvPr id="6" name="Image 5">
            <a:hlinkClick r:id="rId4"/>
            <a:extLst>
              <a:ext uri="{FF2B5EF4-FFF2-40B4-BE49-F238E27FC236}">
                <a16:creationId xmlns:a16="http://schemas.microsoft.com/office/drawing/2014/main" id="{95217834-C408-4526-B9F3-6843B7A08F9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3" y="2319151"/>
            <a:ext cx="1866878" cy="2406863"/>
          </a:xfrm>
          <a:prstGeom prst="rect">
            <a:avLst/>
          </a:prstGeom>
          <a:ln w="12700">
            <a:solidFill>
              <a:srgbClr val="45767B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8A84F7-C4D2-46F4-91F8-35F57810BA2C}"/>
              </a:ext>
            </a:extLst>
          </p:cNvPr>
          <p:cNvSpPr txBox="1"/>
          <p:nvPr/>
        </p:nvSpPr>
        <p:spPr>
          <a:xfrm>
            <a:off x="5060263" y="1954767"/>
            <a:ext cx="19399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ts val="1600"/>
              </a:lnSpc>
              <a:defRPr b="1" cap="small">
                <a:solidFill>
                  <a:schemeClr val="bg1">
                    <a:lumMod val="65000"/>
                  </a:schemeClr>
                </a:solidFill>
                <a:latin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Thema #6 SBA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FBCDC84D-C0B7-4492-BFAD-8339BFA82D43}"/>
              </a:ext>
            </a:extLst>
          </p:cNvPr>
          <p:cNvSpPr txBox="1"/>
          <p:nvPr/>
        </p:nvSpPr>
        <p:spPr>
          <a:xfrm>
            <a:off x="7797257" y="1954765"/>
            <a:ext cx="19399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lnSpc>
                <a:spcPts val="1600"/>
              </a:lnSpc>
              <a:defRPr b="1" cap="small">
                <a:solidFill>
                  <a:schemeClr val="bg1">
                    <a:lumMod val="65000"/>
                  </a:schemeClr>
                </a:solidFill>
                <a:latin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5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À venir</a:t>
            </a:r>
            <a:r>
              <a:rPr kumimoji="0" lang="fr-FR" sz="1500" b="0" i="0" u="none" strike="noStrike" kern="1200" cap="small" spc="0" normalizeH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(T3 </a:t>
            </a:r>
            <a:r>
              <a:rPr kumimoji="0" lang="fr-FR" sz="1500" b="0" i="0" u="none" strike="noStrike" kern="1200" cap="small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2021)</a:t>
            </a:r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7FBC91E6-95A8-488A-B3AD-BDF9B81564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97" t="62540" r="66566" b="23901"/>
          <a:stretch/>
        </p:blipFill>
        <p:spPr bwMode="auto">
          <a:xfrm>
            <a:off x="8036949" y="2319151"/>
            <a:ext cx="1460588" cy="109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97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38248A-211C-4EEC-8401-C761B929FB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0A849F-66D9-40C8-BEC8-35AFF8F4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4542298-A2B1-480F-A11C-A40EDD19B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89890" y="0"/>
            <a:ext cx="3902110" cy="2382977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4AEB45E-B965-46A0-8557-C646B5011B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21A22C7-11AD-44B0-9BF7-6E3A45821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049D82-B7F3-4192-8337-4BDB16955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4A7FAD9-577C-4D2E-A3B5-C6D0A39D4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1901924-EBA6-4029-8E37-F0F960783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128" y="5106534"/>
            <a:ext cx="9833548" cy="2693976"/>
          </a:xfrm>
        </p:spPr>
        <p:txBody>
          <a:bodyPr>
            <a:normAutofit/>
          </a:bodyPr>
          <a:lstStyle/>
          <a:p>
            <a:pPr lvl="1"/>
            <a:endParaRPr lang="fr-FR" sz="1300" dirty="0">
              <a:solidFill>
                <a:schemeClr val="tx2"/>
              </a:solidFill>
            </a:endParaRPr>
          </a:p>
          <a:p>
            <a:endParaRPr lang="fr-FR" sz="1300" dirty="0">
              <a:solidFill>
                <a:schemeClr val="tx2"/>
              </a:solidFill>
            </a:endParaRPr>
          </a:p>
          <a:p>
            <a:endParaRPr lang="fr-FR" sz="1300" dirty="0">
              <a:solidFill>
                <a:schemeClr val="tx2"/>
              </a:solidFill>
            </a:endParaRPr>
          </a:p>
          <a:p>
            <a:endParaRPr lang="fr-FR" sz="13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5C9C35-2375-49EB-B99C-17C87D42F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82671"/>
            <a:ext cx="2898948" cy="2175328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E7B8C5-3FC9-47E9-B555-AFCB849A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15B6EFE-6DC2-4A72-AC12-BCCC3638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8C1B65-6799-4DD1-B262-01901DA126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829674-8FAF-4E90-9FB7-C6CE17839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8" descr="Une image contenant dessin, assiette, alimentation&#10;&#10;Description générée automatiquement">
            <a:extLst>
              <a:ext uri="{FF2B5EF4-FFF2-40B4-BE49-F238E27FC236}">
                <a16:creationId xmlns:a16="http://schemas.microsoft.com/office/drawing/2014/main" id="{ED41ED1C-A010-4FAD-881B-DF13A693E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055263" y="1631426"/>
            <a:ext cx="12700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DE039E2D-79A5-41D2-A794-61007B9E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064" y="29997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Content Placeholder 49">
            <a:extLst>
              <a:ext uri="{FF2B5EF4-FFF2-40B4-BE49-F238E27FC236}">
                <a16:creationId xmlns:a16="http://schemas.microsoft.com/office/drawing/2014/main" id="{0FC00D90-6064-4B7B-8168-E5E2C5FED898}"/>
              </a:ext>
            </a:extLst>
          </p:cNvPr>
          <p:cNvSpPr>
            <a:spLocks noGrp="1"/>
          </p:cNvSpPr>
          <p:nvPr/>
        </p:nvSpPr>
        <p:spPr bwMode="auto">
          <a:xfrm>
            <a:off x="942434" y="2878032"/>
            <a:ext cx="4605338" cy="235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2813" indent="-4778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2413" indent="-303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2013" indent="-303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cs typeface="Arial" panose="020B0604020202020204" pitchFamily="34" charset="0"/>
              </a:rPr>
              <a:t>Marie-Paule DAYER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</a:rPr>
              <a:t>Account Manager Robotics for Healthcare, ABB France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</a:rPr>
              <a:t>Présidente de la Commission Smart Hospital à l’association SBA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  <a:hlinkClick r:id="rId5"/>
              </a:rPr>
              <a:t>marie-paule.dayer@fr.abb.com</a:t>
            </a:r>
            <a:endParaRPr lang="en-US" altLang="en-US" sz="1600" b="1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EFDA1117-F0E1-4112-A069-581071AE4052}"/>
              </a:ext>
            </a:extLst>
          </p:cNvPr>
          <p:cNvSpPr>
            <a:spLocks noGrp="1"/>
          </p:cNvSpPr>
          <p:nvPr/>
        </p:nvSpPr>
        <p:spPr bwMode="auto">
          <a:xfrm>
            <a:off x="6184768" y="2878032"/>
            <a:ext cx="5657850" cy="2829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912813" indent="-477838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522413" indent="-303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2132013" indent="-303213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cs typeface="Arial" panose="020B0604020202020204" pitchFamily="34" charset="0"/>
              </a:rPr>
              <a:t>Eric BARDOUILLET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</a:rPr>
              <a:t>Ingénieur hospitalier et Responsable du Service technique et Biomédical, CHIC de Marmande-Tonneins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</a:rPr>
              <a:t>Co-Président du Groupe de Travail </a:t>
            </a:r>
            <a:r>
              <a:rPr lang="fr-FR" altLang="en-US" sz="1600" b="1" dirty="0" err="1">
                <a:solidFill>
                  <a:srgbClr val="7F7F7F"/>
                </a:solidFill>
                <a:cs typeface="Arial" panose="020B0604020202020204" pitchFamily="34" charset="0"/>
              </a:rPr>
              <a:t>RéuSITH</a:t>
            </a:r>
            <a:r>
              <a:rPr lang="fr-FR" altLang="en-US" sz="1600" b="1" dirty="0">
                <a:solidFill>
                  <a:srgbClr val="7F7F7F"/>
                </a:solidFill>
                <a:cs typeface="Arial" panose="020B0604020202020204" pitchFamily="34" charset="0"/>
              </a:rPr>
              <a:t> à l’association des IHF</a:t>
            </a:r>
          </a:p>
          <a:p>
            <a:pPr>
              <a:lnSpc>
                <a:spcPct val="120000"/>
              </a:lnSpc>
              <a:spcBef>
                <a:spcPts val="1600"/>
              </a:spcBef>
              <a:buClr>
                <a:srgbClr val="C43D4E"/>
              </a:buClr>
              <a:buFont typeface="Wingdings" panose="05000000000000000000" pitchFamily="2" charset="2"/>
              <a:buNone/>
            </a:pPr>
            <a:r>
              <a:rPr lang="fr-FR" altLang="en-US" sz="1600" b="1" u="sng" dirty="0">
                <a:solidFill>
                  <a:srgbClr val="7F7F7F"/>
                </a:solidFill>
                <a:cs typeface="Arial" panose="020B0604020202020204" pitchFamily="34" charset="0"/>
                <a:hlinkClick r:id="rId6"/>
              </a:rPr>
              <a:t>eric.bardouillet@chicmt.fr</a:t>
            </a:r>
            <a:endParaRPr lang="en-US" altLang="en-US" sz="1600" b="1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4596" y="1451312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49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2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2A2DEC3-62F8-4A60-8EA8-4F2A2FE26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15" y="987228"/>
            <a:ext cx="3855720" cy="437197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Conclusion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3" name="Group 14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7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DA379-1F20-4633-B0A2-212ACCECC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914" y="1032986"/>
            <a:ext cx="4919108" cy="4792027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Intérêt de rénover ou concevoir un SITH avec une approche holistique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Maîtrise des usages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Meilleure gestion des coûts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Evolutivité </a:t>
            </a:r>
          </a:p>
          <a:p>
            <a:r>
              <a:rPr lang="fr-FR" sz="2400" dirty="0">
                <a:solidFill>
                  <a:schemeClr val="tx2"/>
                </a:solidFill>
              </a:rPr>
              <a:t>REX auprès du GT RéuSITH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Retours terrain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Conseil et expertise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Multidisciplinaire</a:t>
            </a:r>
          </a:p>
          <a:p>
            <a:r>
              <a:rPr lang="fr-FR" sz="2400" dirty="0">
                <a:solidFill>
                  <a:schemeClr val="tx2"/>
                </a:solidFill>
              </a:rPr>
              <a:t>Outils à disposition à la SBA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Cadres de référence</a:t>
            </a:r>
          </a:p>
          <a:p>
            <a:pPr lvl="1"/>
            <a:r>
              <a:rPr lang="fr-FR" sz="1800" dirty="0">
                <a:solidFill>
                  <a:schemeClr val="tx2"/>
                </a:solidFill>
              </a:rPr>
              <a:t>Commissions et terrains de réflexion</a:t>
            </a:r>
          </a:p>
        </p:txBody>
      </p:sp>
      <p:pic>
        <p:nvPicPr>
          <p:cNvPr id="11" name="Picture 8" descr="Une image contenant dessin, assiette, alimentation&#10;&#10;Description générée automatiquement">
            <a:extLst>
              <a:ext uri="{FF2B5EF4-FFF2-40B4-BE49-F238E27FC236}">
                <a16:creationId xmlns:a16="http://schemas.microsoft.com/office/drawing/2014/main" id="{0C332569-2543-460B-9BE9-98B80AD06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80118" y="323602"/>
            <a:ext cx="1073533" cy="59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C5CE939-5610-4D1F-ADBC-65466479D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18" y="5427018"/>
            <a:ext cx="1257918" cy="92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897" y="5359202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1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7" y="147615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3600" b="1" u="sng" dirty="0">
                <a:solidFill>
                  <a:srgbClr val="227449"/>
                </a:solidFill>
              </a:rPr>
              <a:t>Différence entre numérique et smart</a:t>
            </a:r>
            <a:r>
              <a:rPr lang="fr-FR" sz="3600" u="sng" dirty="0">
                <a:solidFill>
                  <a:srgbClr val="227449"/>
                </a:solidFill>
              </a:rPr>
              <a:t>		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  <p:grpSp>
        <p:nvGrpSpPr>
          <p:cNvPr id="47" name="Groupe 46"/>
          <p:cNvGrpSpPr/>
          <p:nvPr/>
        </p:nvGrpSpPr>
        <p:grpSpPr>
          <a:xfrm>
            <a:off x="2094311" y="2127677"/>
            <a:ext cx="8675939" cy="1815076"/>
            <a:chOff x="1935078" y="4863576"/>
            <a:chExt cx="8675939" cy="1815076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43716" y="5125186"/>
              <a:ext cx="680256" cy="1436623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90530" y="5347838"/>
              <a:ext cx="1206547" cy="985228"/>
            </a:xfrm>
            <a:prstGeom prst="rect">
              <a:avLst/>
            </a:prstGeom>
          </p:spPr>
        </p:pic>
        <p:pic>
          <p:nvPicPr>
            <p:cNvPr id="39" name="Image 3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44737" y="5416947"/>
              <a:ext cx="993550" cy="717564"/>
            </a:xfrm>
            <a:prstGeom prst="rect">
              <a:avLst/>
            </a:prstGeom>
          </p:spPr>
        </p:pic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35078" y="5002252"/>
              <a:ext cx="819150" cy="1676400"/>
            </a:xfrm>
            <a:prstGeom prst="rect">
              <a:avLst/>
            </a:prstGeom>
          </p:spPr>
        </p:pic>
        <p:sp>
          <p:nvSpPr>
            <p:cNvPr id="41" name="ZoneTexte 40"/>
            <p:cNvSpPr txBox="1"/>
            <p:nvPr/>
          </p:nvSpPr>
          <p:spPr>
            <a:xfrm>
              <a:off x="3199037" y="5114010"/>
              <a:ext cx="734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=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954011" y="5062410"/>
              <a:ext cx="734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+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925544" y="5062410"/>
              <a:ext cx="734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+</a:t>
              </a: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876808" y="4863576"/>
              <a:ext cx="734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…</a:t>
              </a:r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8994204" y="5077792"/>
              <a:ext cx="7342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/>
                <a:t>+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88336E7-56CC-45B4-97BC-A1893C08B5A1}"/>
              </a:ext>
            </a:extLst>
          </p:cNvPr>
          <p:cNvSpPr/>
          <p:nvPr/>
        </p:nvSpPr>
        <p:spPr>
          <a:xfrm>
            <a:off x="1509864" y="1813167"/>
            <a:ext cx="3109537" cy="395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marR="90170">
              <a:lnSpc>
                <a:spcPct val="90000"/>
              </a:lnSpc>
              <a:spcAft>
                <a:spcPts val="600"/>
              </a:spcAft>
            </a:pPr>
            <a:r>
              <a:rPr lang="fr-FR" sz="2400" u="sng" dirty="0">
                <a:solidFill>
                  <a:srgbClr val="227449"/>
                </a:solidFill>
              </a:rPr>
              <a:t>Arithmétique digitale: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3316E-3C60-4C43-9CDC-C94C9A5D13D8}"/>
              </a:ext>
            </a:extLst>
          </p:cNvPr>
          <p:cNvSpPr/>
          <p:nvPr/>
        </p:nvSpPr>
        <p:spPr>
          <a:xfrm>
            <a:off x="1670915" y="4123679"/>
            <a:ext cx="8850169" cy="2150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marR="90170">
              <a:lnSpc>
                <a:spcPct val="120000"/>
              </a:lnSpc>
              <a:spcAft>
                <a:spcPts val="600"/>
              </a:spcAft>
            </a:pPr>
            <a:r>
              <a:rPr lang="fr-FR" altLang="fr-FR" sz="2400" u="sng" dirty="0">
                <a:solidFill>
                  <a:srgbClr val="227449"/>
                </a:solidFill>
              </a:rPr>
              <a:t>Une vision globale et transverse reposant sur des standards ouverts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27449"/>
                </a:solidFill>
              </a:rPr>
              <a:t>Pour plus d’efficacité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27449"/>
                </a:solidFill>
              </a:rPr>
              <a:t>Pour moins cher en coût global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27449"/>
                </a:solidFill>
              </a:rPr>
              <a:t>Pour plus d’ouverture à l’innovation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227449"/>
                </a:solidFill>
              </a:rPr>
              <a:t>Pour plus développement durable</a:t>
            </a:r>
          </a:p>
        </p:txBody>
      </p:sp>
    </p:spTree>
    <p:extLst>
      <p:ext uri="{BB962C8B-B14F-4D97-AF65-F5344CB8AC3E}">
        <p14:creationId xmlns:p14="http://schemas.microsoft.com/office/powerpoint/2010/main" val="187495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8183974" cy="85594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</a:rPr>
              <a:t>Création du Groupe de Travail	 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 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2F8AC29-338A-4384-BD78-A86BFBA5C28F}"/>
              </a:ext>
            </a:extLst>
          </p:cNvPr>
          <p:cNvGrpSpPr/>
          <p:nvPr/>
        </p:nvGrpSpPr>
        <p:grpSpPr>
          <a:xfrm>
            <a:off x="1846074" y="2233413"/>
            <a:ext cx="7343460" cy="4240838"/>
            <a:chOff x="1888606" y="2226432"/>
            <a:chExt cx="6667721" cy="3694925"/>
          </a:xfrm>
        </p:grpSpPr>
        <p:grpSp>
          <p:nvGrpSpPr>
            <p:cNvPr id="8" name="Groupe 2">
              <a:extLst>
                <a:ext uri="{FF2B5EF4-FFF2-40B4-BE49-F238E27FC236}">
                  <a16:creationId xmlns:a16="http://schemas.microsoft.com/office/drawing/2014/main" id="{E50D80C3-BC72-4F87-962A-96D06E7EC4B3}"/>
                </a:ext>
              </a:extLst>
            </p:cNvPr>
            <p:cNvGrpSpPr/>
            <p:nvPr/>
          </p:nvGrpSpPr>
          <p:grpSpPr>
            <a:xfrm>
              <a:off x="1888606" y="2226432"/>
              <a:ext cx="6667721" cy="3694925"/>
              <a:chOff x="1888606" y="2226432"/>
              <a:chExt cx="6667721" cy="3694925"/>
            </a:xfrm>
          </p:grpSpPr>
          <p:sp>
            <p:nvSpPr>
              <p:cNvPr id="11" name="Rectangle à coins arrondis 18">
                <a:extLst>
                  <a:ext uri="{FF2B5EF4-FFF2-40B4-BE49-F238E27FC236}">
                    <a16:creationId xmlns:a16="http://schemas.microsoft.com/office/drawing/2014/main" id="{BBE9F791-E6DB-46BC-B69B-83538DF87F03}"/>
                  </a:ext>
                </a:extLst>
              </p:cNvPr>
              <p:cNvSpPr/>
              <p:nvPr/>
            </p:nvSpPr>
            <p:spPr>
              <a:xfrm>
                <a:off x="6598505" y="3793555"/>
                <a:ext cx="1957822" cy="1060445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fr-FR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3" name="Rectangle à coins arrondis 54">
                <a:extLst>
                  <a:ext uri="{FF2B5EF4-FFF2-40B4-BE49-F238E27FC236}">
                    <a16:creationId xmlns:a16="http://schemas.microsoft.com/office/drawing/2014/main" id="{04EA0867-82B4-4C35-8F73-C4DFA76CC2F5}"/>
                  </a:ext>
                </a:extLst>
              </p:cNvPr>
              <p:cNvSpPr/>
              <p:nvPr/>
            </p:nvSpPr>
            <p:spPr>
              <a:xfrm>
                <a:off x="1888606" y="3799357"/>
                <a:ext cx="1929890" cy="845246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u="sng" dirty="0">
                    <a:solidFill>
                      <a:srgbClr val="002060"/>
                    </a:solidFill>
                  </a:rPr>
                  <a:t>Etablissements pilotes</a:t>
                </a:r>
              </a:p>
              <a:p>
                <a:pPr marL="285743" indent="-285743" algn="ctr">
                  <a:buFont typeface="Wingdings" panose="05000000000000000000" pitchFamily="2" charset="2"/>
                  <a:buChar char="§"/>
                  <a:defRPr/>
                </a:pPr>
                <a:endParaRPr lang="fr-FR" sz="1200" i="1" dirty="0">
                  <a:solidFill>
                    <a:srgbClr val="002060"/>
                  </a:solidFill>
                </a:endParaRPr>
              </a:p>
              <a:p>
                <a:pPr marL="285743" indent="-285743" algn="ctr">
                  <a:buFont typeface="Wingdings" panose="05000000000000000000" pitchFamily="2" charset="2"/>
                  <a:buChar char="§"/>
                  <a:defRPr/>
                </a:pPr>
                <a:endParaRPr lang="fr-FR" sz="1200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4" name="Rectangle à coins arrondis 61">
                <a:extLst>
                  <a:ext uri="{FF2B5EF4-FFF2-40B4-BE49-F238E27FC236}">
                    <a16:creationId xmlns:a16="http://schemas.microsoft.com/office/drawing/2014/main" id="{A85B0BE6-DCFE-41A1-AD7C-B779B8BC36AF}"/>
                  </a:ext>
                </a:extLst>
              </p:cNvPr>
              <p:cNvSpPr/>
              <p:nvPr/>
            </p:nvSpPr>
            <p:spPr>
              <a:xfrm>
                <a:off x="5567421" y="2226432"/>
                <a:ext cx="1646754" cy="1080677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fr-FR" sz="2800" b="1" u="sng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5" name="Rectangle à coins arrondis 69">
                <a:extLst>
                  <a:ext uri="{FF2B5EF4-FFF2-40B4-BE49-F238E27FC236}">
                    <a16:creationId xmlns:a16="http://schemas.microsoft.com/office/drawing/2014/main" id="{2916EDB8-243D-45F9-B876-356405D060B3}"/>
                  </a:ext>
                </a:extLst>
              </p:cNvPr>
              <p:cNvSpPr/>
              <p:nvPr/>
            </p:nvSpPr>
            <p:spPr>
              <a:xfrm>
                <a:off x="4416644" y="5328429"/>
                <a:ext cx="1690384" cy="592928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u="sng" dirty="0">
                    <a:solidFill>
                      <a:srgbClr val="002060"/>
                    </a:solidFill>
                  </a:rPr>
                  <a:t>Fournisseurs</a:t>
                </a:r>
              </a:p>
            </p:txBody>
          </p:sp>
          <p:sp>
            <p:nvSpPr>
              <p:cNvPr id="16" name="Rectangle à coins arrondis 12">
                <a:extLst>
                  <a:ext uri="{FF2B5EF4-FFF2-40B4-BE49-F238E27FC236}">
                    <a16:creationId xmlns:a16="http://schemas.microsoft.com/office/drawing/2014/main" id="{6FED7E33-C528-47A6-A8E1-A5667CEE4CB3}"/>
                  </a:ext>
                </a:extLst>
              </p:cNvPr>
              <p:cNvSpPr/>
              <p:nvPr/>
            </p:nvSpPr>
            <p:spPr>
              <a:xfrm>
                <a:off x="4290138" y="3707791"/>
                <a:ext cx="1987024" cy="13479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285743" indent="-285743" algn="ctr">
                  <a:buFont typeface="Wingdings" panose="05000000000000000000" pitchFamily="2" charset="2"/>
                  <a:buChar char="§"/>
                  <a:defRPr/>
                </a:pPr>
                <a:endParaRPr lang="fr-FR" sz="1200" i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7" name="Rectangle à coins arrondis 13">
                <a:extLst>
                  <a:ext uri="{FF2B5EF4-FFF2-40B4-BE49-F238E27FC236}">
                    <a16:creationId xmlns:a16="http://schemas.microsoft.com/office/drawing/2014/main" id="{DE02FF25-F77C-41CE-8D51-60277F1B9BA5}"/>
                  </a:ext>
                </a:extLst>
              </p:cNvPr>
              <p:cNvSpPr/>
              <p:nvPr/>
            </p:nvSpPr>
            <p:spPr>
              <a:xfrm>
                <a:off x="3136028" y="2473083"/>
                <a:ext cx="1646754" cy="760912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fr-FR" u="sng" dirty="0">
                    <a:solidFill>
                      <a:srgbClr val="002060"/>
                    </a:solidFill>
                  </a:rPr>
                  <a:t>Associations Hospitalières</a:t>
                </a:r>
              </a:p>
            </p:txBody>
          </p:sp>
          <p:sp>
            <p:nvSpPr>
              <p:cNvPr id="18" name="Double flèche verticale 17">
                <a:extLst>
                  <a:ext uri="{FF2B5EF4-FFF2-40B4-BE49-F238E27FC236}">
                    <a16:creationId xmlns:a16="http://schemas.microsoft.com/office/drawing/2014/main" id="{C031243B-D41D-492F-A9C6-BE3FCB0FFF32}"/>
                  </a:ext>
                </a:extLst>
              </p:cNvPr>
              <p:cNvSpPr/>
              <p:nvPr/>
            </p:nvSpPr>
            <p:spPr>
              <a:xfrm>
                <a:off x="5850297" y="3264393"/>
                <a:ext cx="205686" cy="43843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19" name="Double flèche verticale 26">
                <a:extLst>
                  <a:ext uri="{FF2B5EF4-FFF2-40B4-BE49-F238E27FC236}">
                    <a16:creationId xmlns:a16="http://schemas.microsoft.com/office/drawing/2014/main" id="{07D8383D-AB41-43A7-9CD0-8BAA57A98032}"/>
                  </a:ext>
                </a:extLst>
              </p:cNvPr>
              <p:cNvSpPr/>
              <p:nvPr/>
            </p:nvSpPr>
            <p:spPr>
              <a:xfrm rot="5400000">
                <a:off x="3961691" y="3992290"/>
                <a:ext cx="213780" cy="56754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0" name="Double flèche verticale 27">
                <a:extLst>
                  <a:ext uri="{FF2B5EF4-FFF2-40B4-BE49-F238E27FC236}">
                    <a16:creationId xmlns:a16="http://schemas.microsoft.com/office/drawing/2014/main" id="{0BEB803B-92F5-4C96-9CCC-086CF0CE7E29}"/>
                  </a:ext>
                </a:extLst>
              </p:cNvPr>
              <p:cNvSpPr/>
              <p:nvPr/>
            </p:nvSpPr>
            <p:spPr>
              <a:xfrm rot="5400000">
                <a:off x="6283908" y="3965718"/>
                <a:ext cx="213780" cy="56754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1" name="Double flèche verticale 29">
                <a:extLst>
                  <a:ext uri="{FF2B5EF4-FFF2-40B4-BE49-F238E27FC236}">
                    <a16:creationId xmlns:a16="http://schemas.microsoft.com/office/drawing/2014/main" id="{ED169745-E88D-4E58-B1B0-2D9AFD0378C1}"/>
                  </a:ext>
                </a:extLst>
              </p:cNvPr>
              <p:cNvSpPr/>
              <p:nvPr/>
            </p:nvSpPr>
            <p:spPr>
              <a:xfrm>
                <a:off x="5218262" y="5059315"/>
                <a:ext cx="168866" cy="251222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24" name="Double flèche verticale 16">
                <a:extLst>
                  <a:ext uri="{FF2B5EF4-FFF2-40B4-BE49-F238E27FC236}">
                    <a16:creationId xmlns:a16="http://schemas.microsoft.com/office/drawing/2014/main" id="{9F72551D-EC89-44C3-968B-4C38136FAB09}"/>
                  </a:ext>
                </a:extLst>
              </p:cNvPr>
              <p:cNvSpPr/>
              <p:nvPr/>
            </p:nvSpPr>
            <p:spPr>
              <a:xfrm>
                <a:off x="4416644" y="3260415"/>
                <a:ext cx="205686" cy="438430"/>
              </a:xfrm>
              <a:prstGeom prst="upDown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pic>
          <p:nvPicPr>
            <p:cNvPr id="9" name="Picture 2" descr="IHF - Association des IngÃ©nieurs Hospitaliers de France">
              <a:extLst>
                <a:ext uri="{FF2B5EF4-FFF2-40B4-BE49-F238E27FC236}">
                  <a16:creationId xmlns:a16="http://schemas.microsoft.com/office/drawing/2014/main" id="{282E382B-50A5-4F49-B62C-F32D0B3DCD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40" y="2434340"/>
              <a:ext cx="912669" cy="68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Une image contenant dessin, assiette, alimentation&#10;&#10;Description générée automatiquement">
              <a:extLst>
                <a:ext uri="{FF2B5EF4-FFF2-40B4-BE49-F238E27FC236}">
                  <a16:creationId xmlns:a16="http://schemas.microsoft.com/office/drawing/2014/main" id="{4695CE43-F845-43FF-8D3B-7DCB45311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 bwMode="auto">
            <a:xfrm>
              <a:off x="6965669" y="3922105"/>
              <a:ext cx="1387839" cy="77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806" y="4169187"/>
            <a:ext cx="1519230" cy="931665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 txBox="1">
            <a:spLocks/>
          </p:cNvSpPr>
          <p:nvPr/>
        </p:nvSpPr>
        <p:spPr>
          <a:xfrm>
            <a:off x="2081828" y="1303059"/>
            <a:ext cx="7234649" cy="8559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Réflexions, Etudes et Usages du </a:t>
            </a:r>
          </a:p>
          <a:p>
            <a:pPr algn="ctr"/>
            <a:r>
              <a:rPr lang="fr-FR" sz="2400" b="1" dirty="0">
                <a:solidFill>
                  <a:srgbClr val="2274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Système d’Information Technique Hospitalier</a:t>
            </a:r>
            <a:endParaRPr lang="fr-FR" sz="2400" b="1" u="sng" dirty="0">
              <a:solidFill>
                <a:srgbClr val="2274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38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Domaines couverts par le SITH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4CD87-B796-40B2-B46A-F0FCF3D65A9E}"/>
              </a:ext>
            </a:extLst>
          </p:cNvPr>
          <p:cNvSpPr/>
          <p:nvPr/>
        </p:nvSpPr>
        <p:spPr>
          <a:xfrm>
            <a:off x="586067" y="2177245"/>
            <a:ext cx="10509504" cy="2503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Technique (construction, patrimoine, maintenance)</a:t>
            </a:r>
          </a:p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Biomédical (sauf données patients)</a:t>
            </a:r>
          </a:p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Logistique (transport, blanchisserie, cuisines, etc.)</a:t>
            </a:r>
          </a:p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Informatique (équipements et réseaux)</a:t>
            </a:r>
          </a:p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Sécurité du bâtiment (incendie, contrôle d’accès, vidéosurveillance) </a:t>
            </a:r>
          </a:p>
          <a:p>
            <a:pPr marL="285750" marR="9017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rgbClr val="227449"/>
                </a:solidFill>
              </a:rPr>
              <a:t>Parcours patient (géolocalisation, guidage, anti-fugue) hors données médicales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7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Objectifs et moyens 	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94CD87-B796-40B2-B46A-F0FCF3D65A9E}"/>
              </a:ext>
            </a:extLst>
          </p:cNvPr>
          <p:cNvSpPr/>
          <p:nvPr/>
        </p:nvSpPr>
        <p:spPr>
          <a:xfrm>
            <a:off x="586066" y="1569308"/>
            <a:ext cx="11066355" cy="49381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 marR="90170">
              <a:lnSpc>
                <a:spcPct val="120000"/>
              </a:lnSpc>
              <a:spcAft>
                <a:spcPts val="600"/>
              </a:spcAft>
            </a:pPr>
            <a:r>
              <a:rPr lang="fr-FR" altLang="fr-FR" sz="2000" dirty="0">
                <a:solidFill>
                  <a:srgbClr val="227449"/>
                </a:solidFill>
              </a:rPr>
              <a:t>Objectifs: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227449"/>
                </a:solidFill>
              </a:rPr>
              <a:t>Aider la communauté d’ingénierie hospitalière à mieux connaître l’état de l’art de la technologie numérique appliquée aux domaines techniques 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227449"/>
                </a:solidFill>
              </a:rPr>
              <a:t>Définir une architecture cible d’un Système d’Information Technique Hospitalier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rgbClr val="227449"/>
                </a:solidFill>
              </a:rPr>
              <a:t>Permettre à la communauté hospitalière de constituer face aux industriels une force crédible pour influer sur des choix de développement, des prix concurrentiels de fourniture ou de licence, etc.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fr-FR" sz="2000" dirty="0">
              <a:solidFill>
                <a:srgbClr val="227449"/>
              </a:solidFill>
            </a:endParaRPr>
          </a:p>
          <a:p>
            <a:pPr marL="57150" marR="90170">
              <a:lnSpc>
                <a:spcPct val="120000"/>
              </a:lnSpc>
              <a:spcAft>
                <a:spcPts val="600"/>
              </a:spcAft>
            </a:pPr>
            <a:r>
              <a:rPr lang="fr-FR" altLang="fr-FR" sz="2000" dirty="0">
                <a:solidFill>
                  <a:srgbClr val="227449"/>
                </a:solidFill>
              </a:rPr>
              <a:t>Moyens: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</a:rPr>
              <a:t>Recensement de publications récentes pouvant améliorer l’architecture cible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</a:rPr>
              <a:t>Réalisation de benchmarks CHU/CH 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</a:rPr>
              <a:t>Webinars de présentation d’expériences projets, de système d’informations, de mises en œuvre innovantes, etc.</a:t>
            </a:r>
          </a:p>
          <a:p>
            <a:pPr marL="285750" marR="90170"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227449"/>
                </a:solidFill>
              </a:rPr>
              <a:t>S’appuyer principalement sur des protocoles ouverts, suivant par exemple les recommandations type R2S4C de la SBA 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4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Concept du SITH 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			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690135-BB89-46EA-80F4-99C6899D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  <p:pic>
        <p:nvPicPr>
          <p:cNvPr id="8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01FEB7C9-1EAD-4462-A621-DFF92985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879" y="2617313"/>
            <a:ext cx="1378984" cy="86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3">
            <a:extLst>
              <a:ext uri="{FF2B5EF4-FFF2-40B4-BE49-F238E27FC236}">
                <a16:creationId xmlns:a16="http://schemas.microsoft.com/office/drawing/2014/main" id="{AB6513DC-2DAC-477B-842A-D8A1401D1E6A}"/>
              </a:ext>
            </a:extLst>
          </p:cNvPr>
          <p:cNvGrpSpPr>
            <a:grpSpLocks/>
          </p:cNvGrpSpPr>
          <p:nvPr/>
        </p:nvGrpSpPr>
        <p:grpSpPr bwMode="auto">
          <a:xfrm>
            <a:off x="2102236" y="2606476"/>
            <a:ext cx="7987528" cy="2847651"/>
            <a:chOff x="819962" y="3207022"/>
            <a:chExt cx="7198692" cy="2880320"/>
          </a:xfrm>
        </p:grpSpPr>
        <p:sp>
          <p:nvSpPr>
            <p:cNvPr id="31" name="Rectangle à coins arrondis 27">
              <a:extLst>
                <a:ext uri="{FF2B5EF4-FFF2-40B4-BE49-F238E27FC236}">
                  <a16:creationId xmlns:a16="http://schemas.microsoft.com/office/drawing/2014/main" id="{3377D97F-C395-48AA-9EFD-B16810070943}"/>
                </a:ext>
              </a:extLst>
            </p:cNvPr>
            <p:cNvSpPr/>
            <p:nvPr/>
          </p:nvSpPr>
          <p:spPr>
            <a:xfrm>
              <a:off x="819962" y="3207022"/>
              <a:ext cx="7198692" cy="28803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>
                  <a:solidFill>
                    <a:schemeClr val="bg1"/>
                  </a:solidFill>
                </a:rPr>
                <a:t>Système d’Information Hospitalier en mode connecteurs (</a:t>
              </a:r>
              <a:r>
                <a:rPr lang="fr-FR" dirty="0" err="1">
                  <a:solidFill>
                    <a:schemeClr val="bg1"/>
                  </a:solidFill>
                </a:rPr>
                <a:t>spaghettiware</a:t>
              </a:r>
              <a:r>
                <a:rPr lang="fr-FR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32" name="Rectangle à coins arrondis 28">
              <a:extLst>
                <a:ext uri="{FF2B5EF4-FFF2-40B4-BE49-F238E27FC236}">
                  <a16:creationId xmlns:a16="http://schemas.microsoft.com/office/drawing/2014/main" id="{47C19A30-D0D4-477F-A27B-FAE6C806D445}"/>
                </a:ext>
              </a:extLst>
            </p:cNvPr>
            <p:cNvSpPr/>
            <p:nvPr/>
          </p:nvSpPr>
          <p:spPr>
            <a:xfrm>
              <a:off x="949849" y="3767216"/>
              <a:ext cx="1543725" cy="223284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u="sng" dirty="0">
                  <a:solidFill>
                    <a:srgbClr val="002060"/>
                  </a:solidFill>
                </a:rPr>
                <a:t>Administratif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Comptabilité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Bureautique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Internet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Messagerie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Exchange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DRH(Droits)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…</a:t>
              </a:r>
            </a:p>
          </p:txBody>
        </p:sp>
        <p:sp>
          <p:nvSpPr>
            <p:cNvPr id="33" name="Rectangle à coins arrondis 29">
              <a:extLst>
                <a:ext uri="{FF2B5EF4-FFF2-40B4-BE49-F238E27FC236}">
                  <a16:creationId xmlns:a16="http://schemas.microsoft.com/office/drawing/2014/main" id="{19DB1B04-38E0-42A2-814F-F5B3204711F2}"/>
                </a:ext>
              </a:extLst>
            </p:cNvPr>
            <p:cNvSpPr/>
            <p:nvPr/>
          </p:nvSpPr>
          <p:spPr>
            <a:xfrm>
              <a:off x="2629434" y="3767216"/>
              <a:ext cx="1545217" cy="1279084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u="sng" dirty="0" err="1">
                  <a:solidFill>
                    <a:srgbClr val="002060"/>
                  </a:solidFill>
                </a:rPr>
                <a:t>Médico-Technique</a:t>
              </a:r>
              <a:endParaRPr lang="fr-FR" u="sng" dirty="0">
                <a:solidFill>
                  <a:srgbClr val="002060"/>
                </a:solidFill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Imagerie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Laboratoires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Robots</a:t>
              </a:r>
            </a:p>
          </p:txBody>
        </p:sp>
        <p:sp>
          <p:nvSpPr>
            <p:cNvPr id="34" name="Rectangle à coins arrondis 30">
              <a:extLst>
                <a:ext uri="{FF2B5EF4-FFF2-40B4-BE49-F238E27FC236}">
                  <a16:creationId xmlns:a16="http://schemas.microsoft.com/office/drawing/2014/main" id="{E9BFD183-0430-4733-86C1-740EB9A28BE3}"/>
                </a:ext>
              </a:extLst>
            </p:cNvPr>
            <p:cNvSpPr/>
            <p:nvPr/>
          </p:nvSpPr>
          <p:spPr>
            <a:xfrm>
              <a:off x="6145364" y="3730717"/>
              <a:ext cx="1745276" cy="223284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u="sng" dirty="0">
                  <a:solidFill>
                    <a:srgbClr val="002060"/>
                  </a:solidFill>
                </a:rPr>
                <a:t>Technique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GTC/SSI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DAO/GMAO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GTB (supervision)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BIM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GEM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Mobilité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 err="1">
                  <a:solidFill>
                    <a:srgbClr val="002060"/>
                  </a:solidFill>
                </a:rPr>
                <a:t>IoT</a:t>
              </a:r>
              <a:endParaRPr lang="fr-FR" sz="1200" i="1" dirty="0">
                <a:solidFill>
                  <a:srgbClr val="002060"/>
                </a:solidFill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IA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Biomédical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endParaRPr lang="fr-FR" sz="1200" i="1" dirty="0">
                <a:solidFill>
                  <a:srgbClr val="002060"/>
                </a:solidFill>
              </a:endParaRPr>
            </a:p>
          </p:txBody>
        </p:sp>
        <p:sp>
          <p:nvSpPr>
            <p:cNvPr id="35" name="Rectangle à coins arrondis 31">
              <a:extLst>
                <a:ext uri="{FF2B5EF4-FFF2-40B4-BE49-F238E27FC236}">
                  <a16:creationId xmlns:a16="http://schemas.microsoft.com/office/drawing/2014/main" id="{30A6889C-912F-4982-94EC-B742638D8D39}"/>
                </a:ext>
              </a:extLst>
            </p:cNvPr>
            <p:cNvSpPr/>
            <p:nvPr/>
          </p:nvSpPr>
          <p:spPr>
            <a:xfrm>
              <a:off x="4268210" y="3749404"/>
              <a:ext cx="1739304" cy="2231257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u="sng" dirty="0">
                  <a:solidFill>
                    <a:srgbClr val="002060"/>
                  </a:solidFill>
                </a:rPr>
                <a:t>Médical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Dossier administratif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Dictée numérique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Résultats intégrés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Télémédecine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Info temps réel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Dossier partagé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IA</a:t>
              </a:r>
            </a:p>
          </p:txBody>
        </p:sp>
        <p:sp>
          <p:nvSpPr>
            <p:cNvPr id="36" name="Rectangle à coins arrondis 32">
              <a:extLst>
                <a:ext uri="{FF2B5EF4-FFF2-40B4-BE49-F238E27FC236}">
                  <a16:creationId xmlns:a16="http://schemas.microsoft.com/office/drawing/2014/main" id="{035FEDEB-3096-43A2-85D9-109FEE9E2814}"/>
                </a:ext>
              </a:extLst>
            </p:cNvPr>
            <p:cNvSpPr/>
            <p:nvPr/>
          </p:nvSpPr>
          <p:spPr>
            <a:xfrm>
              <a:off x="2596589" y="5168496"/>
              <a:ext cx="1545217" cy="795063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u="sng" dirty="0">
                  <a:solidFill>
                    <a:srgbClr val="002060"/>
                  </a:solidFill>
                </a:rPr>
                <a:t>Portail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Patients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§"/>
                <a:defRPr/>
              </a:pPr>
              <a:r>
                <a:rPr lang="fr-FR" sz="1200" i="1" dirty="0">
                  <a:solidFill>
                    <a:srgbClr val="002060"/>
                  </a:solidFill>
                </a:rPr>
                <a:t>Institutions</a:t>
              </a:r>
            </a:p>
          </p:txBody>
        </p:sp>
      </p:grpSp>
      <p:grpSp>
        <p:nvGrpSpPr>
          <p:cNvPr id="10" name="Groupe 33">
            <a:extLst>
              <a:ext uri="{FF2B5EF4-FFF2-40B4-BE49-F238E27FC236}">
                <a16:creationId xmlns:a16="http://schemas.microsoft.com/office/drawing/2014/main" id="{77635956-26D7-4538-9DA5-8C28B03CF693}"/>
              </a:ext>
            </a:extLst>
          </p:cNvPr>
          <p:cNvGrpSpPr>
            <a:grpSpLocks/>
          </p:cNvGrpSpPr>
          <p:nvPr/>
        </p:nvGrpSpPr>
        <p:grpSpPr bwMode="auto">
          <a:xfrm>
            <a:off x="3763186" y="3681849"/>
            <a:ext cx="5602362" cy="1164452"/>
            <a:chOff x="1397094" y="4589062"/>
            <a:chExt cx="5368523" cy="1317147"/>
          </a:xfrm>
        </p:grpSpPr>
        <p:sp>
          <p:nvSpPr>
            <p:cNvPr id="26" name="Flèche droite 34">
              <a:extLst>
                <a:ext uri="{FF2B5EF4-FFF2-40B4-BE49-F238E27FC236}">
                  <a16:creationId xmlns:a16="http://schemas.microsoft.com/office/drawing/2014/main" id="{C6585503-AC4C-4335-8A74-DAF6BB1B315A}"/>
                </a:ext>
              </a:extLst>
            </p:cNvPr>
            <p:cNvSpPr/>
            <p:nvPr/>
          </p:nvSpPr>
          <p:spPr>
            <a:xfrm rot="20584322">
              <a:off x="2301322" y="5817178"/>
              <a:ext cx="634968" cy="77835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Flèche droite 35">
              <a:extLst>
                <a:ext uri="{FF2B5EF4-FFF2-40B4-BE49-F238E27FC236}">
                  <a16:creationId xmlns:a16="http://schemas.microsoft.com/office/drawing/2014/main" id="{2B22FE60-2CB6-466E-BD27-0A5C91130039}"/>
                </a:ext>
              </a:extLst>
            </p:cNvPr>
            <p:cNvSpPr/>
            <p:nvPr/>
          </p:nvSpPr>
          <p:spPr>
            <a:xfrm rot="755535">
              <a:off x="4133727" y="4589062"/>
              <a:ext cx="634968" cy="57186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Double flèche horizontale 36">
              <a:extLst>
                <a:ext uri="{FF2B5EF4-FFF2-40B4-BE49-F238E27FC236}">
                  <a16:creationId xmlns:a16="http://schemas.microsoft.com/office/drawing/2014/main" id="{EBE13BBF-FD52-4584-A078-DB76122A1748}"/>
                </a:ext>
              </a:extLst>
            </p:cNvPr>
            <p:cNvSpPr/>
            <p:nvPr/>
          </p:nvSpPr>
          <p:spPr>
            <a:xfrm rot="20224378">
              <a:off x="1397094" y="5421934"/>
              <a:ext cx="2273185" cy="95309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Flèche droite 37">
              <a:extLst>
                <a:ext uri="{FF2B5EF4-FFF2-40B4-BE49-F238E27FC236}">
                  <a16:creationId xmlns:a16="http://schemas.microsoft.com/office/drawing/2014/main" id="{F54BF7CA-93F5-4B07-B217-7DF04E0FAD27}"/>
                </a:ext>
              </a:extLst>
            </p:cNvPr>
            <p:cNvSpPr/>
            <p:nvPr/>
          </p:nvSpPr>
          <p:spPr>
            <a:xfrm rot="20584322">
              <a:off x="4095963" y="5765314"/>
              <a:ext cx="634968" cy="77836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" name="Flèche droite 40">
              <a:extLst>
                <a:ext uri="{FF2B5EF4-FFF2-40B4-BE49-F238E27FC236}">
                  <a16:creationId xmlns:a16="http://schemas.microsoft.com/office/drawing/2014/main" id="{84AF916E-9B00-447D-A5D2-45BCA1D7DD09}"/>
                </a:ext>
              </a:extLst>
            </p:cNvPr>
            <p:cNvSpPr/>
            <p:nvPr/>
          </p:nvSpPr>
          <p:spPr>
            <a:xfrm rot="11617631">
              <a:off x="6130649" y="5829962"/>
              <a:ext cx="634968" cy="76247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1" name="Groupe 42">
            <a:extLst>
              <a:ext uri="{FF2B5EF4-FFF2-40B4-BE49-F238E27FC236}">
                <a16:creationId xmlns:a16="http://schemas.microsoft.com/office/drawing/2014/main" id="{06D00B24-BE25-4A62-B085-CBB5E60CE87D}"/>
              </a:ext>
            </a:extLst>
          </p:cNvPr>
          <p:cNvGrpSpPr>
            <a:grpSpLocks/>
          </p:cNvGrpSpPr>
          <p:nvPr/>
        </p:nvGrpSpPr>
        <p:grpSpPr bwMode="auto">
          <a:xfrm>
            <a:off x="2563332" y="3491428"/>
            <a:ext cx="6945973" cy="1267834"/>
            <a:chOff x="1259632" y="4685387"/>
            <a:chExt cx="6657531" cy="1432849"/>
          </a:xfrm>
        </p:grpSpPr>
        <p:sp>
          <p:nvSpPr>
            <p:cNvPr id="19" name="Flèche courbée vers la droite 43">
              <a:extLst>
                <a:ext uri="{FF2B5EF4-FFF2-40B4-BE49-F238E27FC236}">
                  <a16:creationId xmlns:a16="http://schemas.microsoft.com/office/drawing/2014/main" id="{EA528385-A5BD-4595-81C0-06BA4A13803C}"/>
                </a:ext>
              </a:extLst>
            </p:cNvPr>
            <p:cNvSpPr/>
            <p:nvPr/>
          </p:nvSpPr>
          <p:spPr>
            <a:xfrm flipH="1">
              <a:off x="6028265" y="5451829"/>
              <a:ext cx="141312" cy="244416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Flèche courbée vers la droite 45">
              <a:extLst>
                <a:ext uri="{FF2B5EF4-FFF2-40B4-BE49-F238E27FC236}">
                  <a16:creationId xmlns:a16="http://schemas.microsoft.com/office/drawing/2014/main" id="{6EA8CFB9-51B3-4DDC-8C5F-51C5F1B069F8}"/>
                </a:ext>
              </a:extLst>
            </p:cNvPr>
            <p:cNvSpPr/>
            <p:nvPr/>
          </p:nvSpPr>
          <p:spPr>
            <a:xfrm flipH="1">
              <a:off x="7775851" y="5033579"/>
              <a:ext cx="141312" cy="426934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1" name="Flèche courbée vers la droite 47">
              <a:extLst>
                <a:ext uri="{FF2B5EF4-FFF2-40B4-BE49-F238E27FC236}">
                  <a16:creationId xmlns:a16="http://schemas.microsoft.com/office/drawing/2014/main" id="{00EE0B7F-5BE9-4824-8CA6-223362C82E4C}"/>
                </a:ext>
              </a:extLst>
            </p:cNvPr>
            <p:cNvSpPr/>
            <p:nvPr/>
          </p:nvSpPr>
          <p:spPr>
            <a:xfrm flipV="1">
              <a:off x="6857670" y="4685387"/>
              <a:ext cx="147662" cy="211086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2" name="Flèche courbée vers la droite 48">
              <a:extLst>
                <a:ext uri="{FF2B5EF4-FFF2-40B4-BE49-F238E27FC236}">
                  <a16:creationId xmlns:a16="http://schemas.microsoft.com/office/drawing/2014/main" id="{B25D670F-030A-40F9-A79E-D06C540A2DE4}"/>
                </a:ext>
              </a:extLst>
            </p:cNvPr>
            <p:cNvSpPr/>
            <p:nvPr/>
          </p:nvSpPr>
          <p:spPr>
            <a:xfrm flipV="1">
              <a:off x="7005332" y="5907149"/>
              <a:ext cx="147663" cy="211087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Flèche courbée vers la droite 49">
              <a:extLst>
                <a:ext uri="{FF2B5EF4-FFF2-40B4-BE49-F238E27FC236}">
                  <a16:creationId xmlns:a16="http://schemas.microsoft.com/office/drawing/2014/main" id="{388DDCD2-B7B0-4F20-B524-4D89A0D96AB3}"/>
                </a:ext>
              </a:extLst>
            </p:cNvPr>
            <p:cNvSpPr/>
            <p:nvPr/>
          </p:nvSpPr>
          <p:spPr>
            <a:xfrm flipV="1">
              <a:off x="4703511" y="5303389"/>
              <a:ext cx="133373" cy="742771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4" name="Flèche courbée vers la droite 50">
              <a:extLst>
                <a:ext uri="{FF2B5EF4-FFF2-40B4-BE49-F238E27FC236}">
                  <a16:creationId xmlns:a16="http://schemas.microsoft.com/office/drawing/2014/main" id="{E7BE60FF-F7F6-4E9A-88E9-45191544578D}"/>
                </a:ext>
              </a:extLst>
            </p:cNvPr>
            <p:cNvSpPr/>
            <p:nvPr/>
          </p:nvSpPr>
          <p:spPr>
            <a:xfrm flipV="1">
              <a:off x="1259632" y="5244665"/>
              <a:ext cx="147663" cy="211087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5" name="Flèche courbée vers la droite 51">
              <a:extLst>
                <a:ext uri="{FF2B5EF4-FFF2-40B4-BE49-F238E27FC236}">
                  <a16:creationId xmlns:a16="http://schemas.microsoft.com/office/drawing/2014/main" id="{D124B1F5-B8C8-43F5-A1FF-CB4529349A6A}"/>
                </a:ext>
              </a:extLst>
            </p:cNvPr>
            <p:cNvSpPr/>
            <p:nvPr/>
          </p:nvSpPr>
          <p:spPr>
            <a:xfrm flipV="1">
              <a:off x="1285036" y="4744723"/>
              <a:ext cx="147663" cy="211086"/>
            </a:xfrm>
            <a:prstGeom prst="curved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e 54">
            <a:extLst>
              <a:ext uri="{FF2B5EF4-FFF2-40B4-BE49-F238E27FC236}">
                <a16:creationId xmlns:a16="http://schemas.microsoft.com/office/drawing/2014/main" id="{7536321E-4ADC-4350-BB7B-A1CB379C5692}"/>
              </a:ext>
            </a:extLst>
          </p:cNvPr>
          <p:cNvGrpSpPr>
            <a:grpSpLocks/>
          </p:cNvGrpSpPr>
          <p:nvPr/>
        </p:nvGrpSpPr>
        <p:grpSpPr bwMode="auto">
          <a:xfrm>
            <a:off x="5597381" y="4038898"/>
            <a:ext cx="2829411" cy="566766"/>
            <a:chOff x="3930252" y="5108863"/>
            <a:chExt cx="2711313" cy="640315"/>
          </a:xfrm>
        </p:grpSpPr>
        <p:sp>
          <p:nvSpPr>
            <p:cNvPr id="16" name="Flèche droite 29">
              <a:extLst>
                <a:ext uri="{FF2B5EF4-FFF2-40B4-BE49-F238E27FC236}">
                  <a16:creationId xmlns:a16="http://schemas.microsoft.com/office/drawing/2014/main" id="{1436E38A-CB82-40AE-8F9F-AD60816F4A5D}"/>
                </a:ext>
              </a:extLst>
            </p:cNvPr>
            <p:cNvSpPr/>
            <p:nvPr/>
          </p:nvSpPr>
          <p:spPr>
            <a:xfrm rot="755535">
              <a:off x="5041503" y="5108863"/>
              <a:ext cx="634968" cy="57117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Flèche droite 34">
              <a:extLst>
                <a:ext uri="{FF2B5EF4-FFF2-40B4-BE49-F238E27FC236}">
                  <a16:creationId xmlns:a16="http://schemas.microsoft.com/office/drawing/2014/main" id="{7B417518-E12F-4214-82B3-9694D2DEAAA2}"/>
                </a:ext>
              </a:extLst>
            </p:cNvPr>
            <p:cNvSpPr/>
            <p:nvPr/>
          </p:nvSpPr>
          <p:spPr>
            <a:xfrm rot="11617631">
              <a:off x="5870079" y="5668262"/>
              <a:ext cx="634968" cy="77743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8" name="Flèche droite 35">
              <a:extLst>
                <a:ext uri="{FF2B5EF4-FFF2-40B4-BE49-F238E27FC236}">
                  <a16:creationId xmlns:a16="http://schemas.microsoft.com/office/drawing/2014/main" id="{51DF6217-5DCF-449A-AE50-77B5D8B2EAA5}"/>
                </a:ext>
              </a:extLst>
            </p:cNvPr>
            <p:cNvSpPr/>
            <p:nvPr/>
          </p:nvSpPr>
          <p:spPr>
            <a:xfrm rot="12085799" flipV="1">
              <a:off x="3930252" y="5665089"/>
              <a:ext cx="2711313" cy="84089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grpSp>
        <p:nvGrpSpPr>
          <p:cNvPr id="13" name="Groupe 57">
            <a:extLst>
              <a:ext uri="{FF2B5EF4-FFF2-40B4-BE49-F238E27FC236}">
                <a16:creationId xmlns:a16="http://schemas.microsoft.com/office/drawing/2014/main" id="{CD7B7894-C4F4-4611-9247-C295DC938F8F}"/>
              </a:ext>
            </a:extLst>
          </p:cNvPr>
          <p:cNvGrpSpPr>
            <a:grpSpLocks/>
          </p:cNvGrpSpPr>
          <p:nvPr/>
        </p:nvGrpSpPr>
        <p:grpSpPr bwMode="auto">
          <a:xfrm>
            <a:off x="3533088" y="4393324"/>
            <a:ext cx="4699671" cy="780809"/>
            <a:chOff x="2266636" y="5522297"/>
            <a:chExt cx="4503511" cy="882137"/>
          </a:xfrm>
        </p:grpSpPr>
        <p:sp>
          <p:nvSpPr>
            <p:cNvPr id="14" name="Double flèche horizontale 30">
              <a:extLst>
                <a:ext uri="{FF2B5EF4-FFF2-40B4-BE49-F238E27FC236}">
                  <a16:creationId xmlns:a16="http://schemas.microsoft.com/office/drawing/2014/main" id="{58338686-E591-4AAD-B905-E37B9161393E}"/>
                </a:ext>
              </a:extLst>
            </p:cNvPr>
            <p:cNvSpPr/>
            <p:nvPr/>
          </p:nvSpPr>
          <p:spPr>
            <a:xfrm>
              <a:off x="2295210" y="5522297"/>
              <a:ext cx="2273186" cy="95195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Double flèche horizontale 33">
              <a:extLst>
                <a:ext uri="{FF2B5EF4-FFF2-40B4-BE49-F238E27FC236}">
                  <a16:creationId xmlns:a16="http://schemas.microsoft.com/office/drawing/2014/main" id="{27EFA068-097A-4D75-AF4B-A0D46EC402BC}"/>
                </a:ext>
              </a:extLst>
            </p:cNvPr>
            <p:cNvSpPr/>
            <p:nvPr/>
          </p:nvSpPr>
          <p:spPr>
            <a:xfrm>
              <a:off x="2266636" y="6309239"/>
              <a:ext cx="4503511" cy="95195"/>
            </a:xfrm>
            <a:prstGeom prst="left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631EC4D1-E5AB-4C03-A2D1-F29433BCA56F}"/>
              </a:ext>
            </a:extLst>
          </p:cNvPr>
          <p:cNvSpPr/>
          <p:nvPr/>
        </p:nvSpPr>
        <p:spPr>
          <a:xfrm>
            <a:off x="2367285" y="2067042"/>
            <a:ext cx="8784415" cy="3951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7150" marR="90170">
              <a:lnSpc>
                <a:spcPct val="90000"/>
              </a:lnSpc>
              <a:spcAft>
                <a:spcPts val="600"/>
              </a:spcAft>
            </a:pPr>
            <a:r>
              <a:rPr lang="fr-FR" sz="2400" u="sng" dirty="0">
                <a:solidFill>
                  <a:srgbClr val="227449"/>
                </a:solidFill>
              </a:rPr>
              <a:t>SIH traditionnel avec des connecteurs souvent coûteux :</a:t>
            </a:r>
          </a:p>
        </p:txBody>
      </p:sp>
    </p:spTree>
    <p:extLst>
      <p:ext uri="{BB962C8B-B14F-4D97-AF65-F5344CB8AC3E}">
        <p14:creationId xmlns:p14="http://schemas.microsoft.com/office/powerpoint/2010/main" val="3499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Concept du SITH 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				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2F6C78-C756-4577-88E1-C52987E28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136" y="1396378"/>
            <a:ext cx="7883728" cy="474803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D690135-BB89-46EA-80F4-99C6899D0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25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5D3F-2097-41DD-BBFD-DB846E26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24" y="350560"/>
            <a:ext cx="10506456" cy="8559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4000" b="1" u="sng" dirty="0">
                <a:solidFill>
                  <a:srgbClr val="227449"/>
                </a:solidFill>
              </a:rPr>
              <a:t>Le </a:t>
            </a:r>
            <a:r>
              <a:rPr lang="fr-FR" sz="4000" b="1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SITH dans son environnement</a:t>
            </a:r>
            <a:r>
              <a:rPr lang="fr-FR" sz="4000" u="sng" kern="1200" dirty="0">
                <a:solidFill>
                  <a:srgbClr val="227449"/>
                </a:solidFill>
                <a:latin typeface="+mj-lt"/>
                <a:ea typeface="+mj-ea"/>
                <a:cs typeface="+mj-cs"/>
              </a:rPr>
              <a:t>		</a:t>
            </a:r>
          </a:p>
        </p:txBody>
      </p:sp>
      <p:pic>
        <p:nvPicPr>
          <p:cNvPr id="4" name="Picture 2" descr="IHF - Association des IngÃ©nieurs Hospitaliers de France">
            <a:extLst>
              <a:ext uri="{FF2B5EF4-FFF2-40B4-BE49-F238E27FC236}">
                <a16:creationId xmlns:a16="http://schemas.microsoft.com/office/drawing/2014/main" id="{79A8D15D-F525-4137-9183-CD2B1DD13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676" y="196223"/>
            <a:ext cx="1321493" cy="9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9ECB9AAE-630B-4C14-86D5-D22BB0559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50" y="2109979"/>
            <a:ext cx="7146250" cy="429275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502E7A1-B0CF-4552-9954-5DAB54DA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5" y="2705845"/>
            <a:ext cx="4893556" cy="261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66EC60-F3F5-4AEE-BEB8-B4529C1D25FE}"/>
              </a:ext>
            </a:extLst>
          </p:cNvPr>
          <p:cNvSpPr/>
          <p:nvPr/>
        </p:nvSpPr>
        <p:spPr>
          <a:xfrm>
            <a:off x="418125" y="2303786"/>
            <a:ext cx="46276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22744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Cartographie logicielle vue par la DGOS en 2016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5A4FFA-6593-43EA-A866-2E2E6FBB8921}"/>
              </a:ext>
            </a:extLst>
          </p:cNvPr>
          <p:cNvSpPr/>
          <p:nvPr/>
        </p:nvSpPr>
        <p:spPr>
          <a:xfrm>
            <a:off x="5504156" y="1626619"/>
            <a:ext cx="60753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350" b="1" dirty="0">
                <a:solidFill>
                  <a:srgbClr val="227449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Cartographie logicielle nécessaire à une bonne transition numérique ….</a:t>
            </a:r>
          </a:p>
        </p:txBody>
      </p:sp>
      <p:sp>
        <p:nvSpPr>
          <p:cNvPr id="10" name="Ellipse 6">
            <a:extLst>
              <a:ext uri="{FF2B5EF4-FFF2-40B4-BE49-F238E27FC236}">
                <a16:creationId xmlns:a16="http://schemas.microsoft.com/office/drawing/2014/main" id="{E9A01FE8-42BB-45D5-9E49-CF7292A1F810}"/>
              </a:ext>
            </a:extLst>
          </p:cNvPr>
          <p:cNvSpPr/>
          <p:nvPr/>
        </p:nvSpPr>
        <p:spPr>
          <a:xfrm>
            <a:off x="2170103" y="4594044"/>
            <a:ext cx="1019906" cy="4663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6072" y="196223"/>
            <a:ext cx="1519230" cy="93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7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Application xmlns="http://www.sap.com/cof/powerpoint/application">
  <Version>2</Version>
  <Revision>2.2.2.55076</Revision>
</Application>
</file>

<file path=customXml/item2.xml><?xml version="1.0" encoding="utf-8"?>
<Application xmlns="http://www.sap.com/cof/ao/powerpoint/application">
  <com.sap.ip.bi.pioneer>
    <Version>4</Version>
    <AAO_Revision>2.2.2.55076</AAO_Revision>
    <RefreshOnOpen>False</RefreshOnOpen>
    <PlanningModeSetToChangeMode>True</PlanningModeSetToChangeMode>
    <Cleaned>False</Cleaned>
    <ForcePromptOnInitialRefresh>False</ForcePromptOnInitialRefresh>
    <StorePromptsInDocument>True</StorePromptsInDocument>
    <MergeVariables>False</MergeVariables>
    <WorkingMode>Local</WorkingMode>
    <Items/>
  </com.sap.ip.bi.pioneer>
</Application>
</file>

<file path=customXml/itemProps1.xml><?xml version="1.0" encoding="utf-8"?>
<ds:datastoreItem xmlns:ds="http://schemas.openxmlformats.org/officeDocument/2006/customXml" ds:itemID="{4C5A5311-CCA8-402E-AC01-B80CCA0BC96D}">
  <ds:schemaRefs>
    <ds:schemaRef ds:uri="http://www.sap.com/cof/powerpoint/application"/>
  </ds:schemaRefs>
</ds:datastoreItem>
</file>

<file path=customXml/itemProps2.xml><?xml version="1.0" encoding="utf-8"?>
<ds:datastoreItem xmlns:ds="http://schemas.openxmlformats.org/officeDocument/2006/customXml" ds:itemID="{73AFFFE4-E3DB-45FA-9F3A-0542CEF6C4AD}">
  <ds:schemaRefs>
    <ds:schemaRef ds:uri="http://www.sap.com/cof/ao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1238</Words>
  <Application>Microsoft Office PowerPoint</Application>
  <PresentationFormat>Widescreen</PresentationFormat>
  <Paragraphs>206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Courier New</vt:lpstr>
      <vt:lpstr>Franklin Gothic Book</vt:lpstr>
      <vt:lpstr>Open Sans</vt:lpstr>
      <vt:lpstr>Wingdings</vt:lpstr>
      <vt:lpstr>Office Theme</vt:lpstr>
      <vt:lpstr>5_Conception personnalisée</vt:lpstr>
      <vt:lpstr>« Et si l’hôpital du futur était smart?»</vt:lpstr>
      <vt:lpstr>PowerPoint Presentation</vt:lpstr>
      <vt:lpstr>Différence entre numérique et smart  </vt:lpstr>
      <vt:lpstr>Création du Groupe de Travail     </vt:lpstr>
      <vt:lpstr>Domaines couverts par le SITH   </vt:lpstr>
      <vt:lpstr>Objectifs et moyens     </vt:lpstr>
      <vt:lpstr>Concept du SITH       </vt:lpstr>
      <vt:lpstr>Concept du SITH       </vt:lpstr>
      <vt:lpstr>Le SITH dans son environnement  </vt:lpstr>
      <vt:lpstr>Quelques applications du SITH   </vt:lpstr>
      <vt:lpstr>Les relations du Groupe de Travail     </vt:lpstr>
      <vt:lpstr>De l’hôpital numérique au smart hospital</vt:lpstr>
      <vt:lpstr>Smart Hospital – Nécessaire changement de paradigme</vt:lpstr>
      <vt:lpstr>Socle R2S</vt:lpstr>
      <vt:lpstr>Socle R2S : Architecture 3 couches</vt:lpstr>
      <vt:lpstr>Cadre R2S4Care - Sécurité numérique et Management responsable</vt:lpstr>
      <vt:lpstr>Cadre R2S4Care - Services</vt:lpstr>
      <vt:lpstr>Cadre R2S4Care – Process de labellisation</vt:lpstr>
      <vt:lpstr>Ressources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Marie-Paule Dayer</dc:creator>
  <cp:lastModifiedBy>Marie-Paule Dayer</cp:lastModifiedBy>
  <cp:revision>110</cp:revision>
  <dcterms:created xsi:type="dcterms:W3CDTF">2021-04-14T09:09:17Z</dcterms:created>
  <dcterms:modified xsi:type="dcterms:W3CDTF">2021-05-03T15:17:13Z</dcterms:modified>
</cp:coreProperties>
</file>