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562C4-5EBA-439D-8D0C-816C8B100162}" type="doc">
      <dgm:prSet loTypeId="urn:microsoft.com/office/officeart/2005/8/layout/cycle1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fr-FR"/>
        </a:p>
      </dgm:t>
    </dgm:pt>
    <dgm:pt modelId="{EBD665BF-FE82-46F8-BD77-A6D1A181804D}">
      <dgm:prSet phldrT="[Texte]" custT="1"/>
      <dgm:spPr/>
      <dgm:t>
        <a:bodyPr/>
        <a:lstStyle/>
        <a:p>
          <a:r>
            <a:rPr lang="fr-FR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Commande repas via DATA MEAL par le service</a:t>
          </a:r>
          <a:endParaRPr lang="fr-FR" sz="1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55D203-8471-4BB2-AC80-5C4A1D542A2C}" type="parTrans" cxnId="{73C6757A-D4FA-4FB6-80C6-3BA10090731F}">
      <dgm:prSet/>
      <dgm:spPr/>
      <dgm:t>
        <a:bodyPr/>
        <a:lstStyle/>
        <a:p>
          <a:endParaRPr lang="fr-FR" sz="2800" b="1"/>
        </a:p>
      </dgm:t>
    </dgm:pt>
    <dgm:pt modelId="{DDF01944-A076-4266-BEC1-1EB6EED377B3}" type="sibTrans" cxnId="{73C6757A-D4FA-4FB6-80C6-3BA10090731F}">
      <dgm:prSet/>
      <dgm:spPr/>
      <dgm:t>
        <a:bodyPr/>
        <a:lstStyle/>
        <a:p>
          <a:endParaRPr lang="fr-FR" sz="2800" b="1"/>
        </a:p>
      </dgm:t>
    </dgm:pt>
    <dgm:pt modelId="{9DC8D10E-A353-4CFB-8430-6C0708B2C61A}">
      <dgm:prSet phldrT="[Texte]" custT="1"/>
      <dgm:spPr/>
      <dgm:t>
        <a:bodyPr/>
        <a:lstStyle/>
        <a:p>
          <a:r>
            <a:rPr lang="fr-FR" sz="1600" b="1" dirty="0" smtClean="0"/>
            <a:t>Allotissement, montage plateaux UCPA</a:t>
          </a:r>
          <a:endParaRPr lang="fr-FR" sz="1600" b="1" dirty="0"/>
        </a:p>
      </dgm:t>
    </dgm:pt>
    <dgm:pt modelId="{0C8AE408-B269-4A7B-A153-5D4AE54DA8AA}" type="parTrans" cxnId="{841271E0-839E-4144-B82E-FFD547CB1630}">
      <dgm:prSet/>
      <dgm:spPr/>
      <dgm:t>
        <a:bodyPr/>
        <a:lstStyle/>
        <a:p>
          <a:endParaRPr lang="fr-FR" sz="2800" b="1"/>
        </a:p>
      </dgm:t>
    </dgm:pt>
    <dgm:pt modelId="{F83528FE-346A-4FF0-A494-87E688ECE711}" type="sibTrans" cxnId="{841271E0-839E-4144-B82E-FFD547CB1630}">
      <dgm:prSet/>
      <dgm:spPr/>
      <dgm:t>
        <a:bodyPr/>
        <a:lstStyle/>
        <a:p>
          <a:endParaRPr lang="fr-FR" sz="2800" b="1"/>
        </a:p>
      </dgm:t>
    </dgm:pt>
    <dgm:pt modelId="{0B9378F9-B817-4EE4-8BD7-1C6C9198C08B}">
      <dgm:prSet phldrT="[Texte]" custT="1"/>
      <dgm:spPr/>
      <dgm:t>
        <a:bodyPr/>
        <a:lstStyle/>
        <a:p>
          <a:r>
            <a:rPr lang="fr-FR" sz="1600" b="1" dirty="0" smtClean="0"/>
            <a:t>Livraison sur sites</a:t>
          </a:r>
          <a:endParaRPr lang="fr-FR" sz="1600" b="1" dirty="0"/>
        </a:p>
      </dgm:t>
    </dgm:pt>
    <dgm:pt modelId="{D4675E13-0F32-4CF8-B2F4-A891E03948E2}" type="parTrans" cxnId="{62C47172-F20F-462E-99C1-988FB137859D}">
      <dgm:prSet/>
      <dgm:spPr/>
      <dgm:t>
        <a:bodyPr/>
        <a:lstStyle/>
        <a:p>
          <a:endParaRPr lang="fr-FR" sz="2800" b="1"/>
        </a:p>
      </dgm:t>
    </dgm:pt>
    <dgm:pt modelId="{E8DF61E5-D795-45A6-8DAD-E4ED46FEA925}" type="sibTrans" cxnId="{62C47172-F20F-462E-99C1-988FB137859D}">
      <dgm:prSet/>
      <dgm:spPr/>
      <dgm:t>
        <a:bodyPr/>
        <a:lstStyle/>
        <a:p>
          <a:endParaRPr lang="fr-FR" sz="2800" b="1"/>
        </a:p>
      </dgm:t>
    </dgm:pt>
    <dgm:pt modelId="{4A70281D-CC2E-4EB6-9798-648F1CB1E7B6}">
      <dgm:prSet phldrT="[Texte]" custT="1"/>
      <dgm:spPr/>
      <dgm:t>
        <a:bodyPr/>
        <a:lstStyle/>
        <a:p>
          <a:r>
            <a:rPr lang="fr-FR" sz="1600" b="1" dirty="0" smtClean="0"/>
            <a:t>Remise en température dans l’unité</a:t>
          </a:r>
          <a:endParaRPr lang="fr-FR" sz="1600" b="1" dirty="0"/>
        </a:p>
      </dgm:t>
    </dgm:pt>
    <dgm:pt modelId="{41F60BCF-55C7-4BAF-8E6A-C0141FBEDE61}" type="parTrans" cxnId="{BF00388D-71BE-4A04-B0AB-EF2401F7E94A}">
      <dgm:prSet/>
      <dgm:spPr/>
      <dgm:t>
        <a:bodyPr/>
        <a:lstStyle/>
        <a:p>
          <a:endParaRPr lang="fr-FR" sz="2800" b="1"/>
        </a:p>
      </dgm:t>
    </dgm:pt>
    <dgm:pt modelId="{FE7DF79A-0CC5-486B-A077-0FDD79822981}" type="sibTrans" cxnId="{BF00388D-71BE-4A04-B0AB-EF2401F7E94A}">
      <dgm:prSet/>
      <dgm:spPr/>
      <dgm:t>
        <a:bodyPr/>
        <a:lstStyle/>
        <a:p>
          <a:endParaRPr lang="fr-FR" sz="2800" b="1"/>
        </a:p>
      </dgm:t>
    </dgm:pt>
    <dgm:pt modelId="{C8EFCADF-0464-4215-A9C6-805C6E6AAAA8}">
      <dgm:prSet phldrT="[Texte]" custT="1"/>
      <dgm:spPr/>
      <dgm:t>
        <a:bodyPr/>
        <a:lstStyle/>
        <a:p>
          <a:r>
            <a:rPr lang="fr-FR" sz="1600" b="1" dirty="0" smtClean="0"/>
            <a:t>Service du repas, débarrassage, vaisselle</a:t>
          </a:r>
        </a:p>
        <a:p>
          <a:r>
            <a:rPr lang="fr-FR" sz="1600" b="1" dirty="0" smtClean="0"/>
            <a:t>Dans l’Unité </a:t>
          </a:r>
          <a:endParaRPr lang="fr-FR" sz="1600" b="1" dirty="0"/>
        </a:p>
      </dgm:t>
    </dgm:pt>
    <dgm:pt modelId="{B2A24AFC-62E4-4902-80EB-33C244C97269}" type="parTrans" cxnId="{A808F610-33C5-4E78-956A-3BB15A7C64DA}">
      <dgm:prSet/>
      <dgm:spPr/>
      <dgm:t>
        <a:bodyPr/>
        <a:lstStyle/>
        <a:p>
          <a:endParaRPr lang="fr-FR" sz="2800" b="1"/>
        </a:p>
      </dgm:t>
    </dgm:pt>
    <dgm:pt modelId="{96FA12AB-0A17-4875-9809-457A92863C23}" type="sibTrans" cxnId="{A808F610-33C5-4E78-956A-3BB15A7C64DA}">
      <dgm:prSet/>
      <dgm:spPr/>
      <dgm:t>
        <a:bodyPr/>
        <a:lstStyle/>
        <a:p>
          <a:endParaRPr lang="fr-FR" sz="2800" b="1"/>
        </a:p>
      </dgm:t>
    </dgm:pt>
    <dgm:pt modelId="{DB277325-9120-4928-A544-80619EA61332}">
      <dgm:prSet phldrT="[Texte]" custT="1"/>
      <dgm:spPr/>
      <dgm:t>
        <a:bodyPr/>
        <a:lstStyle/>
        <a:p>
          <a:r>
            <a:rPr lang="fr-FR" sz="1600" b="1" dirty="0" smtClean="0"/>
            <a:t>Retour chariots &amp; plateaux traitement UCPA</a:t>
          </a:r>
          <a:endParaRPr lang="fr-FR" sz="1600" b="1" dirty="0"/>
        </a:p>
      </dgm:t>
    </dgm:pt>
    <dgm:pt modelId="{7A3ADAED-E84E-4F22-B529-2EB86A829217}" type="parTrans" cxnId="{58A8E9DE-2B6D-494A-814A-27E49ADB5158}">
      <dgm:prSet/>
      <dgm:spPr/>
      <dgm:t>
        <a:bodyPr/>
        <a:lstStyle/>
        <a:p>
          <a:endParaRPr lang="fr-FR" sz="2800" b="1"/>
        </a:p>
      </dgm:t>
    </dgm:pt>
    <dgm:pt modelId="{92E1AD96-9BAB-4A7F-8C11-6FCEF3A4C488}" type="sibTrans" cxnId="{58A8E9DE-2B6D-494A-814A-27E49ADB5158}">
      <dgm:prSet/>
      <dgm:spPr/>
      <dgm:t>
        <a:bodyPr/>
        <a:lstStyle/>
        <a:p>
          <a:endParaRPr lang="fr-FR" sz="2800" b="1"/>
        </a:p>
      </dgm:t>
    </dgm:pt>
    <dgm:pt modelId="{D7BE9CC8-78A9-4294-A5B0-2D9D6450A9FF}" type="pres">
      <dgm:prSet presAssocID="{220562C4-5EBA-439D-8D0C-816C8B1001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B00A7EE-7165-4314-B970-0797F8CB8EAE}" type="pres">
      <dgm:prSet presAssocID="{EBD665BF-FE82-46F8-BD77-A6D1A181804D}" presName="dummy" presStyleCnt="0"/>
      <dgm:spPr/>
    </dgm:pt>
    <dgm:pt modelId="{A90568ED-6F2E-44B6-A597-21AA599ADC6C}" type="pres">
      <dgm:prSet presAssocID="{EBD665BF-FE82-46F8-BD77-A6D1A181804D}" presName="node" presStyleLbl="revTx" presStyleIdx="0" presStyleCnt="6" custScaleX="184421" custScaleY="110847" custRadScaleRad="94659" custRadScaleInc="205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562585-BF40-4CB8-B746-CF074F0BF799}" type="pres">
      <dgm:prSet presAssocID="{DDF01944-A076-4266-BEC1-1EB6EED377B3}" presName="sibTrans" presStyleLbl="node1" presStyleIdx="0" presStyleCnt="6" custLinFactNeighborX="-227" custLinFactNeighborY="-3125"/>
      <dgm:spPr/>
      <dgm:t>
        <a:bodyPr/>
        <a:lstStyle/>
        <a:p>
          <a:endParaRPr lang="fr-FR"/>
        </a:p>
      </dgm:t>
    </dgm:pt>
    <dgm:pt modelId="{525F395B-4BD8-403C-98B7-B0DD5BCD21BE}" type="pres">
      <dgm:prSet presAssocID="{9DC8D10E-A353-4CFB-8430-6C0708B2C61A}" presName="dummy" presStyleCnt="0"/>
      <dgm:spPr/>
    </dgm:pt>
    <dgm:pt modelId="{2583B307-0CB4-497C-89DB-F5607221DF0B}" type="pres">
      <dgm:prSet presAssocID="{9DC8D10E-A353-4CFB-8430-6C0708B2C61A}" presName="node" presStyleLbl="revTx" presStyleIdx="1" presStyleCnt="6" custScaleX="147098" custRadScaleRad="91682" custRadScaleInc="-424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08F614-BAAB-43F2-B46A-B0A43137BDFD}" type="pres">
      <dgm:prSet presAssocID="{F83528FE-346A-4FF0-A494-87E688ECE711}" presName="sibTrans" presStyleLbl="node1" presStyleIdx="1" presStyleCnt="6"/>
      <dgm:spPr/>
      <dgm:t>
        <a:bodyPr/>
        <a:lstStyle/>
        <a:p>
          <a:endParaRPr lang="fr-FR"/>
        </a:p>
      </dgm:t>
    </dgm:pt>
    <dgm:pt modelId="{544392D2-962B-4050-9737-EBB059299A1B}" type="pres">
      <dgm:prSet presAssocID="{0B9378F9-B817-4EE4-8BD7-1C6C9198C08B}" presName="dummy" presStyleCnt="0"/>
      <dgm:spPr/>
    </dgm:pt>
    <dgm:pt modelId="{764A6794-10DD-4B99-95A9-65BF52016FD6}" type="pres">
      <dgm:prSet presAssocID="{0B9378F9-B817-4EE4-8BD7-1C6C9198C08B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03BABF-4CB0-4C62-A880-3BB7013E0F0C}" type="pres">
      <dgm:prSet presAssocID="{E8DF61E5-D795-45A6-8DAD-E4ED46FEA925}" presName="sibTrans" presStyleLbl="node1" presStyleIdx="2" presStyleCnt="6"/>
      <dgm:spPr/>
      <dgm:t>
        <a:bodyPr/>
        <a:lstStyle/>
        <a:p>
          <a:endParaRPr lang="fr-FR"/>
        </a:p>
      </dgm:t>
    </dgm:pt>
    <dgm:pt modelId="{8A1A2F18-9E42-49D4-9C6A-A4E3C8336A5F}" type="pres">
      <dgm:prSet presAssocID="{4A70281D-CC2E-4EB6-9798-648F1CB1E7B6}" presName="dummy" presStyleCnt="0"/>
      <dgm:spPr/>
    </dgm:pt>
    <dgm:pt modelId="{AF71C251-6925-444D-A50F-54A64F09CE5E}" type="pres">
      <dgm:prSet presAssocID="{4A70281D-CC2E-4EB6-9798-648F1CB1E7B6}" presName="node" presStyleLbl="revTx" presStyleIdx="3" presStyleCnt="6" custScaleX="1361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D05541-848C-44A4-8D80-5DE7BDA722EE}" type="pres">
      <dgm:prSet presAssocID="{FE7DF79A-0CC5-486B-A077-0FDD79822981}" presName="sibTrans" presStyleLbl="node1" presStyleIdx="3" presStyleCnt="6"/>
      <dgm:spPr/>
      <dgm:t>
        <a:bodyPr/>
        <a:lstStyle/>
        <a:p>
          <a:endParaRPr lang="fr-FR"/>
        </a:p>
      </dgm:t>
    </dgm:pt>
    <dgm:pt modelId="{D4FF77E7-454A-4F9F-9E08-4ECC37C3FE03}" type="pres">
      <dgm:prSet presAssocID="{C8EFCADF-0464-4215-A9C6-805C6E6AAAA8}" presName="dummy" presStyleCnt="0"/>
      <dgm:spPr/>
    </dgm:pt>
    <dgm:pt modelId="{E48F96C2-1D1A-4231-BA75-9EE25200BBF1}" type="pres">
      <dgm:prSet presAssocID="{C8EFCADF-0464-4215-A9C6-805C6E6AAAA8}" presName="node" presStyleLbl="revTx" presStyleIdx="4" presStyleCnt="6" custScaleX="140645" custRadScaleRad="120867" custRadScaleInc="99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01F701-3AFE-4D5D-87F5-830522988F99}" type="pres">
      <dgm:prSet presAssocID="{96FA12AB-0A17-4875-9809-457A92863C23}" presName="sibTrans" presStyleLbl="node1" presStyleIdx="4" presStyleCnt="6"/>
      <dgm:spPr/>
      <dgm:t>
        <a:bodyPr/>
        <a:lstStyle/>
        <a:p>
          <a:endParaRPr lang="fr-FR"/>
        </a:p>
      </dgm:t>
    </dgm:pt>
    <dgm:pt modelId="{A475F901-A8B5-46E2-929C-0DEB19332F9F}" type="pres">
      <dgm:prSet presAssocID="{DB277325-9120-4928-A544-80619EA61332}" presName="dummy" presStyleCnt="0"/>
      <dgm:spPr/>
    </dgm:pt>
    <dgm:pt modelId="{C2BFCC99-933F-4C21-838B-FCC644CA6C2F}" type="pres">
      <dgm:prSet presAssocID="{DB277325-9120-4928-A544-80619EA61332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366776-D5D6-49E5-80C9-FF960A060923}" type="pres">
      <dgm:prSet presAssocID="{92E1AD96-9BAB-4A7F-8C11-6FCEF3A4C488}" presName="sibTrans" presStyleLbl="node1" presStyleIdx="5" presStyleCnt="6" custLinFactNeighborX="3527" custLinFactNeighborY="-362"/>
      <dgm:spPr/>
      <dgm:t>
        <a:bodyPr/>
        <a:lstStyle/>
        <a:p>
          <a:endParaRPr lang="fr-FR"/>
        </a:p>
      </dgm:t>
    </dgm:pt>
  </dgm:ptLst>
  <dgm:cxnLst>
    <dgm:cxn modelId="{F3201BC3-A1F9-4CF8-87C4-B8C7B736FAC3}" type="presOf" srcId="{92E1AD96-9BAB-4A7F-8C11-6FCEF3A4C488}" destId="{9F366776-D5D6-49E5-80C9-FF960A060923}" srcOrd="0" destOrd="0" presId="urn:microsoft.com/office/officeart/2005/8/layout/cycle1"/>
    <dgm:cxn modelId="{841271E0-839E-4144-B82E-FFD547CB1630}" srcId="{220562C4-5EBA-439D-8D0C-816C8B100162}" destId="{9DC8D10E-A353-4CFB-8430-6C0708B2C61A}" srcOrd="1" destOrd="0" parTransId="{0C8AE408-B269-4A7B-A153-5D4AE54DA8AA}" sibTransId="{F83528FE-346A-4FF0-A494-87E688ECE711}"/>
    <dgm:cxn modelId="{BF00388D-71BE-4A04-B0AB-EF2401F7E94A}" srcId="{220562C4-5EBA-439D-8D0C-816C8B100162}" destId="{4A70281D-CC2E-4EB6-9798-648F1CB1E7B6}" srcOrd="3" destOrd="0" parTransId="{41F60BCF-55C7-4BAF-8E6A-C0141FBEDE61}" sibTransId="{FE7DF79A-0CC5-486B-A077-0FDD79822981}"/>
    <dgm:cxn modelId="{87F08D41-BC48-4954-8C9F-911E7DE95A08}" type="presOf" srcId="{E8DF61E5-D795-45A6-8DAD-E4ED46FEA925}" destId="{CF03BABF-4CB0-4C62-A880-3BB7013E0F0C}" srcOrd="0" destOrd="0" presId="urn:microsoft.com/office/officeart/2005/8/layout/cycle1"/>
    <dgm:cxn modelId="{B6EFD29A-0D46-4C8A-AD1C-DE1EFD0C9421}" type="presOf" srcId="{220562C4-5EBA-439D-8D0C-816C8B100162}" destId="{D7BE9CC8-78A9-4294-A5B0-2D9D6450A9FF}" srcOrd="0" destOrd="0" presId="urn:microsoft.com/office/officeart/2005/8/layout/cycle1"/>
    <dgm:cxn modelId="{1DFC9F6F-8755-44D2-B65F-FD62A7366FD5}" type="presOf" srcId="{DB277325-9120-4928-A544-80619EA61332}" destId="{C2BFCC99-933F-4C21-838B-FCC644CA6C2F}" srcOrd="0" destOrd="0" presId="urn:microsoft.com/office/officeart/2005/8/layout/cycle1"/>
    <dgm:cxn modelId="{62C47172-F20F-462E-99C1-988FB137859D}" srcId="{220562C4-5EBA-439D-8D0C-816C8B100162}" destId="{0B9378F9-B817-4EE4-8BD7-1C6C9198C08B}" srcOrd="2" destOrd="0" parTransId="{D4675E13-0F32-4CF8-B2F4-A891E03948E2}" sibTransId="{E8DF61E5-D795-45A6-8DAD-E4ED46FEA925}"/>
    <dgm:cxn modelId="{73C6757A-D4FA-4FB6-80C6-3BA10090731F}" srcId="{220562C4-5EBA-439D-8D0C-816C8B100162}" destId="{EBD665BF-FE82-46F8-BD77-A6D1A181804D}" srcOrd="0" destOrd="0" parTransId="{5655D203-8471-4BB2-AC80-5C4A1D542A2C}" sibTransId="{DDF01944-A076-4266-BEC1-1EB6EED377B3}"/>
    <dgm:cxn modelId="{A808F610-33C5-4E78-956A-3BB15A7C64DA}" srcId="{220562C4-5EBA-439D-8D0C-816C8B100162}" destId="{C8EFCADF-0464-4215-A9C6-805C6E6AAAA8}" srcOrd="4" destOrd="0" parTransId="{B2A24AFC-62E4-4902-80EB-33C244C97269}" sibTransId="{96FA12AB-0A17-4875-9809-457A92863C23}"/>
    <dgm:cxn modelId="{0D1F80A8-958C-4583-8999-2C4600A83475}" type="presOf" srcId="{F83528FE-346A-4FF0-A494-87E688ECE711}" destId="{DC08F614-BAAB-43F2-B46A-B0A43137BDFD}" srcOrd="0" destOrd="0" presId="urn:microsoft.com/office/officeart/2005/8/layout/cycle1"/>
    <dgm:cxn modelId="{58A8E9DE-2B6D-494A-814A-27E49ADB5158}" srcId="{220562C4-5EBA-439D-8D0C-816C8B100162}" destId="{DB277325-9120-4928-A544-80619EA61332}" srcOrd="5" destOrd="0" parTransId="{7A3ADAED-E84E-4F22-B529-2EB86A829217}" sibTransId="{92E1AD96-9BAB-4A7F-8C11-6FCEF3A4C488}"/>
    <dgm:cxn modelId="{1C42C019-3C8C-49F2-9A25-07F8BE61ADB3}" type="presOf" srcId="{C8EFCADF-0464-4215-A9C6-805C6E6AAAA8}" destId="{E48F96C2-1D1A-4231-BA75-9EE25200BBF1}" srcOrd="0" destOrd="0" presId="urn:microsoft.com/office/officeart/2005/8/layout/cycle1"/>
    <dgm:cxn modelId="{AF9ADF0C-C6F4-4E67-ACEC-18958EABC06B}" type="presOf" srcId="{FE7DF79A-0CC5-486B-A077-0FDD79822981}" destId="{EFD05541-848C-44A4-8D80-5DE7BDA722EE}" srcOrd="0" destOrd="0" presId="urn:microsoft.com/office/officeart/2005/8/layout/cycle1"/>
    <dgm:cxn modelId="{38CD05B9-402B-43D8-8B9E-E27D9E2C1658}" type="presOf" srcId="{4A70281D-CC2E-4EB6-9798-648F1CB1E7B6}" destId="{AF71C251-6925-444D-A50F-54A64F09CE5E}" srcOrd="0" destOrd="0" presId="urn:microsoft.com/office/officeart/2005/8/layout/cycle1"/>
    <dgm:cxn modelId="{0F2F12D7-5288-4AC3-B7D3-F5B020A69B44}" type="presOf" srcId="{EBD665BF-FE82-46F8-BD77-A6D1A181804D}" destId="{A90568ED-6F2E-44B6-A597-21AA599ADC6C}" srcOrd="0" destOrd="0" presId="urn:microsoft.com/office/officeart/2005/8/layout/cycle1"/>
    <dgm:cxn modelId="{DF4A173F-6172-40DB-9CA6-83A6708BE2CC}" type="presOf" srcId="{0B9378F9-B817-4EE4-8BD7-1C6C9198C08B}" destId="{764A6794-10DD-4B99-95A9-65BF52016FD6}" srcOrd="0" destOrd="0" presId="urn:microsoft.com/office/officeart/2005/8/layout/cycle1"/>
    <dgm:cxn modelId="{04839334-5ECD-4473-88E7-1524D79D7483}" type="presOf" srcId="{96FA12AB-0A17-4875-9809-457A92863C23}" destId="{8D01F701-3AFE-4D5D-87F5-830522988F99}" srcOrd="0" destOrd="0" presId="urn:microsoft.com/office/officeart/2005/8/layout/cycle1"/>
    <dgm:cxn modelId="{86456B39-D00B-4F0E-9DAC-0047B889D923}" type="presOf" srcId="{9DC8D10E-A353-4CFB-8430-6C0708B2C61A}" destId="{2583B307-0CB4-497C-89DB-F5607221DF0B}" srcOrd="0" destOrd="0" presId="urn:microsoft.com/office/officeart/2005/8/layout/cycle1"/>
    <dgm:cxn modelId="{EEA2794B-7DD5-4082-A5AD-BB9D3FAC3A2E}" type="presOf" srcId="{DDF01944-A076-4266-BEC1-1EB6EED377B3}" destId="{EE562585-BF40-4CB8-B746-CF074F0BF799}" srcOrd="0" destOrd="0" presId="urn:microsoft.com/office/officeart/2005/8/layout/cycle1"/>
    <dgm:cxn modelId="{5BFE606C-3421-4B41-8193-BD79941FD560}" type="presParOf" srcId="{D7BE9CC8-78A9-4294-A5B0-2D9D6450A9FF}" destId="{3B00A7EE-7165-4314-B970-0797F8CB8EAE}" srcOrd="0" destOrd="0" presId="urn:microsoft.com/office/officeart/2005/8/layout/cycle1"/>
    <dgm:cxn modelId="{D3A9C349-4729-461A-A5F0-7ED212CBF0B6}" type="presParOf" srcId="{D7BE9CC8-78A9-4294-A5B0-2D9D6450A9FF}" destId="{A90568ED-6F2E-44B6-A597-21AA599ADC6C}" srcOrd="1" destOrd="0" presId="urn:microsoft.com/office/officeart/2005/8/layout/cycle1"/>
    <dgm:cxn modelId="{ACD307FE-FE8E-4CC5-8A4E-BF3EEC2BFFBF}" type="presParOf" srcId="{D7BE9CC8-78A9-4294-A5B0-2D9D6450A9FF}" destId="{EE562585-BF40-4CB8-B746-CF074F0BF799}" srcOrd="2" destOrd="0" presId="urn:microsoft.com/office/officeart/2005/8/layout/cycle1"/>
    <dgm:cxn modelId="{90D11298-420C-4F19-B960-9DD23241AFDB}" type="presParOf" srcId="{D7BE9CC8-78A9-4294-A5B0-2D9D6450A9FF}" destId="{525F395B-4BD8-403C-98B7-B0DD5BCD21BE}" srcOrd="3" destOrd="0" presId="urn:microsoft.com/office/officeart/2005/8/layout/cycle1"/>
    <dgm:cxn modelId="{2E325456-360F-4D37-85DD-EF081982E405}" type="presParOf" srcId="{D7BE9CC8-78A9-4294-A5B0-2D9D6450A9FF}" destId="{2583B307-0CB4-497C-89DB-F5607221DF0B}" srcOrd="4" destOrd="0" presId="urn:microsoft.com/office/officeart/2005/8/layout/cycle1"/>
    <dgm:cxn modelId="{A3F80C0D-59F9-4724-8F5C-F1E20292F531}" type="presParOf" srcId="{D7BE9CC8-78A9-4294-A5B0-2D9D6450A9FF}" destId="{DC08F614-BAAB-43F2-B46A-B0A43137BDFD}" srcOrd="5" destOrd="0" presId="urn:microsoft.com/office/officeart/2005/8/layout/cycle1"/>
    <dgm:cxn modelId="{8E0FCAB7-A2FD-4F64-B6D2-8666ECAD84B3}" type="presParOf" srcId="{D7BE9CC8-78A9-4294-A5B0-2D9D6450A9FF}" destId="{544392D2-962B-4050-9737-EBB059299A1B}" srcOrd="6" destOrd="0" presId="urn:microsoft.com/office/officeart/2005/8/layout/cycle1"/>
    <dgm:cxn modelId="{53BA6604-EC13-4201-A827-261A138CE102}" type="presParOf" srcId="{D7BE9CC8-78A9-4294-A5B0-2D9D6450A9FF}" destId="{764A6794-10DD-4B99-95A9-65BF52016FD6}" srcOrd="7" destOrd="0" presId="urn:microsoft.com/office/officeart/2005/8/layout/cycle1"/>
    <dgm:cxn modelId="{21073EE3-8961-4176-9BCA-B23A3DF55EBE}" type="presParOf" srcId="{D7BE9CC8-78A9-4294-A5B0-2D9D6450A9FF}" destId="{CF03BABF-4CB0-4C62-A880-3BB7013E0F0C}" srcOrd="8" destOrd="0" presId="urn:microsoft.com/office/officeart/2005/8/layout/cycle1"/>
    <dgm:cxn modelId="{69475300-BD95-4B1C-8AA5-9F095805AEBC}" type="presParOf" srcId="{D7BE9CC8-78A9-4294-A5B0-2D9D6450A9FF}" destId="{8A1A2F18-9E42-49D4-9C6A-A4E3C8336A5F}" srcOrd="9" destOrd="0" presId="urn:microsoft.com/office/officeart/2005/8/layout/cycle1"/>
    <dgm:cxn modelId="{D0EC9809-9B85-4198-AC10-EEFF6B0AD6C4}" type="presParOf" srcId="{D7BE9CC8-78A9-4294-A5B0-2D9D6450A9FF}" destId="{AF71C251-6925-444D-A50F-54A64F09CE5E}" srcOrd="10" destOrd="0" presId="urn:microsoft.com/office/officeart/2005/8/layout/cycle1"/>
    <dgm:cxn modelId="{A4B472A8-3BFD-4C3A-9A3D-C1295AE4CF97}" type="presParOf" srcId="{D7BE9CC8-78A9-4294-A5B0-2D9D6450A9FF}" destId="{EFD05541-848C-44A4-8D80-5DE7BDA722EE}" srcOrd="11" destOrd="0" presId="urn:microsoft.com/office/officeart/2005/8/layout/cycle1"/>
    <dgm:cxn modelId="{3826986D-6F22-4BF1-995F-AB6342F27D08}" type="presParOf" srcId="{D7BE9CC8-78A9-4294-A5B0-2D9D6450A9FF}" destId="{D4FF77E7-454A-4F9F-9E08-4ECC37C3FE03}" srcOrd="12" destOrd="0" presId="urn:microsoft.com/office/officeart/2005/8/layout/cycle1"/>
    <dgm:cxn modelId="{5A8CC4EC-45F0-43FB-9039-D6E9FAD56F78}" type="presParOf" srcId="{D7BE9CC8-78A9-4294-A5B0-2D9D6450A9FF}" destId="{E48F96C2-1D1A-4231-BA75-9EE25200BBF1}" srcOrd="13" destOrd="0" presId="urn:microsoft.com/office/officeart/2005/8/layout/cycle1"/>
    <dgm:cxn modelId="{29A8DA99-54D3-4AB4-8358-B9E3D2197275}" type="presParOf" srcId="{D7BE9CC8-78A9-4294-A5B0-2D9D6450A9FF}" destId="{8D01F701-3AFE-4D5D-87F5-830522988F99}" srcOrd="14" destOrd="0" presId="urn:microsoft.com/office/officeart/2005/8/layout/cycle1"/>
    <dgm:cxn modelId="{EE3C526D-ECC3-41CD-BCD0-7BB19D8AEB18}" type="presParOf" srcId="{D7BE9CC8-78A9-4294-A5B0-2D9D6450A9FF}" destId="{A475F901-A8B5-46E2-929C-0DEB19332F9F}" srcOrd="15" destOrd="0" presId="urn:microsoft.com/office/officeart/2005/8/layout/cycle1"/>
    <dgm:cxn modelId="{C6D6D03A-01D7-4FB9-A57B-C7E274C9CAA4}" type="presParOf" srcId="{D7BE9CC8-78A9-4294-A5B0-2D9D6450A9FF}" destId="{C2BFCC99-933F-4C21-838B-FCC644CA6C2F}" srcOrd="16" destOrd="0" presId="urn:microsoft.com/office/officeart/2005/8/layout/cycle1"/>
    <dgm:cxn modelId="{1AFC8DC7-F84B-47E7-8F78-8AADDCC8CEAC}" type="presParOf" srcId="{D7BE9CC8-78A9-4294-A5B0-2D9D6450A9FF}" destId="{9F366776-D5D6-49E5-80C9-FF960A060923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1B81E-B2C2-41BC-B545-510A27C9A356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4D7C0-FA75-42C2-8C18-00AD31CC2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4D7C0-FA75-42C2-8C18-00AD31CC2F8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00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33E2B-2F91-431A-ABB5-86EF6A5A17DD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Logistique et des Transports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04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25A-3F9E-426D-9F56-2C6407CB53F4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68C4-A14F-4861-99D2-5865D671D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36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25A-3F9E-426D-9F56-2C6407CB53F4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68C4-A14F-4861-99D2-5865D671D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77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25A-3F9E-426D-9F56-2C6407CB53F4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68C4-A14F-4861-99D2-5865D671D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434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62709" y="354352"/>
            <a:ext cx="8681291" cy="1296000"/>
          </a:xfrm>
          <a:prstGeom prst="rect">
            <a:avLst/>
          </a:prstGeom>
          <a:gradFill>
            <a:gsLst>
              <a:gs pos="100000">
                <a:schemeClr val="bg1"/>
              </a:gs>
              <a:gs pos="29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888"/>
            <a:endParaRPr lang="fr-FR" sz="1248">
              <a:solidFill>
                <a:prstClr val="white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462710" y="360000"/>
            <a:ext cx="6692291" cy="1290352"/>
          </a:xfrm>
          <a:gradFill flip="none" rotWithShape="1">
            <a:gsLst>
              <a:gs pos="43000">
                <a:schemeClr val="tx1"/>
              </a:gs>
              <a:gs pos="100000">
                <a:schemeClr val="bg1">
                  <a:alpha val="4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tIns="72000" bIns="0" anchor="ctr">
            <a:normAutofit/>
          </a:bodyPr>
          <a:lstStyle>
            <a:lvl1pPr marL="0" algn="l">
              <a:lnSpc>
                <a:spcPts val="3588"/>
              </a:lnSpc>
              <a:defRPr sz="4305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30"/>
          <p:cNvSpPr>
            <a:spLocks noGrp="1"/>
          </p:cNvSpPr>
          <p:nvPr>
            <p:ph type="body" sz="quarter" idx="13"/>
          </p:nvPr>
        </p:nvSpPr>
        <p:spPr>
          <a:xfrm>
            <a:off x="462710" y="1781536"/>
            <a:ext cx="6692291" cy="561629"/>
          </a:xfrm>
          <a:noFill/>
        </p:spPr>
        <p:txBody>
          <a:bodyPr>
            <a:noAutofit/>
          </a:bodyPr>
          <a:lstStyle>
            <a:lvl1pPr marL="28703" indent="0">
              <a:lnSpc>
                <a:spcPct val="100000"/>
              </a:lnSpc>
              <a:spcBef>
                <a:spcPts val="0"/>
              </a:spcBef>
              <a:buNone/>
              <a:defRPr sz="2551" b="1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2709" y="2411070"/>
            <a:ext cx="5652341" cy="3805376"/>
          </a:xfrm>
        </p:spPr>
        <p:txBody>
          <a:bodyPr anchor="b"/>
          <a:lstStyle>
            <a:lvl1pPr marL="182263" indent="-182263">
              <a:buFont typeface="Calibri" panose="020F0502020204030204" pitchFamily="34" charset="0"/>
              <a:buChar char="˃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54864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smtClean="0">
                <a:solidFill>
                  <a:srgbClr val="4472C4">
                    <a:lumMod val="40000"/>
                    <a:lumOff val="60000"/>
                  </a:srgbClr>
                </a:solidFill>
              </a:rPr>
              <a:t>CHU de Montpellier - DLT – Comité Régional Thématique Logistique Hospitalière - 02/05/2017</a:t>
            </a:r>
            <a:endParaRPr lang="fr-FR" dirty="0">
              <a:solidFill>
                <a:srgbClr val="4472C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589610" cy="365125"/>
          </a:xfrm>
        </p:spPr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fld id="{90E6D1AE-F1FE-4312-9E7A-BF1BB0880125}" type="slidenum">
              <a:rPr lang="fr-FR" smtClean="0">
                <a:solidFill>
                  <a:srgbClr val="4472C4">
                    <a:lumMod val="40000"/>
                    <a:lumOff val="60000"/>
                  </a:srgbClr>
                </a:solidFill>
              </a:rPr>
              <a:pPr/>
              <a:t>‹N°›</a:t>
            </a:fld>
            <a:endParaRPr lang="fr-FR">
              <a:solidFill>
                <a:srgbClr val="4472C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54354"/>
            <a:ext cx="462709" cy="129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888"/>
            <a:endParaRPr lang="fr-FR" sz="1248">
              <a:solidFill>
                <a:prstClr val="white"/>
              </a:solidFill>
            </a:endParaRPr>
          </a:p>
        </p:txBody>
      </p:sp>
      <p:sp>
        <p:nvSpPr>
          <p:cNvPr id="11" name="Triangle isocèle 10"/>
          <p:cNvSpPr/>
          <p:nvPr userDrawn="1"/>
        </p:nvSpPr>
        <p:spPr>
          <a:xfrm rot="5400000">
            <a:off x="-125457" y="895237"/>
            <a:ext cx="476440" cy="22552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888"/>
            <a:endParaRPr lang="fr-FR" sz="1248">
              <a:solidFill>
                <a:prstClr val="white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6457950" y="2411070"/>
            <a:ext cx="2589610" cy="3805376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4" name="Imag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616" y="89952"/>
            <a:ext cx="2201274" cy="167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1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011" y="6357537"/>
            <a:ext cx="1764723" cy="365125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EC3BD1ED-E7C2-430B-9995-4792A1B8390F}" type="datetimeFigureOut">
              <a:rPr lang="fr-FR" smtClean="0"/>
              <a:pPr/>
              <a:t>26/04/2019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-1" y="-5508"/>
            <a:ext cx="9144000" cy="686350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832" y="3285727"/>
            <a:ext cx="4011064" cy="3577783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497441" y="616946"/>
            <a:ext cx="8653490" cy="898371"/>
          </a:xfrm>
          <a:gradFill flip="none" rotWithShape="1">
            <a:gsLst>
              <a:gs pos="7000">
                <a:schemeClr val="bg1"/>
              </a:gs>
              <a:gs pos="100000">
                <a:schemeClr val="bg1">
                  <a:alpha val="42000"/>
                </a:schemeClr>
              </a:gs>
            </a:gsLst>
            <a:lin ang="0" scaled="0"/>
            <a:tileRect/>
          </a:gradFill>
        </p:spPr>
        <p:txBody>
          <a:bodyPr tIns="72000" bIns="0" anchor="b"/>
          <a:lstStyle>
            <a:lvl1pPr marL="0" algn="l">
              <a:defRPr sz="6600" b="1">
                <a:solidFill>
                  <a:srgbClr val="0070C0"/>
                </a:solidFill>
                <a:latin typeface="Corbel" panose="020B0503020204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616946"/>
            <a:ext cx="497441" cy="1683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riangle isocèle 2"/>
          <p:cNvSpPr/>
          <p:nvPr userDrawn="1"/>
        </p:nvSpPr>
        <p:spPr>
          <a:xfrm rot="5400000">
            <a:off x="-181260" y="1351972"/>
            <a:ext cx="618836" cy="2424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497441" y="1515317"/>
            <a:ext cx="8653490" cy="784972"/>
          </a:xfrm>
          <a:gradFill>
            <a:gsLst>
              <a:gs pos="7000">
                <a:schemeClr val="bg1"/>
              </a:gs>
              <a:gs pos="100000">
                <a:schemeClr val="bg1">
                  <a:alpha val="42000"/>
                </a:schemeClr>
              </a:gs>
            </a:gsLst>
            <a:lin ang="0" scaled="1"/>
          </a:gra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latin typeface="Corbel" panose="020B0503020204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202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25A-3F9E-426D-9F56-2C6407CB53F4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68C4-A14F-4861-99D2-5865D671D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63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25A-3F9E-426D-9F56-2C6407CB53F4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68C4-A14F-4861-99D2-5865D671D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69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25A-3F9E-426D-9F56-2C6407CB53F4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68C4-A14F-4861-99D2-5865D671D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9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25A-3F9E-426D-9F56-2C6407CB53F4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68C4-A14F-4861-99D2-5865D671D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02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25A-3F9E-426D-9F56-2C6407CB53F4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68C4-A14F-4861-99D2-5865D671D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83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25A-3F9E-426D-9F56-2C6407CB53F4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68C4-A14F-4861-99D2-5865D671D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72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25A-3F9E-426D-9F56-2C6407CB53F4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68C4-A14F-4861-99D2-5865D671D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14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25A-3F9E-426D-9F56-2C6407CB53F4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68C4-A14F-4861-99D2-5865D671D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04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0525A-3F9E-426D-9F56-2C6407CB53F4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F68C4-A14F-4861-99D2-5865D671D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2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file:///C:\Users\01500538\Desktop\A-Classer\DLT\2017-05-02_pr&#233;sentation%20logistique%20CHU_journ&#233;e%20ARS\CHUM-ucpa.mp4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653490" cy="1656184"/>
          </a:xfrm>
        </p:spPr>
        <p:txBody>
          <a:bodyPr tIns="72000" bIns="0" anchor="ctr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fr-FR" sz="3600" kern="0" dirty="0" smtClean="0">
                <a:solidFill>
                  <a:schemeClr val="tx1"/>
                </a:solidFill>
              </a:rPr>
              <a:t>Unité Centrale de Production Culinaire</a:t>
            </a:r>
            <a:endParaRPr lang="fr-FR" sz="3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516369119"/>
              </p:ext>
            </p:extLst>
          </p:nvPr>
        </p:nvGraphicFramePr>
        <p:xfrm>
          <a:off x="71970" y="1601416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 descr="iseco_vitalis_ev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8" y="5085184"/>
            <a:ext cx="949283" cy="149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46" y="4437112"/>
            <a:ext cx="1601507" cy="2015701"/>
          </a:xfrm>
          <a:prstGeom prst="rect">
            <a:avLst/>
          </a:prstGeom>
        </p:spPr>
      </p:pic>
      <p:pic>
        <p:nvPicPr>
          <p:cNvPr id="8" name="Picture 8" descr="repa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1"/>
          <a:stretch>
            <a:fillRect/>
          </a:stretch>
        </p:blipFill>
        <p:spPr bwMode="auto">
          <a:xfrm>
            <a:off x="3131840" y="3474781"/>
            <a:ext cx="2596760" cy="16865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43000">
                <a:schemeClr val="tx1"/>
              </a:gs>
              <a:gs pos="100000">
                <a:schemeClr val="bg1">
                  <a:alpha val="4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lIns="91440" tIns="72000" rIns="91440" bIns="0" rtlCol="0" anchor="ctr">
            <a:normAutofit/>
          </a:bodyPr>
          <a:lstStyle/>
          <a:p>
            <a:r>
              <a:rPr lang="fr-FR" sz="3600" dirty="0" smtClean="0"/>
              <a:t>En résumé le processus </a:t>
            </a:r>
            <a:r>
              <a:rPr lang="fr-FR" sz="3600" dirty="0"/>
              <a:t>Repas </a:t>
            </a:r>
          </a:p>
        </p:txBody>
      </p:sp>
      <p:pic>
        <p:nvPicPr>
          <p:cNvPr id="3074" name="Image 1" descr="image0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347" y="1743271"/>
            <a:ext cx="1854091" cy="164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557210" y="1743271"/>
            <a:ext cx="1534637" cy="976769"/>
          </a:xfrm>
          <a:prstGeom prst="roundRect">
            <a:avLst>
              <a:gd name="adj" fmla="val 10000"/>
            </a:avLst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8109348"/>
              <a:satOff val="-34303"/>
              <a:lumOff val="169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Bouton d'action : Fin 1">
            <a:hlinkClick r:id="rId13" action="ppaction://hlinkfile" highlightClick="1"/>
          </p:cNvPr>
          <p:cNvSpPr/>
          <p:nvPr/>
        </p:nvSpPr>
        <p:spPr>
          <a:xfrm>
            <a:off x="4139952" y="5444962"/>
            <a:ext cx="792088" cy="33049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2"/>
          <p:cNvSpPr txBox="1">
            <a:spLocks/>
          </p:cNvSpPr>
          <p:nvPr/>
        </p:nvSpPr>
        <p:spPr>
          <a:xfrm>
            <a:off x="8567936" y="6596001"/>
            <a:ext cx="576064" cy="247725"/>
          </a:xfrm>
          <a:prstGeom prst="rect">
            <a:avLst/>
          </a:prstGeom>
        </p:spPr>
        <p:txBody>
          <a:bodyPr vert="horz" anchor="ctr"/>
          <a:lstStyle>
            <a:defPPr>
              <a:defRPr lang="fr-FR"/>
            </a:defPPr>
            <a:lvl1pPr marL="0" algn="ctr" defTabSz="914400" rtl="0" eaLnBrk="1" latinLnBrk="0" hangingPunct="1">
              <a:defRPr kumimoji="0"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F5EC-9F52-4165-A535-9B65A2BB72F1}" type="slidenum">
              <a:rPr lang="fr-FR" smtClean="0">
                <a:solidFill>
                  <a:prstClr val="black"/>
                </a:solidFill>
                <a:latin typeface="Lucida Sans Unicode"/>
              </a:rPr>
              <a:pPr/>
              <a:t>10</a:t>
            </a:fld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8675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>
                <a:latin typeface="Arial" pitchFamily="34" charset="0"/>
                <a:cs typeface="Arial" pitchFamily="34" charset="0"/>
              </a:rPr>
              <a:t>La restauration au CHU de Montpellier</a:t>
            </a:r>
            <a:endParaRPr lang="fr-FR" dirty="0"/>
          </a:p>
        </p:txBody>
      </p:sp>
      <p:sp>
        <p:nvSpPr>
          <p:cNvPr id="30" name="Espace réservé du numéro de diapositive 2"/>
          <p:cNvSpPr txBox="1">
            <a:spLocks/>
          </p:cNvSpPr>
          <p:nvPr/>
        </p:nvSpPr>
        <p:spPr>
          <a:xfrm>
            <a:off x="8567936" y="6596001"/>
            <a:ext cx="576064" cy="247725"/>
          </a:xfrm>
          <a:prstGeom prst="rect">
            <a:avLst/>
          </a:prstGeom>
        </p:spPr>
        <p:txBody>
          <a:bodyPr vert="horz" anchor="ctr"/>
          <a:lstStyle>
            <a:defPPr>
              <a:defRPr lang="fr-FR"/>
            </a:defPPr>
            <a:lvl1pPr marL="0" algn="ctr" defTabSz="914400" rtl="0" eaLnBrk="1" latinLnBrk="0" hangingPunct="1">
              <a:defRPr kumimoji="0"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F5EC-9F52-4165-A535-9B65A2BB72F1}" type="slidenum">
              <a:rPr lang="fr-FR" smtClean="0">
                <a:solidFill>
                  <a:prstClr val="black"/>
                </a:solidFill>
                <a:latin typeface="Lucida Sans Unicode"/>
              </a:rPr>
              <a:pPr/>
              <a:t>2</a:t>
            </a:fld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1" name="Espace réservé du pied de page 7"/>
          <p:cNvSpPr txBox="1">
            <a:spLocks/>
          </p:cNvSpPr>
          <p:nvPr/>
        </p:nvSpPr>
        <p:spPr>
          <a:xfrm>
            <a:off x="112007" y="6600133"/>
            <a:ext cx="7128792" cy="288032"/>
          </a:xfrm>
          <a:prstGeom prst="rect">
            <a:avLst/>
          </a:prstGeom>
        </p:spPr>
        <p:txBody>
          <a:bodyPr vert="horz" anchor="b"/>
          <a:lstStyle>
            <a:defPPr>
              <a:defRPr lang="fr-F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prstClr val="black"/>
                </a:solidFill>
                <a:latin typeface="Lucida Sans Unicode"/>
              </a:rPr>
              <a:t>CHU de Montpellier - DLT </a:t>
            </a:r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6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720336" y="6748401"/>
            <a:ext cx="576064" cy="247725"/>
          </a:xfrm>
        </p:spPr>
        <p:txBody>
          <a:bodyPr/>
          <a:lstStyle/>
          <a:p>
            <a:fld id="{E54CF5EC-9F52-4165-A535-9B65A2BB72F1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3" t="18188" r="22893"/>
          <a:stretch/>
        </p:blipFill>
        <p:spPr bwMode="auto">
          <a:xfrm>
            <a:off x="5129794" y="1133128"/>
            <a:ext cx="3995065" cy="280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à coins arrondis 28"/>
          <p:cNvSpPr/>
          <p:nvPr/>
        </p:nvSpPr>
        <p:spPr>
          <a:xfrm rot="19076919">
            <a:off x="7307903" y="2202368"/>
            <a:ext cx="850592" cy="561513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space réservé du contenu 1"/>
          <p:cNvSpPr>
            <a:spLocks noGrp="1"/>
          </p:cNvSpPr>
          <p:nvPr>
            <p:ph idx="1"/>
          </p:nvPr>
        </p:nvSpPr>
        <p:spPr>
          <a:xfrm>
            <a:off x="112007" y="1343549"/>
            <a:ext cx="4752528" cy="52565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1 Unité Centrale de Production Alimentaire (UCPA) d’une surface de 2868 m² inaugurée le 5 janvier 2015 </a:t>
            </a:r>
          </a:p>
          <a:p>
            <a:pPr>
              <a:spcBef>
                <a:spcPts val="120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3 selfs </a:t>
            </a:r>
          </a:p>
          <a:p>
            <a:pPr>
              <a:spcBef>
                <a:spcPts val="120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2 millions de repas par an soit 7 500 distribués par jour (75% repas hospitalisés, 25% repas personnels)</a:t>
            </a:r>
          </a:p>
          <a:p>
            <a:pPr>
              <a:spcBef>
                <a:spcPts val="120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134 ETP (UCPA et selfs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endParaRPr lang="fr-FR" sz="2400" dirty="0"/>
          </a:p>
        </p:txBody>
      </p:sp>
      <p:pic>
        <p:nvPicPr>
          <p:cNvPr id="33" name="Picture 5" descr="43962-0-pers extérieur-retouch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t="-15257" r="2635" b="-14847"/>
          <a:stretch>
            <a:fillRect/>
          </a:stretch>
        </p:blipFill>
        <p:spPr bwMode="auto">
          <a:xfrm>
            <a:off x="5121823" y="3725416"/>
            <a:ext cx="3995065" cy="3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6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Représentation volumétrique de l’UCPA</a:t>
            </a:r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501779" y="1741379"/>
            <a:ext cx="7670349" cy="4581914"/>
            <a:chOff x="0" y="474559"/>
            <a:chExt cx="10104461" cy="6230547"/>
          </a:xfrm>
        </p:grpSpPr>
        <p:pic>
          <p:nvPicPr>
            <p:cNvPr id="18" name="Picture 5" descr="volume R+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4559"/>
              <a:ext cx="9720263" cy="4694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persp R+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16804"/>
              <a:ext cx="4860131" cy="2388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1789963" y="2883979"/>
              <a:ext cx="2448628" cy="2382312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94888"/>
              <a:endParaRPr lang="fr-FR" sz="1565">
                <a:solidFill>
                  <a:srgbClr val="0071BA"/>
                </a:solidFill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V="1">
              <a:off x="1950803" y="2863106"/>
              <a:ext cx="4494992" cy="242406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94888"/>
              <a:endParaRPr lang="fr-FR" sz="1565">
                <a:solidFill>
                  <a:srgbClr val="0071BA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445795" y="2705551"/>
              <a:ext cx="2837906" cy="315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794888"/>
              <a:r>
                <a:rPr lang="fr-FR" sz="1400" dirty="0" smtClean="0">
                  <a:solidFill>
                    <a:srgbClr val="0099FF"/>
                  </a:solidFill>
                </a:rPr>
                <a:t>Secteur fabrication</a:t>
              </a:r>
              <a:endParaRPr lang="fr-FR" sz="1400" dirty="0">
                <a:solidFill>
                  <a:srgbClr val="0099FF"/>
                </a:solidFill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1545854" y="2889810"/>
              <a:ext cx="8558607" cy="315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794888"/>
              <a:r>
                <a:rPr lang="fr-FR" sz="1400" dirty="0" smtClean="0">
                  <a:solidFill>
                    <a:srgbClr val="0099FF"/>
                  </a:solidFill>
                </a:rPr>
                <a:t>Secteur distribution</a:t>
              </a:r>
              <a:endParaRPr lang="fr-FR" sz="1400" dirty="0">
                <a:solidFill>
                  <a:srgbClr val="0099FF"/>
                </a:solidFill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 flipH="1">
              <a:off x="765302" y="3204919"/>
              <a:ext cx="1024660" cy="2657042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794888"/>
              <a:endParaRPr lang="fr-FR" sz="1565">
                <a:solidFill>
                  <a:srgbClr val="0071BA"/>
                </a:solidFill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351004" y="857719"/>
              <a:ext cx="9720263" cy="315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794888"/>
              <a:r>
                <a:rPr lang="fr-FR" sz="1400" dirty="0" smtClean="0">
                  <a:solidFill>
                    <a:srgbClr val="0099FF"/>
                  </a:solidFill>
                </a:rPr>
                <a:t>Secteur magasin</a:t>
              </a:r>
              <a:endParaRPr lang="fr-FR" sz="1400" dirty="0">
                <a:solidFill>
                  <a:srgbClr val="0099FF"/>
                </a:solidFill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>
              <a:off x="1789963" y="1140296"/>
              <a:ext cx="10795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u numéro de diapositive 2"/>
          <p:cNvSpPr txBox="1">
            <a:spLocks/>
          </p:cNvSpPr>
          <p:nvPr/>
        </p:nvSpPr>
        <p:spPr>
          <a:xfrm>
            <a:off x="8567936" y="6596001"/>
            <a:ext cx="576064" cy="247725"/>
          </a:xfrm>
          <a:prstGeom prst="rect">
            <a:avLst/>
          </a:prstGeom>
        </p:spPr>
        <p:txBody>
          <a:bodyPr vert="horz" anchor="ctr"/>
          <a:lstStyle>
            <a:defPPr>
              <a:defRPr lang="fr-FR"/>
            </a:defPPr>
            <a:lvl1pPr marL="0" algn="ctr" defTabSz="914400" rtl="0" eaLnBrk="1" latinLnBrk="0" hangingPunct="1">
              <a:defRPr kumimoji="0"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F5EC-9F52-4165-A535-9B65A2BB72F1}" type="slidenum">
              <a:rPr lang="fr-FR" smtClean="0">
                <a:solidFill>
                  <a:prstClr val="black"/>
                </a:solidFill>
                <a:latin typeface="Lucida Sans Unicode"/>
              </a:rPr>
              <a:pPr/>
              <a:t>3</a:t>
            </a:fld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1" name="Espace réservé du pied de page 7"/>
          <p:cNvSpPr txBox="1">
            <a:spLocks/>
          </p:cNvSpPr>
          <p:nvPr/>
        </p:nvSpPr>
        <p:spPr>
          <a:xfrm>
            <a:off x="251520" y="6569968"/>
            <a:ext cx="7128792" cy="288032"/>
          </a:xfrm>
          <a:prstGeom prst="rect">
            <a:avLst/>
          </a:prstGeom>
        </p:spPr>
        <p:txBody>
          <a:bodyPr vert="horz" anchor="b"/>
          <a:lstStyle>
            <a:defPPr>
              <a:defRPr lang="fr-F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prstClr val="black"/>
                </a:solidFill>
                <a:latin typeface="Lucida Sans Unicode"/>
              </a:rPr>
              <a:t>CHU de Montpellier - DLT </a:t>
            </a:r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688730" y="2886071"/>
            <a:ext cx="6496883" cy="23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794888"/>
            <a:r>
              <a:rPr lang="fr-FR" sz="1400" dirty="0" smtClean="0">
                <a:solidFill>
                  <a:srgbClr val="0099FF"/>
                </a:solidFill>
              </a:rPr>
              <a:t>Bureau / Self </a:t>
            </a:r>
            <a:endParaRPr lang="fr-FR" sz="14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43000">
                <a:schemeClr val="tx1"/>
              </a:gs>
              <a:gs pos="100000">
                <a:schemeClr val="bg1">
                  <a:alpha val="4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lIns="91440" tIns="72000" rIns="91440" bIns="0" rtlCol="0" anchor="ctr">
            <a:normAutofit/>
          </a:bodyPr>
          <a:lstStyle/>
          <a:p>
            <a:r>
              <a:rPr lang="fr-FR" sz="3600" dirty="0"/>
              <a:t>Aménagement et fonctionnement en U de l’UCPA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4" y="2113276"/>
            <a:ext cx="8072336" cy="44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orme libre 13"/>
          <p:cNvSpPr/>
          <p:nvPr/>
        </p:nvSpPr>
        <p:spPr>
          <a:xfrm>
            <a:off x="4464049" y="4281909"/>
            <a:ext cx="3803651" cy="1800226"/>
          </a:xfrm>
          <a:custGeom>
            <a:avLst/>
            <a:gdLst>
              <a:gd name="connsiteX0" fmla="*/ 19050 w 3879850"/>
              <a:gd name="connsiteY0" fmla="*/ 0 h 1987550"/>
              <a:gd name="connsiteX1" fmla="*/ 2794000 w 3879850"/>
              <a:gd name="connsiteY1" fmla="*/ 0 h 1987550"/>
              <a:gd name="connsiteX2" fmla="*/ 2794000 w 3879850"/>
              <a:gd name="connsiteY2" fmla="*/ 488950 h 1987550"/>
              <a:gd name="connsiteX3" fmla="*/ 2984500 w 3879850"/>
              <a:gd name="connsiteY3" fmla="*/ 488950 h 1987550"/>
              <a:gd name="connsiteX4" fmla="*/ 2990850 w 3879850"/>
              <a:gd name="connsiteY4" fmla="*/ 1066800 h 1987550"/>
              <a:gd name="connsiteX5" fmla="*/ 3867150 w 3879850"/>
              <a:gd name="connsiteY5" fmla="*/ 1079500 h 1987550"/>
              <a:gd name="connsiteX6" fmla="*/ 3879850 w 3879850"/>
              <a:gd name="connsiteY6" fmla="*/ 1987550 h 1987550"/>
              <a:gd name="connsiteX7" fmla="*/ 0 w 3879850"/>
              <a:gd name="connsiteY7" fmla="*/ 1962150 h 1987550"/>
              <a:gd name="connsiteX8" fmla="*/ 19050 w 3879850"/>
              <a:gd name="connsiteY8" fmla="*/ 0 h 19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9850" h="1987550">
                <a:moveTo>
                  <a:pt x="19050" y="0"/>
                </a:moveTo>
                <a:lnTo>
                  <a:pt x="2794000" y="0"/>
                </a:lnTo>
                <a:lnTo>
                  <a:pt x="2794000" y="488950"/>
                </a:lnTo>
                <a:lnTo>
                  <a:pt x="2984500" y="488950"/>
                </a:lnTo>
                <a:cubicBezTo>
                  <a:pt x="2986617" y="681567"/>
                  <a:pt x="2988733" y="874183"/>
                  <a:pt x="2990850" y="1066800"/>
                </a:cubicBezTo>
                <a:lnTo>
                  <a:pt x="3867150" y="1079500"/>
                </a:lnTo>
                <a:lnTo>
                  <a:pt x="3879850" y="1987550"/>
                </a:lnTo>
                <a:lnTo>
                  <a:pt x="0" y="1962150"/>
                </a:lnTo>
                <a:cubicBezTo>
                  <a:pt x="4233" y="1305983"/>
                  <a:pt x="8467" y="649817"/>
                  <a:pt x="19050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888">
              <a:defRPr/>
            </a:pPr>
            <a:endParaRPr lang="fr-FR" sz="1565">
              <a:solidFill>
                <a:prstClr val="white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3758956" y="3407130"/>
            <a:ext cx="1173408" cy="2870200"/>
          </a:xfrm>
          <a:custGeom>
            <a:avLst/>
            <a:gdLst>
              <a:gd name="connsiteX0" fmla="*/ 0 w 1003300"/>
              <a:gd name="connsiteY0" fmla="*/ 6350 h 2870200"/>
              <a:gd name="connsiteX1" fmla="*/ 355600 w 1003300"/>
              <a:gd name="connsiteY1" fmla="*/ 6350 h 2870200"/>
              <a:gd name="connsiteX2" fmla="*/ 342900 w 1003300"/>
              <a:gd name="connsiteY2" fmla="*/ 158750 h 2870200"/>
              <a:gd name="connsiteX3" fmla="*/ 609600 w 1003300"/>
              <a:gd name="connsiteY3" fmla="*/ 165100 h 2870200"/>
              <a:gd name="connsiteX4" fmla="*/ 609600 w 1003300"/>
              <a:gd name="connsiteY4" fmla="*/ 0 h 2870200"/>
              <a:gd name="connsiteX5" fmla="*/ 990600 w 1003300"/>
              <a:gd name="connsiteY5" fmla="*/ 12700 h 2870200"/>
              <a:gd name="connsiteX6" fmla="*/ 1003300 w 1003300"/>
              <a:gd name="connsiteY6" fmla="*/ 869950 h 2870200"/>
              <a:gd name="connsiteX7" fmla="*/ 622300 w 1003300"/>
              <a:gd name="connsiteY7" fmla="*/ 882650 h 2870200"/>
              <a:gd name="connsiteX8" fmla="*/ 622300 w 1003300"/>
              <a:gd name="connsiteY8" fmla="*/ 2870200 h 2870200"/>
              <a:gd name="connsiteX9" fmla="*/ 457200 w 1003300"/>
              <a:gd name="connsiteY9" fmla="*/ 2870200 h 2870200"/>
              <a:gd name="connsiteX10" fmla="*/ 463550 w 1003300"/>
              <a:gd name="connsiteY10" fmla="*/ 2470150 h 2870200"/>
              <a:gd name="connsiteX11" fmla="*/ 127000 w 1003300"/>
              <a:gd name="connsiteY11" fmla="*/ 2482850 h 2870200"/>
              <a:gd name="connsiteX12" fmla="*/ 139700 w 1003300"/>
              <a:gd name="connsiteY12" fmla="*/ 2051050 h 2870200"/>
              <a:gd name="connsiteX13" fmla="*/ 349250 w 1003300"/>
              <a:gd name="connsiteY13" fmla="*/ 2051050 h 2870200"/>
              <a:gd name="connsiteX14" fmla="*/ 342900 w 1003300"/>
              <a:gd name="connsiteY14" fmla="*/ 1651000 h 2870200"/>
              <a:gd name="connsiteX15" fmla="*/ 133350 w 1003300"/>
              <a:gd name="connsiteY15" fmla="*/ 1657350 h 2870200"/>
              <a:gd name="connsiteX16" fmla="*/ 133350 w 1003300"/>
              <a:gd name="connsiteY16" fmla="*/ 1244600 h 2870200"/>
              <a:gd name="connsiteX17" fmla="*/ 349250 w 1003300"/>
              <a:gd name="connsiteY17" fmla="*/ 1250950 h 2870200"/>
              <a:gd name="connsiteX18" fmla="*/ 349250 w 1003300"/>
              <a:gd name="connsiteY18" fmla="*/ 615950 h 2870200"/>
              <a:gd name="connsiteX19" fmla="*/ 0 w 1003300"/>
              <a:gd name="connsiteY19" fmla="*/ 615950 h 2870200"/>
              <a:gd name="connsiteX20" fmla="*/ 0 w 1003300"/>
              <a:gd name="connsiteY20" fmla="*/ 6350 h 287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3300" h="2870200">
                <a:moveTo>
                  <a:pt x="0" y="6350"/>
                </a:moveTo>
                <a:lnTo>
                  <a:pt x="355600" y="6350"/>
                </a:lnTo>
                <a:lnTo>
                  <a:pt x="342900" y="158750"/>
                </a:lnTo>
                <a:lnTo>
                  <a:pt x="609600" y="165100"/>
                </a:lnTo>
                <a:lnTo>
                  <a:pt x="609600" y="0"/>
                </a:lnTo>
                <a:lnTo>
                  <a:pt x="990600" y="12700"/>
                </a:lnTo>
                <a:lnTo>
                  <a:pt x="1003300" y="869950"/>
                </a:lnTo>
                <a:lnTo>
                  <a:pt x="622300" y="882650"/>
                </a:lnTo>
                <a:lnTo>
                  <a:pt x="622300" y="2870200"/>
                </a:lnTo>
                <a:lnTo>
                  <a:pt x="457200" y="2870200"/>
                </a:lnTo>
                <a:lnTo>
                  <a:pt x="463550" y="2470150"/>
                </a:lnTo>
                <a:lnTo>
                  <a:pt x="127000" y="2482850"/>
                </a:lnTo>
                <a:lnTo>
                  <a:pt x="139700" y="2051050"/>
                </a:lnTo>
                <a:lnTo>
                  <a:pt x="349250" y="2051050"/>
                </a:lnTo>
                <a:lnTo>
                  <a:pt x="342900" y="1651000"/>
                </a:lnTo>
                <a:lnTo>
                  <a:pt x="133350" y="1657350"/>
                </a:lnTo>
                <a:lnTo>
                  <a:pt x="133350" y="1244600"/>
                </a:lnTo>
                <a:lnTo>
                  <a:pt x="349250" y="1250950"/>
                </a:lnTo>
                <a:lnTo>
                  <a:pt x="349250" y="615950"/>
                </a:lnTo>
                <a:lnTo>
                  <a:pt x="0" y="615950"/>
                </a:lnTo>
                <a:lnTo>
                  <a:pt x="0" y="6350"/>
                </a:ln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888">
              <a:defRPr/>
            </a:pPr>
            <a:endParaRPr lang="fr-FR" sz="1565">
              <a:solidFill>
                <a:prstClr val="white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1158868" y="2470571"/>
            <a:ext cx="7089783" cy="1811338"/>
          </a:xfrm>
          <a:custGeom>
            <a:avLst/>
            <a:gdLst>
              <a:gd name="connsiteX0" fmla="*/ 2451100 w 7200900"/>
              <a:gd name="connsiteY0" fmla="*/ 0 h 1854200"/>
              <a:gd name="connsiteX1" fmla="*/ 7188200 w 7200900"/>
              <a:gd name="connsiteY1" fmla="*/ 25400 h 1854200"/>
              <a:gd name="connsiteX2" fmla="*/ 7200900 w 7200900"/>
              <a:gd name="connsiteY2" fmla="*/ 1212850 h 1854200"/>
              <a:gd name="connsiteX3" fmla="*/ 6750050 w 7200900"/>
              <a:gd name="connsiteY3" fmla="*/ 1212850 h 1854200"/>
              <a:gd name="connsiteX4" fmla="*/ 6750050 w 7200900"/>
              <a:gd name="connsiteY4" fmla="*/ 476250 h 1854200"/>
              <a:gd name="connsiteX5" fmla="*/ 5543550 w 7200900"/>
              <a:gd name="connsiteY5" fmla="*/ 482600 h 1854200"/>
              <a:gd name="connsiteX6" fmla="*/ 5549900 w 7200900"/>
              <a:gd name="connsiteY6" fmla="*/ 1187450 h 1854200"/>
              <a:gd name="connsiteX7" fmla="*/ 6070600 w 7200900"/>
              <a:gd name="connsiteY7" fmla="*/ 1193800 h 1854200"/>
              <a:gd name="connsiteX8" fmla="*/ 6070600 w 7200900"/>
              <a:gd name="connsiteY8" fmla="*/ 1847850 h 1854200"/>
              <a:gd name="connsiteX9" fmla="*/ 3727450 w 7200900"/>
              <a:gd name="connsiteY9" fmla="*/ 1854200 h 1854200"/>
              <a:gd name="connsiteX10" fmla="*/ 3740150 w 7200900"/>
              <a:gd name="connsiteY10" fmla="*/ 977900 h 1854200"/>
              <a:gd name="connsiteX11" fmla="*/ 3340100 w 7200900"/>
              <a:gd name="connsiteY11" fmla="*/ 984250 h 1854200"/>
              <a:gd name="connsiteX12" fmla="*/ 3340100 w 7200900"/>
              <a:gd name="connsiteY12" fmla="*/ 1149350 h 1854200"/>
              <a:gd name="connsiteX13" fmla="*/ 3086100 w 7200900"/>
              <a:gd name="connsiteY13" fmla="*/ 1149350 h 1854200"/>
              <a:gd name="connsiteX14" fmla="*/ 3092450 w 7200900"/>
              <a:gd name="connsiteY14" fmla="*/ 1003300 h 1854200"/>
              <a:gd name="connsiteX15" fmla="*/ 2711450 w 7200900"/>
              <a:gd name="connsiteY15" fmla="*/ 1003300 h 1854200"/>
              <a:gd name="connsiteX16" fmla="*/ 2711450 w 7200900"/>
              <a:gd name="connsiteY16" fmla="*/ 1593850 h 1854200"/>
              <a:gd name="connsiteX17" fmla="*/ 2444750 w 7200900"/>
              <a:gd name="connsiteY17" fmla="*/ 1593850 h 1854200"/>
              <a:gd name="connsiteX18" fmla="*/ 2444750 w 7200900"/>
              <a:gd name="connsiteY18" fmla="*/ 1625600 h 1854200"/>
              <a:gd name="connsiteX19" fmla="*/ 0 w 7200900"/>
              <a:gd name="connsiteY19" fmla="*/ 1625600 h 1854200"/>
              <a:gd name="connsiteX20" fmla="*/ 0 w 7200900"/>
              <a:gd name="connsiteY20" fmla="*/ 679450 h 1854200"/>
              <a:gd name="connsiteX21" fmla="*/ 2463800 w 7200900"/>
              <a:gd name="connsiteY21" fmla="*/ 685800 h 1854200"/>
              <a:gd name="connsiteX22" fmla="*/ 2451100 w 7200900"/>
              <a:gd name="connsiteY22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00900" h="1854200">
                <a:moveTo>
                  <a:pt x="2451100" y="0"/>
                </a:moveTo>
                <a:lnTo>
                  <a:pt x="7188200" y="25400"/>
                </a:lnTo>
                <a:lnTo>
                  <a:pt x="7200900" y="1212850"/>
                </a:lnTo>
                <a:lnTo>
                  <a:pt x="6750050" y="1212850"/>
                </a:lnTo>
                <a:lnTo>
                  <a:pt x="6750050" y="476250"/>
                </a:lnTo>
                <a:lnTo>
                  <a:pt x="5543550" y="482600"/>
                </a:lnTo>
                <a:cubicBezTo>
                  <a:pt x="5545667" y="717550"/>
                  <a:pt x="5547783" y="952500"/>
                  <a:pt x="5549900" y="1187450"/>
                </a:cubicBezTo>
                <a:lnTo>
                  <a:pt x="6070600" y="1193800"/>
                </a:lnTo>
                <a:lnTo>
                  <a:pt x="6070600" y="1847850"/>
                </a:lnTo>
                <a:lnTo>
                  <a:pt x="3727450" y="1854200"/>
                </a:lnTo>
                <a:lnTo>
                  <a:pt x="3740150" y="977900"/>
                </a:lnTo>
                <a:lnTo>
                  <a:pt x="3340100" y="984250"/>
                </a:lnTo>
                <a:lnTo>
                  <a:pt x="3340100" y="1149350"/>
                </a:lnTo>
                <a:lnTo>
                  <a:pt x="3086100" y="1149350"/>
                </a:lnTo>
                <a:lnTo>
                  <a:pt x="3092450" y="1003300"/>
                </a:lnTo>
                <a:lnTo>
                  <a:pt x="2711450" y="1003300"/>
                </a:lnTo>
                <a:lnTo>
                  <a:pt x="2711450" y="1593850"/>
                </a:lnTo>
                <a:lnTo>
                  <a:pt x="2444750" y="1593850"/>
                </a:lnTo>
                <a:lnTo>
                  <a:pt x="2444750" y="1625600"/>
                </a:lnTo>
                <a:lnTo>
                  <a:pt x="0" y="1625600"/>
                </a:lnTo>
                <a:lnTo>
                  <a:pt x="0" y="679450"/>
                </a:lnTo>
                <a:lnTo>
                  <a:pt x="2463800" y="685800"/>
                </a:lnTo>
                <a:lnTo>
                  <a:pt x="2451100" y="0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888">
              <a:defRPr/>
            </a:pPr>
            <a:endParaRPr lang="fr-FR" sz="1565">
              <a:solidFill>
                <a:prstClr val="white"/>
              </a:solidFill>
            </a:endParaRPr>
          </a:p>
        </p:txBody>
      </p:sp>
      <p:sp>
        <p:nvSpPr>
          <p:cNvPr id="27" name="Forme libre 26"/>
          <p:cNvSpPr/>
          <p:nvPr/>
        </p:nvSpPr>
        <p:spPr>
          <a:xfrm>
            <a:off x="6597650" y="2940405"/>
            <a:ext cx="1657350" cy="1365250"/>
          </a:xfrm>
          <a:custGeom>
            <a:avLst/>
            <a:gdLst>
              <a:gd name="connsiteX0" fmla="*/ 12700 w 1657350"/>
              <a:gd name="connsiteY0" fmla="*/ 0 h 1365250"/>
              <a:gd name="connsiteX1" fmla="*/ 1193800 w 1657350"/>
              <a:gd name="connsiteY1" fmla="*/ 0 h 1365250"/>
              <a:gd name="connsiteX2" fmla="*/ 1206500 w 1657350"/>
              <a:gd name="connsiteY2" fmla="*/ 717550 h 1365250"/>
              <a:gd name="connsiteX3" fmla="*/ 1657350 w 1657350"/>
              <a:gd name="connsiteY3" fmla="*/ 717550 h 1365250"/>
              <a:gd name="connsiteX4" fmla="*/ 1644650 w 1657350"/>
              <a:gd name="connsiteY4" fmla="*/ 1365250 h 1365250"/>
              <a:gd name="connsiteX5" fmla="*/ 527050 w 1657350"/>
              <a:gd name="connsiteY5" fmla="*/ 1346200 h 1365250"/>
              <a:gd name="connsiteX6" fmla="*/ 527050 w 1657350"/>
              <a:gd name="connsiteY6" fmla="*/ 704850 h 1365250"/>
              <a:gd name="connsiteX7" fmla="*/ 0 w 1657350"/>
              <a:gd name="connsiteY7" fmla="*/ 692150 h 1365250"/>
              <a:gd name="connsiteX8" fmla="*/ 12700 w 1657350"/>
              <a:gd name="connsiteY8" fmla="*/ 0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350" h="1365250">
                <a:moveTo>
                  <a:pt x="12700" y="0"/>
                </a:moveTo>
                <a:lnTo>
                  <a:pt x="1193800" y="0"/>
                </a:lnTo>
                <a:lnTo>
                  <a:pt x="1206500" y="717550"/>
                </a:lnTo>
                <a:lnTo>
                  <a:pt x="1657350" y="717550"/>
                </a:lnTo>
                <a:lnTo>
                  <a:pt x="1644650" y="1365250"/>
                </a:lnTo>
                <a:lnTo>
                  <a:pt x="527050" y="1346200"/>
                </a:lnTo>
                <a:lnTo>
                  <a:pt x="527050" y="704850"/>
                </a:lnTo>
                <a:lnTo>
                  <a:pt x="0" y="692150"/>
                </a:lnTo>
                <a:lnTo>
                  <a:pt x="12700" y="0"/>
                </a:lnTo>
                <a:close/>
              </a:path>
            </a:pathLst>
          </a:custGeom>
          <a:solidFill>
            <a:schemeClr val="accent6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888">
              <a:defRPr/>
            </a:pPr>
            <a:endParaRPr lang="fr-FR" sz="1565">
              <a:solidFill>
                <a:prstClr val="white"/>
              </a:solidFill>
            </a:endParaRPr>
          </a:p>
        </p:txBody>
      </p:sp>
      <p:sp>
        <p:nvSpPr>
          <p:cNvPr id="28" name="Forme libre 27"/>
          <p:cNvSpPr/>
          <p:nvPr/>
        </p:nvSpPr>
        <p:spPr>
          <a:xfrm>
            <a:off x="7175500" y="4305655"/>
            <a:ext cx="1073150" cy="1073150"/>
          </a:xfrm>
          <a:custGeom>
            <a:avLst/>
            <a:gdLst>
              <a:gd name="connsiteX0" fmla="*/ 0 w 1073150"/>
              <a:gd name="connsiteY0" fmla="*/ 6350 h 1073150"/>
              <a:gd name="connsiteX1" fmla="*/ 1073150 w 1073150"/>
              <a:gd name="connsiteY1" fmla="*/ 0 h 1073150"/>
              <a:gd name="connsiteX2" fmla="*/ 1060450 w 1073150"/>
              <a:gd name="connsiteY2" fmla="*/ 1066800 h 1073150"/>
              <a:gd name="connsiteX3" fmla="*/ 209550 w 1073150"/>
              <a:gd name="connsiteY3" fmla="*/ 1073150 h 1073150"/>
              <a:gd name="connsiteX4" fmla="*/ 196850 w 1073150"/>
              <a:gd name="connsiteY4" fmla="*/ 501650 h 1073150"/>
              <a:gd name="connsiteX5" fmla="*/ 19050 w 1073150"/>
              <a:gd name="connsiteY5" fmla="*/ 488950 h 1073150"/>
              <a:gd name="connsiteX6" fmla="*/ 0 w 1073150"/>
              <a:gd name="connsiteY6" fmla="*/ 63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3150" h="1073150">
                <a:moveTo>
                  <a:pt x="0" y="6350"/>
                </a:moveTo>
                <a:lnTo>
                  <a:pt x="1073150" y="0"/>
                </a:lnTo>
                <a:lnTo>
                  <a:pt x="1060450" y="1066800"/>
                </a:lnTo>
                <a:lnTo>
                  <a:pt x="209550" y="1073150"/>
                </a:lnTo>
                <a:lnTo>
                  <a:pt x="196850" y="501650"/>
                </a:lnTo>
                <a:lnTo>
                  <a:pt x="19050" y="488950"/>
                </a:lnTo>
                <a:cubicBezTo>
                  <a:pt x="16933" y="323850"/>
                  <a:pt x="14817" y="158750"/>
                  <a:pt x="0" y="6350"/>
                </a:cubicBezTo>
                <a:close/>
              </a:path>
            </a:pathLst>
          </a:custGeom>
          <a:solidFill>
            <a:srgbClr val="CC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888">
              <a:defRPr/>
            </a:pPr>
            <a:endParaRPr lang="fr-FR" sz="1565">
              <a:solidFill>
                <a:prstClr val="white"/>
              </a:solidFill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2771774" y="4608934"/>
            <a:ext cx="1407320" cy="717550"/>
          </a:xfrm>
          <a:custGeom>
            <a:avLst/>
            <a:gdLst>
              <a:gd name="connsiteX0" fmla="*/ 6350 w 1479550"/>
              <a:gd name="connsiteY0" fmla="*/ 6350 h 717550"/>
              <a:gd name="connsiteX1" fmla="*/ 444500 w 1479550"/>
              <a:gd name="connsiteY1" fmla="*/ 0 h 717550"/>
              <a:gd name="connsiteX2" fmla="*/ 444500 w 1479550"/>
              <a:gd name="connsiteY2" fmla="*/ 317500 h 717550"/>
              <a:gd name="connsiteX3" fmla="*/ 1479550 w 1479550"/>
              <a:gd name="connsiteY3" fmla="*/ 336550 h 717550"/>
              <a:gd name="connsiteX4" fmla="*/ 1473200 w 1479550"/>
              <a:gd name="connsiteY4" fmla="*/ 717550 h 717550"/>
              <a:gd name="connsiteX5" fmla="*/ 0 w 1479550"/>
              <a:gd name="connsiteY5" fmla="*/ 711200 h 717550"/>
              <a:gd name="connsiteX6" fmla="*/ 6350 w 1479550"/>
              <a:gd name="connsiteY6" fmla="*/ 635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9550" h="717550">
                <a:moveTo>
                  <a:pt x="6350" y="6350"/>
                </a:moveTo>
                <a:lnTo>
                  <a:pt x="444500" y="0"/>
                </a:lnTo>
                <a:lnTo>
                  <a:pt x="444500" y="317500"/>
                </a:lnTo>
                <a:lnTo>
                  <a:pt x="1479550" y="336550"/>
                </a:lnTo>
                <a:lnTo>
                  <a:pt x="1473200" y="717550"/>
                </a:lnTo>
                <a:lnTo>
                  <a:pt x="0" y="711200"/>
                </a:lnTo>
                <a:cubicBezTo>
                  <a:pt x="2117" y="480483"/>
                  <a:pt x="4233" y="249767"/>
                  <a:pt x="6350" y="6350"/>
                </a:cubicBezTo>
                <a:close/>
              </a:path>
            </a:pathLst>
          </a:custGeom>
          <a:solidFill>
            <a:srgbClr val="CC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888">
              <a:defRPr/>
            </a:pPr>
            <a:endParaRPr lang="fr-FR" sz="1565">
              <a:solidFill>
                <a:prstClr val="white"/>
              </a:solidFill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1158865" y="4030322"/>
            <a:ext cx="3341697" cy="2072484"/>
          </a:xfrm>
          <a:custGeom>
            <a:avLst/>
            <a:gdLst>
              <a:gd name="connsiteX0" fmla="*/ 19050 w 3219450"/>
              <a:gd name="connsiteY0" fmla="*/ 12700 h 2235200"/>
              <a:gd name="connsiteX1" fmla="*/ 2470150 w 3219450"/>
              <a:gd name="connsiteY1" fmla="*/ 0 h 2235200"/>
              <a:gd name="connsiteX2" fmla="*/ 2470150 w 3219450"/>
              <a:gd name="connsiteY2" fmla="*/ 615950 h 2235200"/>
              <a:gd name="connsiteX3" fmla="*/ 2889250 w 3219450"/>
              <a:gd name="connsiteY3" fmla="*/ 622300 h 2235200"/>
              <a:gd name="connsiteX4" fmla="*/ 2876550 w 3219450"/>
              <a:gd name="connsiteY4" fmla="*/ 1009650 h 2235200"/>
              <a:gd name="connsiteX5" fmla="*/ 2051050 w 3219450"/>
              <a:gd name="connsiteY5" fmla="*/ 1009650 h 2235200"/>
              <a:gd name="connsiteX6" fmla="*/ 2051050 w 3219450"/>
              <a:gd name="connsiteY6" fmla="*/ 685800 h 2235200"/>
              <a:gd name="connsiteX7" fmla="*/ 1593850 w 3219450"/>
              <a:gd name="connsiteY7" fmla="*/ 692150 h 2235200"/>
              <a:gd name="connsiteX8" fmla="*/ 1606550 w 3219450"/>
              <a:gd name="connsiteY8" fmla="*/ 1409700 h 2235200"/>
              <a:gd name="connsiteX9" fmla="*/ 2882900 w 3219450"/>
              <a:gd name="connsiteY9" fmla="*/ 1409700 h 2235200"/>
              <a:gd name="connsiteX10" fmla="*/ 2876550 w 3219450"/>
              <a:gd name="connsiteY10" fmla="*/ 1835150 h 2235200"/>
              <a:gd name="connsiteX11" fmla="*/ 3213100 w 3219450"/>
              <a:gd name="connsiteY11" fmla="*/ 1841500 h 2235200"/>
              <a:gd name="connsiteX12" fmla="*/ 3219450 w 3219450"/>
              <a:gd name="connsiteY12" fmla="*/ 2228850 h 2235200"/>
              <a:gd name="connsiteX13" fmla="*/ 0 w 3219450"/>
              <a:gd name="connsiteY13" fmla="*/ 2235200 h 2235200"/>
              <a:gd name="connsiteX14" fmla="*/ 19050 w 3219450"/>
              <a:gd name="connsiteY14" fmla="*/ 127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450" h="2235200">
                <a:moveTo>
                  <a:pt x="19050" y="12700"/>
                </a:moveTo>
                <a:lnTo>
                  <a:pt x="2470150" y="0"/>
                </a:lnTo>
                <a:lnTo>
                  <a:pt x="2470150" y="615950"/>
                </a:lnTo>
                <a:lnTo>
                  <a:pt x="2889250" y="622300"/>
                </a:lnTo>
                <a:lnTo>
                  <a:pt x="2876550" y="1009650"/>
                </a:lnTo>
                <a:lnTo>
                  <a:pt x="2051050" y="1009650"/>
                </a:lnTo>
                <a:lnTo>
                  <a:pt x="2051050" y="685800"/>
                </a:lnTo>
                <a:lnTo>
                  <a:pt x="1593850" y="692150"/>
                </a:lnTo>
                <a:lnTo>
                  <a:pt x="1606550" y="1409700"/>
                </a:lnTo>
                <a:lnTo>
                  <a:pt x="2882900" y="1409700"/>
                </a:lnTo>
                <a:cubicBezTo>
                  <a:pt x="2880783" y="1551517"/>
                  <a:pt x="2878667" y="1693333"/>
                  <a:pt x="2876550" y="1835150"/>
                </a:cubicBezTo>
                <a:lnTo>
                  <a:pt x="3213100" y="1841500"/>
                </a:lnTo>
                <a:lnTo>
                  <a:pt x="3219450" y="2228850"/>
                </a:lnTo>
                <a:lnTo>
                  <a:pt x="0" y="2235200"/>
                </a:lnTo>
                <a:cubicBezTo>
                  <a:pt x="4233" y="1494367"/>
                  <a:pt x="8467" y="753533"/>
                  <a:pt x="19050" y="12700"/>
                </a:cubicBez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888">
              <a:defRPr/>
            </a:pPr>
            <a:endParaRPr lang="fr-FR" sz="1565">
              <a:solidFill>
                <a:prstClr val="white"/>
              </a:solidFill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3276602" y="4030320"/>
            <a:ext cx="902492" cy="675450"/>
          </a:xfrm>
          <a:custGeom>
            <a:avLst/>
            <a:gdLst>
              <a:gd name="connsiteX0" fmla="*/ 190500 w 622300"/>
              <a:gd name="connsiteY0" fmla="*/ 0 h 615950"/>
              <a:gd name="connsiteX1" fmla="*/ 622300 w 622300"/>
              <a:gd name="connsiteY1" fmla="*/ 0 h 615950"/>
              <a:gd name="connsiteX2" fmla="*/ 615950 w 622300"/>
              <a:gd name="connsiteY2" fmla="*/ 615950 h 615950"/>
              <a:gd name="connsiteX3" fmla="*/ 6350 w 622300"/>
              <a:gd name="connsiteY3" fmla="*/ 615950 h 615950"/>
              <a:gd name="connsiteX4" fmla="*/ 0 w 622300"/>
              <a:gd name="connsiteY4" fmla="*/ 425450 h 615950"/>
              <a:gd name="connsiteX5" fmla="*/ 171450 w 622300"/>
              <a:gd name="connsiteY5" fmla="*/ 431800 h 615950"/>
              <a:gd name="connsiteX6" fmla="*/ 190500 w 622300"/>
              <a:gd name="connsiteY6" fmla="*/ 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300" h="615950">
                <a:moveTo>
                  <a:pt x="190500" y="0"/>
                </a:moveTo>
                <a:lnTo>
                  <a:pt x="622300" y="0"/>
                </a:lnTo>
                <a:cubicBezTo>
                  <a:pt x="620183" y="205317"/>
                  <a:pt x="618067" y="410633"/>
                  <a:pt x="615950" y="615950"/>
                </a:cubicBezTo>
                <a:lnTo>
                  <a:pt x="6350" y="615950"/>
                </a:lnTo>
                <a:lnTo>
                  <a:pt x="0" y="425450"/>
                </a:lnTo>
                <a:lnTo>
                  <a:pt x="171450" y="431800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888">
              <a:defRPr/>
            </a:pPr>
            <a:endParaRPr lang="fr-FR" sz="1565">
              <a:solidFill>
                <a:prstClr val="white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6588125" y="5002635"/>
            <a:ext cx="0" cy="431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4500563" y="5650333"/>
            <a:ext cx="381635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003800" y="5650335"/>
            <a:ext cx="0" cy="431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6372225" y="5650335"/>
            <a:ext cx="0" cy="431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6732588" y="5650335"/>
            <a:ext cx="0" cy="431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>
            <a:off x="4500563" y="5002633"/>
            <a:ext cx="2735262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5508625" y="5002635"/>
            <a:ext cx="0" cy="431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4932363" y="5002635"/>
            <a:ext cx="0" cy="431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5940425" y="5002635"/>
            <a:ext cx="0" cy="431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 flipV="1">
            <a:off x="4787900" y="4426370"/>
            <a:ext cx="7938" cy="584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5435600" y="4426372"/>
            <a:ext cx="0" cy="57626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6156325" y="4426372"/>
            <a:ext cx="0" cy="57626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V="1">
            <a:off x="6732588" y="4426372"/>
            <a:ext cx="0" cy="57626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7235825" y="5002633"/>
            <a:ext cx="0" cy="6477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>
            <a:off x="1403350" y="5650333"/>
            <a:ext cx="2736850" cy="0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1403350" y="3850110"/>
            <a:ext cx="0" cy="18002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>
            <a:off x="1403350" y="4786733"/>
            <a:ext cx="2592388" cy="0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4067175" y="2842044"/>
            <a:ext cx="3817938" cy="0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3276602" y="2842045"/>
            <a:ext cx="790575" cy="79216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7885115" y="2626145"/>
            <a:ext cx="647700" cy="0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7885115" y="3057945"/>
            <a:ext cx="647700" cy="0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7875590" y="2626147"/>
            <a:ext cx="9525" cy="79216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7885115" y="3418308"/>
            <a:ext cx="647700" cy="0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3563938" y="4642270"/>
            <a:ext cx="900112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>
            <a:off x="3563940" y="4642272"/>
            <a:ext cx="7937" cy="144463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4067175" y="4281907"/>
            <a:ext cx="0" cy="360362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orme libre 57"/>
          <p:cNvSpPr/>
          <p:nvPr/>
        </p:nvSpPr>
        <p:spPr>
          <a:xfrm>
            <a:off x="3671890" y="5681289"/>
            <a:ext cx="715961" cy="400847"/>
          </a:xfrm>
          <a:custGeom>
            <a:avLst/>
            <a:gdLst>
              <a:gd name="connsiteX0" fmla="*/ 19050 w 3879850"/>
              <a:gd name="connsiteY0" fmla="*/ 0 h 1987550"/>
              <a:gd name="connsiteX1" fmla="*/ 2794000 w 3879850"/>
              <a:gd name="connsiteY1" fmla="*/ 0 h 1987550"/>
              <a:gd name="connsiteX2" fmla="*/ 2794000 w 3879850"/>
              <a:gd name="connsiteY2" fmla="*/ 488950 h 1987550"/>
              <a:gd name="connsiteX3" fmla="*/ 2984500 w 3879850"/>
              <a:gd name="connsiteY3" fmla="*/ 488950 h 1987550"/>
              <a:gd name="connsiteX4" fmla="*/ 2990850 w 3879850"/>
              <a:gd name="connsiteY4" fmla="*/ 1066800 h 1987550"/>
              <a:gd name="connsiteX5" fmla="*/ 3867150 w 3879850"/>
              <a:gd name="connsiteY5" fmla="*/ 1079500 h 1987550"/>
              <a:gd name="connsiteX6" fmla="*/ 3879850 w 3879850"/>
              <a:gd name="connsiteY6" fmla="*/ 1987550 h 1987550"/>
              <a:gd name="connsiteX7" fmla="*/ 0 w 3879850"/>
              <a:gd name="connsiteY7" fmla="*/ 1962150 h 1987550"/>
              <a:gd name="connsiteX8" fmla="*/ 19050 w 3879850"/>
              <a:gd name="connsiteY8" fmla="*/ 0 h 19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9850" h="1987550">
                <a:moveTo>
                  <a:pt x="19050" y="0"/>
                </a:moveTo>
                <a:lnTo>
                  <a:pt x="2794000" y="0"/>
                </a:lnTo>
                <a:lnTo>
                  <a:pt x="2794000" y="488950"/>
                </a:lnTo>
                <a:lnTo>
                  <a:pt x="2984500" y="488950"/>
                </a:lnTo>
                <a:cubicBezTo>
                  <a:pt x="2986617" y="681567"/>
                  <a:pt x="2988733" y="874183"/>
                  <a:pt x="2990850" y="1066800"/>
                </a:cubicBezTo>
                <a:lnTo>
                  <a:pt x="3867150" y="1079500"/>
                </a:lnTo>
                <a:lnTo>
                  <a:pt x="3879850" y="1987550"/>
                </a:lnTo>
                <a:lnTo>
                  <a:pt x="0" y="1962150"/>
                </a:lnTo>
                <a:cubicBezTo>
                  <a:pt x="4233" y="1305983"/>
                  <a:pt x="8467" y="649817"/>
                  <a:pt x="19050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888">
              <a:defRPr/>
            </a:pPr>
            <a:endParaRPr lang="fr-FR" sz="1565">
              <a:solidFill>
                <a:prstClr val="white"/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5145441" y="6139057"/>
            <a:ext cx="2453569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794888"/>
            <a:r>
              <a:rPr lang="fr-FR" sz="1400" dirty="0" smtClean="0">
                <a:solidFill>
                  <a:srgbClr val="0099FF"/>
                </a:solidFill>
              </a:rPr>
              <a:t>Secteur magasin</a:t>
            </a:r>
            <a:endParaRPr lang="fr-FR" sz="1400" dirty="0">
              <a:solidFill>
                <a:srgbClr val="0099FF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675996" y="6220288"/>
            <a:ext cx="2669662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794888"/>
            <a:r>
              <a:rPr lang="fr-FR" sz="1400" dirty="0" smtClean="0">
                <a:solidFill>
                  <a:srgbClr val="0099FF"/>
                </a:solidFill>
              </a:rPr>
              <a:t>Secteur fabrication</a:t>
            </a:r>
            <a:endParaRPr lang="fr-FR" sz="1400" dirty="0">
              <a:solidFill>
                <a:srgbClr val="0099FF"/>
              </a:solidFill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4607923" y="1955319"/>
            <a:ext cx="3924892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794888"/>
            <a:r>
              <a:rPr lang="fr-FR" sz="1400" dirty="0" smtClean="0">
                <a:solidFill>
                  <a:srgbClr val="0099FF"/>
                </a:solidFill>
              </a:rPr>
              <a:t>Secteur distribution</a:t>
            </a:r>
            <a:endParaRPr lang="fr-FR" sz="1400" dirty="0">
              <a:solidFill>
                <a:srgbClr val="0099FF"/>
              </a:solidFill>
            </a:endParaRPr>
          </a:p>
        </p:txBody>
      </p:sp>
      <p:sp>
        <p:nvSpPr>
          <p:cNvPr id="62" name="Espace réservé du numéro de diapositive 2"/>
          <p:cNvSpPr txBox="1">
            <a:spLocks/>
          </p:cNvSpPr>
          <p:nvPr/>
        </p:nvSpPr>
        <p:spPr>
          <a:xfrm>
            <a:off x="8567936" y="6596001"/>
            <a:ext cx="576064" cy="247725"/>
          </a:xfrm>
          <a:prstGeom prst="rect">
            <a:avLst/>
          </a:prstGeom>
        </p:spPr>
        <p:txBody>
          <a:bodyPr vert="horz" anchor="ctr"/>
          <a:lstStyle>
            <a:defPPr>
              <a:defRPr lang="fr-FR"/>
            </a:defPPr>
            <a:lvl1pPr marL="0" algn="ctr" defTabSz="914400" rtl="0" eaLnBrk="1" latinLnBrk="0" hangingPunct="1">
              <a:defRPr kumimoji="0"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F5EC-9F52-4165-A535-9B65A2BB72F1}" type="slidenum">
              <a:rPr lang="fr-FR" smtClean="0">
                <a:solidFill>
                  <a:prstClr val="black"/>
                </a:solidFill>
                <a:latin typeface="Lucida Sans Unicode"/>
              </a:rPr>
              <a:pPr/>
              <a:t>4</a:t>
            </a:fld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4" name="Espace réservé du pied de page 7"/>
          <p:cNvSpPr txBox="1">
            <a:spLocks/>
          </p:cNvSpPr>
          <p:nvPr/>
        </p:nvSpPr>
        <p:spPr>
          <a:xfrm>
            <a:off x="251520" y="6569968"/>
            <a:ext cx="7128792" cy="288032"/>
          </a:xfrm>
          <a:prstGeom prst="rect">
            <a:avLst/>
          </a:prstGeom>
        </p:spPr>
        <p:txBody>
          <a:bodyPr vert="horz" anchor="b"/>
          <a:lstStyle>
            <a:defPPr>
              <a:defRPr lang="fr-F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prstClr val="black"/>
                </a:solidFill>
                <a:latin typeface="Lucida Sans Unicode"/>
              </a:rPr>
              <a:t>CHU de Montpellier - DLT </a:t>
            </a:r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7773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43000">
                <a:schemeClr val="tx1"/>
              </a:gs>
              <a:gs pos="100000">
                <a:schemeClr val="bg1">
                  <a:alpha val="4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lIns="91440" tIns="72000" rIns="91440" bIns="0" rtlCol="0" anchor="ctr">
            <a:normAutofit fontScale="90000"/>
          </a:bodyPr>
          <a:lstStyle/>
          <a:p>
            <a:r>
              <a:rPr lang="fr-FR" sz="3600" dirty="0"/>
              <a:t>Aménagement et fonctionnement </a:t>
            </a:r>
            <a:r>
              <a:rPr lang="fr-FR" sz="3600" dirty="0" smtClean="0"/>
              <a:t>du R+1 de l’UCPA</a:t>
            </a:r>
            <a:endParaRPr lang="fr-FR" sz="3600" dirty="0"/>
          </a:p>
        </p:txBody>
      </p:sp>
      <p:pic>
        <p:nvPicPr>
          <p:cNvPr id="74" name="Image 3" descr="C:\Users\Nelly_P\AppData\Local\Temp\Temp1_UCPA_plans.zip\43962-305 E-R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2193120"/>
            <a:ext cx="8951913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Forme libre 74"/>
          <p:cNvSpPr/>
          <p:nvPr/>
        </p:nvSpPr>
        <p:spPr>
          <a:xfrm>
            <a:off x="3454400" y="2472475"/>
            <a:ext cx="1898650" cy="1435100"/>
          </a:xfrm>
          <a:custGeom>
            <a:avLst/>
            <a:gdLst>
              <a:gd name="connsiteX0" fmla="*/ 0 w 1898650"/>
              <a:gd name="connsiteY0" fmla="*/ 209550 h 1435100"/>
              <a:gd name="connsiteX1" fmla="*/ 635000 w 1898650"/>
              <a:gd name="connsiteY1" fmla="*/ 209550 h 1435100"/>
              <a:gd name="connsiteX2" fmla="*/ 628650 w 1898650"/>
              <a:gd name="connsiteY2" fmla="*/ 0 h 1435100"/>
              <a:gd name="connsiteX3" fmla="*/ 1898650 w 1898650"/>
              <a:gd name="connsiteY3" fmla="*/ 0 h 1435100"/>
              <a:gd name="connsiteX4" fmla="*/ 1892300 w 1898650"/>
              <a:gd name="connsiteY4" fmla="*/ 1435100 h 1435100"/>
              <a:gd name="connsiteX5" fmla="*/ 1485900 w 1898650"/>
              <a:gd name="connsiteY5" fmla="*/ 1422400 h 1435100"/>
              <a:gd name="connsiteX6" fmla="*/ 1485900 w 1898650"/>
              <a:gd name="connsiteY6" fmla="*/ 946150 h 1435100"/>
              <a:gd name="connsiteX7" fmla="*/ 800100 w 1898650"/>
              <a:gd name="connsiteY7" fmla="*/ 952500 h 1435100"/>
              <a:gd name="connsiteX8" fmla="*/ 793750 w 1898650"/>
              <a:gd name="connsiteY8" fmla="*/ 831850 h 1435100"/>
              <a:gd name="connsiteX9" fmla="*/ 19050 w 1898650"/>
              <a:gd name="connsiteY9" fmla="*/ 838200 h 1435100"/>
              <a:gd name="connsiteX10" fmla="*/ 0 w 1898650"/>
              <a:gd name="connsiteY10" fmla="*/ 20955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8650" h="1435100">
                <a:moveTo>
                  <a:pt x="0" y="209550"/>
                </a:moveTo>
                <a:lnTo>
                  <a:pt x="635000" y="209550"/>
                </a:lnTo>
                <a:lnTo>
                  <a:pt x="628650" y="0"/>
                </a:lnTo>
                <a:lnTo>
                  <a:pt x="1898650" y="0"/>
                </a:lnTo>
                <a:cubicBezTo>
                  <a:pt x="1896533" y="478367"/>
                  <a:pt x="1894417" y="956733"/>
                  <a:pt x="1892300" y="1435100"/>
                </a:cubicBezTo>
                <a:lnTo>
                  <a:pt x="1485900" y="1422400"/>
                </a:lnTo>
                <a:lnTo>
                  <a:pt x="1485900" y="946150"/>
                </a:lnTo>
                <a:lnTo>
                  <a:pt x="800100" y="952500"/>
                </a:lnTo>
                <a:lnTo>
                  <a:pt x="793750" y="831850"/>
                </a:lnTo>
                <a:lnTo>
                  <a:pt x="19050" y="838200"/>
                </a:lnTo>
                <a:lnTo>
                  <a:pt x="0" y="209550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888">
              <a:defRPr/>
            </a:pPr>
            <a:endParaRPr lang="fr-FR" sz="1565">
              <a:solidFill>
                <a:prstClr val="white"/>
              </a:solidFill>
            </a:endParaRPr>
          </a:p>
        </p:txBody>
      </p:sp>
      <p:sp>
        <p:nvSpPr>
          <p:cNvPr id="76" name="Forme libre 75"/>
          <p:cNvSpPr/>
          <p:nvPr/>
        </p:nvSpPr>
        <p:spPr>
          <a:xfrm>
            <a:off x="2819400" y="2478824"/>
            <a:ext cx="1282700" cy="3454400"/>
          </a:xfrm>
          <a:custGeom>
            <a:avLst/>
            <a:gdLst>
              <a:gd name="connsiteX0" fmla="*/ 12700 w 1282700"/>
              <a:gd name="connsiteY0" fmla="*/ 0 h 3454400"/>
              <a:gd name="connsiteX1" fmla="*/ 628650 w 1282700"/>
              <a:gd name="connsiteY1" fmla="*/ 0 h 3454400"/>
              <a:gd name="connsiteX2" fmla="*/ 628650 w 1282700"/>
              <a:gd name="connsiteY2" fmla="*/ 1003300 h 3454400"/>
              <a:gd name="connsiteX3" fmla="*/ 984250 w 1282700"/>
              <a:gd name="connsiteY3" fmla="*/ 996950 h 3454400"/>
              <a:gd name="connsiteX4" fmla="*/ 984250 w 1282700"/>
              <a:gd name="connsiteY4" fmla="*/ 1619250 h 3454400"/>
              <a:gd name="connsiteX5" fmla="*/ 1282700 w 1282700"/>
              <a:gd name="connsiteY5" fmla="*/ 1625600 h 3454400"/>
              <a:gd name="connsiteX6" fmla="*/ 1282700 w 1282700"/>
              <a:gd name="connsiteY6" fmla="*/ 1828800 h 3454400"/>
              <a:gd name="connsiteX7" fmla="*/ 641350 w 1282700"/>
              <a:gd name="connsiteY7" fmla="*/ 1809750 h 3454400"/>
              <a:gd name="connsiteX8" fmla="*/ 641350 w 1282700"/>
              <a:gd name="connsiteY8" fmla="*/ 2641600 h 3454400"/>
              <a:gd name="connsiteX9" fmla="*/ 1270000 w 1282700"/>
              <a:gd name="connsiteY9" fmla="*/ 2647950 h 3454400"/>
              <a:gd name="connsiteX10" fmla="*/ 1263650 w 1282700"/>
              <a:gd name="connsiteY10" fmla="*/ 2857500 h 3454400"/>
              <a:gd name="connsiteX11" fmla="*/ 901700 w 1282700"/>
              <a:gd name="connsiteY11" fmla="*/ 2851150 h 3454400"/>
              <a:gd name="connsiteX12" fmla="*/ 908050 w 1282700"/>
              <a:gd name="connsiteY12" fmla="*/ 3454400 h 3454400"/>
              <a:gd name="connsiteX13" fmla="*/ 0 w 1282700"/>
              <a:gd name="connsiteY13" fmla="*/ 3454400 h 3454400"/>
              <a:gd name="connsiteX14" fmla="*/ 12700 w 1282700"/>
              <a:gd name="connsiteY14" fmla="*/ 0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2700" h="3454400">
                <a:moveTo>
                  <a:pt x="12700" y="0"/>
                </a:moveTo>
                <a:lnTo>
                  <a:pt x="628650" y="0"/>
                </a:lnTo>
                <a:lnTo>
                  <a:pt x="628650" y="1003300"/>
                </a:lnTo>
                <a:lnTo>
                  <a:pt x="984250" y="996950"/>
                </a:lnTo>
                <a:lnTo>
                  <a:pt x="984250" y="1619250"/>
                </a:lnTo>
                <a:lnTo>
                  <a:pt x="1282700" y="1625600"/>
                </a:lnTo>
                <a:lnTo>
                  <a:pt x="1282700" y="1828800"/>
                </a:lnTo>
                <a:lnTo>
                  <a:pt x="641350" y="1809750"/>
                </a:lnTo>
                <a:lnTo>
                  <a:pt x="641350" y="2641600"/>
                </a:lnTo>
                <a:lnTo>
                  <a:pt x="1270000" y="2647950"/>
                </a:lnTo>
                <a:lnTo>
                  <a:pt x="1263650" y="2857500"/>
                </a:lnTo>
                <a:lnTo>
                  <a:pt x="901700" y="2851150"/>
                </a:lnTo>
                <a:cubicBezTo>
                  <a:pt x="903817" y="3052233"/>
                  <a:pt x="905933" y="3253317"/>
                  <a:pt x="908050" y="3454400"/>
                </a:cubicBezTo>
                <a:lnTo>
                  <a:pt x="0" y="3454400"/>
                </a:lnTo>
                <a:cubicBezTo>
                  <a:pt x="4233" y="2302933"/>
                  <a:pt x="8467" y="1151467"/>
                  <a:pt x="12700" y="0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888">
              <a:defRPr/>
            </a:pPr>
            <a:endParaRPr lang="fr-FR" sz="1565">
              <a:solidFill>
                <a:prstClr val="white"/>
              </a:solidFill>
            </a:endParaRPr>
          </a:p>
        </p:txBody>
      </p:sp>
      <p:sp>
        <p:nvSpPr>
          <p:cNvPr id="77" name="Forme libre 76"/>
          <p:cNvSpPr/>
          <p:nvPr/>
        </p:nvSpPr>
        <p:spPr>
          <a:xfrm>
            <a:off x="3810000" y="3482124"/>
            <a:ext cx="273050" cy="615950"/>
          </a:xfrm>
          <a:custGeom>
            <a:avLst/>
            <a:gdLst>
              <a:gd name="connsiteX0" fmla="*/ 44450 w 304800"/>
              <a:gd name="connsiteY0" fmla="*/ 102658 h 712258"/>
              <a:gd name="connsiteX1" fmla="*/ 298450 w 304800"/>
              <a:gd name="connsiteY1" fmla="*/ 96308 h 712258"/>
              <a:gd name="connsiteX2" fmla="*/ 304800 w 304800"/>
              <a:gd name="connsiteY2" fmla="*/ 712258 h 712258"/>
              <a:gd name="connsiteX3" fmla="*/ 31750 w 304800"/>
              <a:gd name="connsiteY3" fmla="*/ 712258 h 712258"/>
              <a:gd name="connsiteX4" fmla="*/ 44450 w 304800"/>
              <a:gd name="connsiteY4" fmla="*/ 102658 h 712258"/>
              <a:gd name="connsiteX0" fmla="*/ 44450 w 304800"/>
              <a:gd name="connsiteY0" fmla="*/ 6350 h 615950"/>
              <a:gd name="connsiteX1" fmla="*/ 298450 w 304800"/>
              <a:gd name="connsiteY1" fmla="*/ 0 h 615950"/>
              <a:gd name="connsiteX2" fmla="*/ 304800 w 304800"/>
              <a:gd name="connsiteY2" fmla="*/ 615950 h 615950"/>
              <a:gd name="connsiteX3" fmla="*/ 31750 w 304800"/>
              <a:gd name="connsiteY3" fmla="*/ 615950 h 615950"/>
              <a:gd name="connsiteX4" fmla="*/ 44450 w 304800"/>
              <a:gd name="connsiteY4" fmla="*/ 6350 h 615950"/>
              <a:gd name="connsiteX0" fmla="*/ 12700 w 273050"/>
              <a:gd name="connsiteY0" fmla="*/ 6350 h 615950"/>
              <a:gd name="connsiteX1" fmla="*/ 266700 w 273050"/>
              <a:gd name="connsiteY1" fmla="*/ 0 h 615950"/>
              <a:gd name="connsiteX2" fmla="*/ 273050 w 273050"/>
              <a:gd name="connsiteY2" fmla="*/ 615950 h 615950"/>
              <a:gd name="connsiteX3" fmla="*/ 0 w 273050"/>
              <a:gd name="connsiteY3" fmla="*/ 615950 h 615950"/>
              <a:gd name="connsiteX4" fmla="*/ 12700 w 273050"/>
              <a:gd name="connsiteY4" fmla="*/ 635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0" h="615950">
                <a:moveTo>
                  <a:pt x="12700" y="6350"/>
                </a:moveTo>
                <a:lnTo>
                  <a:pt x="266700" y="0"/>
                </a:lnTo>
                <a:cubicBezTo>
                  <a:pt x="268817" y="205317"/>
                  <a:pt x="270933" y="410633"/>
                  <a:pt x="273050" y="615950"/>
                </a:cubicBezTo>
                <a:lnTo>
                  <a:pt x="0" y="615950"/>
                </a:lnTo>
                <a:lnTo>
                  <a:pt x="12700" y="6350"/>
                </a:lnTo>
                <a:close/>
              </a:path>
            </a:pathLst>
          </a:custGeom>
          <a:solidFill>
            <a:srgbClr val="CC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888">
              <a:defRPr/>
            </a:pPr>
            <a:endParaRPr lang="fr-FR" sz="1565">
              <a:solidFill>
                <a:prstClr val="white"/>
              </a:solidFill>
            </a:endParaRPr>
          </a:p>
        </p:txBody>
      </p:sp>
      <p:sp>
        <p:nvSpPr>
          <p:cNvPr id="78" name="Forme libre 77"/>
          <p:cNvSpPr/>
          <p:nvPr/>
        </p:nvSpPr>
        <p:spPr>
          <a:xfrm>
            <a:off x="3448050" y="3590074"/>
            <a:ext cx="1898650" cy="2330450"/>
          </a:xfrm>
          <a:custGeom>
            <a:avLst/>
            <a:gdLst>
              <a:gd name="connsiteX0" fmla="*/ 800100 w 1898650"/>
              <a:gd name="connsiteY0" fmla="*/ 12700 h 2330450"/>
              <a:gd name="connsiteX1" fmla="*/ 1320800 w 1898650"/>
              <a:gd name="connsiteY1" fmla="*/ 0 h 2330450"/>
              <a:gd name="connsiteX2" fmla="*/ 1327150 w 1898650"/>
              <a:gd name="connsiteY2" fmla="*/ 171450 h 2330450"/>
              <a:gd name="connsiteX3" fmla="*/ 1485900 w 1898650"/>
              <a:gd name="connsiteY3" fmla="*/ 165100 h 2330450"/>
              <a:gd name="connsiteX4" fmla="*/ 1492250 w 1898650"/>
              <a:gd name="connsiteY4" fmla="*/ 317500 h 2330450"/>
              <a:gd name="connsiteX5" fmla="*/ 1892300 w 1898650"/>
              <a:gd name="connsiteY5" fmla="*/ 311150 h 2330450"/>
              <a:gd name="connsiteX6" fmla="*/ 1898650 w 1898650"/>
              <a:gd name="connsiteY6" fmla="*/ 2330450 h 2330450"/>
              <a:gd name="connsiteX7" fmla="*/ 273050 w 1898650"/>
              <a:gd name="connsiteY7" fmla="*/ 2317750 h 2330450"/>
              <a:gd name="connsiteX8" fmla="*/ 292100 w 1898650"/>
              <a:gd name="connsiteY8" fmla="*/ 1733550 h 2330450"/>
              <a:gd name="connsiteX9" fmla="*/ 641350 w 1898650"/>
              <a:gd name="connsiteY9" fmla="*/ 1739900 h 2330450"/>
              <a:gd name="connsiteX10" fmla="*/ 641350 w 1898650"/>
              <a:gd name="connsiteY10" fmla="*/ 1524000 h 2330450"/>
              <a:gd name="connsiteX11" fmla="*/ 0 w 1898650"/>
              <a:gd name="connsiteY11" fmla="*/ 1524000 h 2330450"/>
              <a:gd name="connsiteX12" fmla="*/ 12700 w 1898650"/>
              <a:gd name="connsiteY12" fmla="*/ 1320800 h 2330450"/>
              <a:gd name="connsiteX13" fmla="*/ 622300 w 1898650"/>
              <a:gd name="connsiteY13" fmla="*/ 1320800 h 2330450"/>
              <a:gd name="connsiteX14" fmla="*/ 622300 w 1898650"/>
              <a:gd name="connsiteY14" fmla="*/ 1162050 h 2330450"/>
              <a:gd name="connsiteX15" fmla="*/ 806450 w 1898650"/>
              <a:gd name="connsiteY15" fmla="*/ 1162050 h 2330450"/>
              <a:gd name="connsiteX16" fmla="*/ 800100 w 1898650"/>
              <a:gd name="connsiteY16" fmla="*/ 12700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8650" h="2330450">
                <a:moveTo>
                  <a:pt x="800100" y="12700"/>
                </a:moveTo>
                <a:lnTo>
                  <a:pt x="1320800" y="0"/>
                </a:lnTo>
                <a:lnTo>
                  <a:pt x="1327150" y="171450"/>
                </a:lnTo>
                <a:lnTo>
                  <a:pt x="1485900" y="165100"/>
                </a:lnTo>
                <a:lnTo>
                  <a:pt x="1492250" y="317500"/>
                </a:lnTo>
                <a:lnTo>
                  <a:pt x="1892300" y="311150"/>
                </a:lnTo>
                <a:cubicBezTo>
                  <a:pt x="1894417" y="984250"/>
                  <a:pt x="1896533" y="1657350"/>
                  <a:pt x="1898650" y="2330450"/>
                </a:cubicBezTo>
                <a:lnTo>
                  <a:pt x="273050" y="2317750"/>
                </a:lnTo>
                <a:lnTo>
                  <a:pt x="292100" y="1733550"/>
                </a:lnTo>
                <a:lnTo>
                  <a:pt x="641350" y="1739900"/>
                </a:lnTo>
                <a:lnTo>
                  <a:pt x="641350" y="1524000"/>
                </a:lnTo>
                <a:lnTo>
                  <a:pt x="0" y="1524000"/>
                </a:lnTo>
                <a:lnTo>
                  <a:pt x="12700" y="1320800"/>
                </a:lnTo>
                <a:lnTo>
                  <a:pt x="622300" y="1320800"/>
                </a:lnTo>
                <a:lnTo>
                  <a:pt x="622300" y="1162050"/>
                </a:lnTo>
                <a:lnTo>
                  <a:pt x="806450" y="1162050"/>
                </a:lnTo>
                <a:cubicBezTo>
                  <a:pt x="804333" y="778933"/>
                  <a:pt x="802217" y="395817"/>
                  <a:pt x="800100" y="12700"/>
                </a:cubicBezTo>
                <a:close/>
              </a:path>
            </a:pathLst>
          </a:custGeom>
          <a:solidFill>
            <a:srgbClr val="CC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888">
              <a:defRPr/>
            </a:pPr>
            <a:endParaRPr lang="fr-FR" sz="1565">
              <a:solidFill>
                <a:prstClr val="white"/>
              </a:solidFill>
            </a:endParaRPr>
          </a:p>
        </p:txBody>
      </p:sp>
      <p:cxnSp>
        <p:nvCxnSpPr>
          <p:cNvPr id="79" name="Connecteur droit avec flèche 78"/>
          <p:cNvCxnSpPr/>
          <p:nvPr/>
        </p:nvCxnSpPr>
        <p:spPr>
          <a:xfrm>
            <a:off x="3779838" y="2905862"/>
            <a:ext cx="6350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V="1">
            <a:off x="3779838" y="2761402"/>
            <a:ext cx="0" cy="14446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>
            <a:off x="3492500" y="2761399"/>
            <a:ext cx="2873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H="1">
            <a:off x="4137027" y="4752124"/>
            <a:ext cx="3175" cy="88900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H="1">
            <a:off x="3995738" y="5066449"/>
            <a:ext cx="14446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H="1">
            <a:off x="4140200" y="5353787"/>
            <a:ext cx="287338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H="1" flipV="1">
            <a:off x="3995738" y="4561624"/>
            <a:ext cx="4762" cy="4953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2698056" y="1706295"/>
            <a:ext cx="5192656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794888"/>
            <a:r>
              <a:rPr lang="fr-FR" sz="1400" dirty="0" smtClean="0">
                <a:solidFill>
                  <a:srgbClr val="0071BA"/>
                </a:solidFill>
                <a:latin typeface="Arial" pitchFamily="34" charset="0"/>
                <a:cs typeface="Arial" pitchFamily="34" charset="0"/>
              </a:rPr>
              <a:t>Entrée / Bureaux </a:t>
            </a:r>
            <a:r>
              <a:rPr lang="fr-FR" sz="1400" dirty="0">
                <a:solidFill>
                  <a:srgbClr val="0071BA"/>
                </a:solidFill>
                <a:latin typeface="Arial" pitchFamily="34" charset="0"/>
                <a:cs typeface="Arial" pitchFamily="34" charset="0"/>
              </a:rPr>
              <a:t>/ Self / </a:t>
            </a:r>
            <a:r>
              <a:rPr lang="fr-FR" sz="1400" dirty="0" smtClean="0">
                <a:solidFill>
                  <a:srgbClr val="0071BA"/>
                </a:solidFill>
                <a:latin typeface="Arial" pitchFamily="34" charset="0"/>
                <a:cs typeface="Arial" pitchFamily="34" charset="0"/>
              </a:rPr>
              <a:t>Vestiaires</a:t>
            </a:r>
            <a:endParaRPr lang="fr-FR" sz="1400" dirty="0">
              <a:solidFill>
                <a:srgbClr val="0071B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numéro de diapositive 2"/>
          <p:cNvSpPr txBox="1">
            <a:spLocks/>
          </p:cNvSpPr>
          <p:nvPr/>
        </p:nvSpPr>
        <p:spPr>
          <a:xfrm>
            <a:off x="8567936" y="6596001"/>
            <a:ext cx="576064" cy="247725"/>
          </a:xfrm>
          <a:prstGeom prst="rect">
            <a:avLst/>
          </a:prstGeom>
        </p:spPr>
        <p:txBody>
          <a:bodyPr vert="horz" anchor="ctr"/>
          <a:lstStyle>
            <a:defPPr>
              <a:defRPr lang="fr-FR"/>
            </a:defPPr>
            <a:lvl1pPr marL="0" algn="ctr" defTabSz="914400" rtl="0" eaLnBrk="1" latinLnBrk="0" hangingPunct="1">
              <a:defRPr kumimoji="0"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F5EC-9F52-4165-A535-9B65A2BB72F1}" type="slidenum">
              <a:rPr lang="fr-FR" smtClean="0">
                <a:solidFill>
                  <a:prstClr val="black"/>
                </a:solidFill>
                <a:latin typeface="Lucida Sans Unicode"/>
              </a:rPr>
              <a:pPr/>
              <a:t>5</a:t>
            </a:fld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0" name="Espace réservé du pied de page 7"/>
          <p:cNvSpPr txBox="1">
            <a:spLocks/>
          </p:cNvSpPr>
          <p:nvPr/>
        </p:nvSpPr>
        <p:spPr>
          <a:xfrm>
            <a:off x="251520" y="6569968"/>
            <a:ext cx="7128792" cy="288032"/>
          </a:xfrm>
          <a:prstGeom prst="rect">
            <a:avLst/>
          </a:prstGeom>
        </p:spPr>
        <p:txBody>
          <a:bodyPr vert="horz" anchor="b"/>
          <a:lstStyle>
            <a:defPPr>
              <a:defRPr lang="fr-F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prstClr val="black"/>
                </a:solidFill>
                <a:latin typeface="Lucida Sans Unicode"/>
              </a:rPr>
              <a:t>CHU de Montpellier - DLT </a:t>
            </a:r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9904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63774" y="1736545"/>
            <a:ext cx="8800714" cy="47963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marL="182263" lvl="0" indent="-182263" defTabSz="729051">
              <a:lnSpc>
                <a:spcPct val="90000"/>
              </a:lnSpc>
              <a:spcBef>
                <a:spcPts val="797"/>
              </a:spcBef>
              <a:buFontTx/>
              <a:buChar char="•"/>
              <a:defRPr sz="2232">
                <a:latin typeface="Candara" pitchFamily="34" charset="0"/>
              </a:defRPr>
            </a:lvl1pPr>
            <a:lvl2pPr marL="546788" indent="-182263" defTabSz="729051">
              <a:lnSpc>
                <a:spcPct val="90000"/>
              </a:lnSpc>
              <a:spcBef>
                <a:spcPts val="399"/>
              </a:spcBef>
              <a:buFont typeface="Arial" panose="020B0604020202020204" pitchFamily="34" charset="0"/>
              <a:buChar char="•"/>
              <a:defRPr sz="1914">
                <a:latin typeface="Corbel" panose="020B0503020204020204" pitchFamily="34" charset="0"/>
              </a:defRPr>
            </a:lvl2pPr>
            <a:lvl3pPr marL="911314" indent="-182263" defTabSz="729051">
              <a:lnSpc>
                <a:spcPct val="90000"/>
              </a:lnSpc>
              <a:spcBef>
                <a:spcPts val="399"/>
              </a:spcBef>
              <a:buFont typeface="Arial" panose="020B0604020202020204" pitchFamily="34" charset="0"/>
              <a:buChar char="•"/>
              <a:defRPr sz="1595">
                <a:latin typeface="Corbel" panose="020B0503020204020204" pitchFamily="34" charset="0"/>
              </a:defRPr>
            </a:lvl3pPr>
            <a:lvl4pPr marL="1275839" indent="-182263" defTabSz="729051">
              <a:lnSpc>
                <a:spcPct val="90000"/>
              </a:lnSpc>
              <a:spcBef>
                <a:spcPts val="399"/>
              </a:spcBef>
              <a:buFont typeface="Arial" panose="020B0604020202020204" pitchFamily="34" charset="0"/>
              <a:buChar char="•"/>
              <a:defRPr sz="1435">
                <a:latin typeface="Corbel" panose="020B0503020204020204" pitchFamily="34" charset="0"/>
              </a:defRPr>
            </a:lvl4pPr>
            <a:lvl5pPr marL="1640365" indent="-182263" defTabSz="729051">
              <a:lnSpc>
                <a:spcPct val="90000"/>
              </a:lnSpc>
              <a:spcBef>
                <a:spcPts val="399"/>
              </a:spcBef>
              <a:buFont typeface="Arial" panose="020B0604020202020204" pitchFamily="34" charset="0"/>
              <a:buChar char="•"/>
              <a:defRPr sz="1435">
                <a:latin typeface="Corbel" panose="020B0503020204020204" pitchFamily="34" charset="0"/>
              </a:defRPr>
            </a:lvl5pPr>
            <a:lvl6pPr marL="2004891" indent="-182263" defTabSz="729051">
              <a:lnSpc>
                <a:spcPct val="90000"/>
              </a:lnSpc>
              <a:spcBef>
                <a:spcPts val="399"/>
              </a:spcBef>
              <a:buFont typeface="Arial" panose="020B0604020202020204" pitchFamily="34" charset="0"/>
              <a:buChar char="•"/>
              <a:defRPr sz="1435"/>
            </a:lvl6pPr>
            <a:lvl7pPr marL="2369416" indent="-182263" defTabSz="729051">
              <a:lnSpc>
                <a:spcPct val="90000"/>
              </a:lnSpc>
              <a:spcBef>
                <a:spcPts val="399"/>
              </a:spcBef>
              <a:buFont typeface="Arial" panose="020B0604020202020204" pitchFamily="34" charset="0"/>
              <a:buChar char="•"/>
              <a:defRPr sz="1435"/>
            </a:lvl7pPr>
            <a:lvl8pPr marL="2733942" indent="-182263" defTabSz="729051">
              <a:lnSpc>
                <a:spcPct val="90000"/>
              </a:lnSpc>
              <a:spcBef>
                <a:spcPts val="399"/>
              </a:spcBef>
              <a:buFont typeface="Arial" panose="020B0604020202020204" pitchFamily="34" charset="0"/>
              <a:buChar char="•"/>
              <a:defRPr sz="1435"/>
            </a:lvl8pPr>
            <a:lvl9pPr marL="3098467" indent="-182263" defTabSz="729051">
              <a:lnSpc>
                <a:spcPct val="90000"/>
              </a:lnSpc>
              <a:spcBef>
                <a:spcPts val="399"/>
              </a:spcBef>
              <a:buFont typeface="Arial" panose="020B0604020202020204" pitchFamily="34" charset="0"/>
              <a:buChar char="•"/>
              <a:defRPr sz="1435"/>
            </a:lvl9pPr>
          </a:lstStyle>
          <a:p>
            <a:pPr marL="450850" lvl="1" indent="-358775">
              <a:lnSpc>
                <a:spcPct val="100000"/>
              </a:lnSpc>
              <a:spcBef>
                <a:spcPts val="1200"/>
              </a:spcBef>
            </a:pPr>
            <a:r>
              <a:rPr lang="fr-FR" altLang="fr-FR" sz="2800" dirty="0"/>
              <a:t>Amélioration de la qualité de la prestation</a:t>
            </a:r>
          </a:p>
          <a:p>
            <a:pPr marL="450850" lvl="1" indent="-358775">
              <a:lnSpc>
                <a:spcPct val="100000"/>
              </a:lnSpc>
              <a:spcBef>
                <a:spcPts val="1200"/>
              </a:spcBef>
            </a:pPr>
            <a:r>
              <a:rPr lang="fr-FR" altLang="fr-FR" sz="2800" dirty="0"/>
              <a:t>Allègement de la charge de travail des soignants</a:t>
            </a:r>
          </a:p>
          <a:p>
            <a:pPr marL="450850" lvl="1" indent="-358775">
              <a:lnSpc>
                <a:spcPct val="100000"/>
              </a:lnSpc>
              <a:spcBef>
                <a:spcPts val="1200"/>
              </a:spcBef>
            </a:pPr>
            <a:r>
              <a:rPr lang="fr-FR" altLang="fr-FR" sz="2800" dirty="0"/>
              <a:t>Mise en conformité réglementaire </a:t>
            </a:r>
            <a:r>
              <a:rPr lang="fr-FR" altLang="fr-FR" sz="2800" dirty="0" smtClean="0"/>
              <a:t>(respect </a:t>
            </a:r>
            <a:r>
              <a:rPr lang="fr-FR" altLang="fr-FR" sz="2800" dirty="0"/>
              <a:t>du plan de Maîtrise </a:t>
            </a:r>
            <a:r>
              <a:rPr lang="fr-FR" altLang="fr-FR" sz="2800" dirty="0" smtClean="0"/>
              <a:t>Sanitaire </a:t>
            </a:r>
            <a:r>
              <a:rPr lang="fr-FR" altLang="fr-FR" sz="2800" dirty="0"/>
              <a:t>et des recommandations HACCP, </a:t>
            </a:r>
            <a:r>
              <a:rPr lang="fr-FR" altLang="fr-FR" sz="2800" dirty="0" smtClean="0"/>
              <a:t>Agrément Européen</a:t>
            </a:r>
            <a:endParaRPr lang="fr-FR" altLang="fr-FR" sz="2800" dirty="0"/>
          </a:p>
          <a:p>
            <a:pPr marL="450850" lvl="1" indent="-358775">
              <a:lnSpc>
                <a:spcPct val="100000"/>
              </a:lnSpc>
              <a:spcBef>
                <a:spcPts val="1200"/>
              </a:spcBef>
            </a:pPr>
            <a:r>
              <a:rPr lang="fr-FR" altLang="fr-FR" sz="2800" dirty="0" smtClean="0"/>
              <a:t>Optimisation </a:t>
            </a:r>
            <a:r>
              <a:rPr lang="fr-FR" altLang="fr-FR" sz="2800" dirty="0"/>
              <a:t>des </a:t>
            </a:r>
            <a:r>
              <a:rPr lang="fr-FR" altLang="fr-FR" sz="2800" dirty="0" smtClean="0"/>
              <a:t>coûts </a:t>
            </a:r>
            <a:endParaRPr lang="fr-FR" altLang="fr-FR" sz="2800" dirty="0"/>
          </a:p>
          <a:p>
            <a:pPr marL="450850" lvl="1" indent="-358775">
              <a:lnSpc>
                <a:spcPct val="100000"/>
              </a:lnSpc>
              <a:spcBef>
                <a:spcPts val="1200"/>
              </a:spcBef>
            </a:pPr>
            <a:r>
              <a:rPr lang="fr-FR" altLang="fr-FR" sz="2800" dirty="0"/>
              <a:t> Amélioration des conditions de travail</a:t>
            </a:r>
          </a:p>
          <a:p>
            <a:pPr marL="450850" lvl="1" indent="-358775">
              <a:lnSpc>
                <a:spcPct val="100000"/>
              </a:lnSpc>
              <a:spcBef>
                <a:spcPts val="1200"/>
              </a:spcBef>
            </a:pPr>
            <a:r>
              <a:rPr lang="fr-FR" altLang="fr-FR" sz="2800" dirty="0"/>
              <a:t>Offre alimentaire en adéquation avec les préconisations </a:t>
            </a:r>
            <a:r>
              <a:rPr lang="fr-FR" altLang="fr-FR" sz="2800" dirty="0" smtClean="0"/>
              <a:t>du GEMRCN et du CLAN </a:t>
            </a:r>
            <a:r>
              <a:rPr lang="fr-FR" altLang="fr-FR" sz="2800" dirty="0"/>
              <a:t>et les attentes des clients</a:t>
            </a: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43000">
                <a:schemeClr val="tx1"/>
              </a:gs>
              <a:gs pos="100000">
                <a:schemeClr val="bg1">
                  <a:alpha val="4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lIns="91440" tIns="72000" rIns="91440" bIns="0" rtlCol="0" anchor="ctr">
            <a:normAutofit/>
          </a:bodyPr>
          <a:lstStyle/>
          <a:p>
            <a:r>
              <a:rPr lang="fr-FR" sz="3600" dirty="0" smtClean="0"/>
              <a:t>Objectif de la nouvelle UCPA</a:t>
            </a:r>
            <a:endParaRPr lang="fr-FR" sz="3600" dirty="0"/>
          </a:p>
        </p:txBody>
      </p:sp>
      <p:sp>
        <p:nvSpPr>
          <p:cNvPr id="8" name="Espace réservé du numéro de diapositive 2"/>
          <p:cNvSpPr txBox="1">
            <a:spLocks/>
          </p:cNvSpPr>
          <p:nvPr/>
        </p:nvSpPr>
        <p:spPr>
          <a:xfrm>
            <a:off x="8567936" y="6596001"/>
            <a:ext cx="576064" cy="247725"/>
          </a:xfrm>
          <a:prstGeom prst="rect">
            <a:avLst/>
          </a:prstGeom>
        </p:spPr>
        <p:txBody>
          <a:bodyPr vert="horz" anchor="ctr"/>
          <a:lstStyle>
            <a:defPPr>
              <a:defRPr lang="fr-FR"/>
            </a:defPPr>
            <a:lvl1pPr marL="0" algn="ctr" defTabSz="914400" rtl="0" eaLnBrk="1" latinLnBrk="0" hangingPunct="1">
              <a:defRPr kumimoji="0"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F5EC-9F52-4165-A535-9B65A2BB72F1}" type="slidenum">
              <a:rPr lang="fr-FR" smtClean="0">
                <a:solidFill>
                  <a:prstClr val="black"/>
                </a:solidFill>
                <a:latin typeface="Lucida Sans Unicode"/>
              </a:rPr>
              <a:pPr/>
              <a:t>6</a:t>
            </a:fld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251520" y="6569968"/>
            <a:ext cx="7128792" cy="288032"/>
          </a:xfrm>
          <a:prstGeom prst="rect">
            <a:avLst/>
          </a:prstGeom>
        </p:spPr>
        <p:txBody>
          <a:bodyPr vert="horz" anchor="b"/>
          <a:lstStyle>
            <a:defPPr>
              <a:defRPr lang="fr-F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prstClr val="black"/>
                </a:solidFill>
                <a:latin typeface="Lucida Sans Unicode"/>
              </a:rPr>
              <a:t>CHU de Montpellier - DLT </a:t>
            </a:r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8246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29573" y="1832773"/>
            <a:ext cx="8852491" cy="4642873"/>
          </a:xfrm>
        </p:spPr>
        <p:txBody>
          <a:bodyPr anchor="t">
            <a:normAutofit fontScale="92500" lnSpcReduction="20000"/>
          </a:bodyPr>
          <a:lstStyle/>
          <a:p>
            <a:pPr marL="355600" lvl="0" indent="-355600">
              <a:buFontTx/>
              <a:buChar char="•"/>
            </a:pPr>
            <a:r>
              <a:rPr lang="fr-FR" altLang="fr-FR" sz="2400" dirty="0" smtClean="0">
                <a:latin typeface="Candara" pitchFamily="34" charset="0"/>
              </a:rPr>
              <a:t>Assiette à usage unique en 3 composantes</a:t>
            </a:r>
          </a:p>
          <a:p>
            <a:pPr marL="355600" indent="-355600">
              <a:buFontTx/>
              <a:buChar char="•"/>
            </a:pPr>
            <a:r>
              <a:rPr lang="fr-FR" altLang="fr-FR" sz="2400" dirty="0">
                <a:latin typeface="Candara" pitchFamily="34" charset="0"/>
              </a:rPr>
              <a:t>9 aversions (porc, poisson, viande, fromage, potage, laitage, fruits, </a:t>
            </a:r>
            <a:r>
              <a:rPr lang="fr-FR" altLang="fr-FR" sz="2400" dirty="0" err="1">
                <a:latin typeface="Candara" pitchFamily="34" charset="0"/>
              </a:rPr>
              <a:t>éparpillable</a:t>
            </a:r>
            <a:r>
              <a:rPr lang="fr-FR" altLang="fr-FR" sz="2400" dirty="0">
                <a:latin typeface="Candara" pitchFamily="34" charset="0"/>
              </a:rPr>
              <a:t>, alcool)</a:t>
            </a:r>
          </a:p>
          <a:p>
            <a:pPr marL="355600" indent="-355600">
              <a:buFontTx/>
              <a:buChar char="•"/>
            </a:pPr>
            <a:r>
              <a:rPr lang="fr-FR" altLang="fr-FR" sz="2400" dirty="0">
                <a:latin typeface="Candara" pitchFamily="34" charset="0"/>
              </a:rPr>
              <a:t>Cycle de menus de 28 jours soit 56 menus avec respect de la saisonnalité </a:t>
            </a:r>
            <a:r>
              <a:rPr lang="fr-FR" altLang="fr-FR" sz="2400" dirty="0" smtClean="0">
                <a:latin typeface="Candara" pitchFamily="34" charset="0"/>
              </a:rPr>
              <a:t>(</a:t>
            </a:r>
            <a:r>
              <a:rPr lang="fr-FR" altLang="fr-FR" sz="2400" dirty="0">
                <a:latin typeface="Candara" pitchFamily="34" charset="0"/>
              </a:rPr>
              <a:t>été, hiver) prenant en compte toutes les typologies de régimes</a:t>
            </a:r>
          </a:p>
          <a:p>
            <a:pPr marL="355600" indent="-355600">
              <a:buFontTx/>
              <a:buChar char="•"/>
            </a:pPr>
            <a:r>
              <a:rPr lang="fr-FR" altLang="fr-FR" sz="2400" dirty="0">
                <a:latin typeface="Candara" pitchFamily="34" charset="0"/>
              </a:rPr>
              <a:t>Reprise en interne de fabrication des produits de </a:t>
            </a:r>
            <a:r>
              <a:rPr lang="fr-FR" altLang="fr-FR" sz="2400" dirty="0" smtClean="0">
                <a:latin typeface="Candara" pitchFamily="34" charset="0"/>
              </a:rPr>
              <a:t>l’agroalimentaire (préparations mixés, rôtis, sautes). </a:t>
            </a:r>
            <a:endParaRPr lang="fr-FR" altLang="fr-FR" sz="2400" dirty="0">
              <a:latin typeface="Candara" pitchFamily="34" charset="0"/>
            </a:endParaRPr>
          </a:p>
          <a:p>
            <a:pPr>
              <a:buFontTx/>
              <a:buNone/>
            </a:pPr>
            <a:endParaRPr lang="fr-FR" altLang="fr-FR" sz="2400" dirty="0" smtClean="0">
              <a:latin typeface="Candara" pitchFamily="34" charset="0"/>
            </a:endParaRPr>
          </a:p>
          <a:p>
            <a:pPr>
              <a:buFontTx/>
              <a:buNone/>
            </a:pPr>
            <a:r>
              <a:rPr lang="fr-FR" altLang="fr-FR" sz="2400" dirty="0" smtClean="0">
                <a:latin typeface="Candara" pitchFamily="34" charset="0"/>
              </a:rPr>
              <a:t>Évolutions majeures:</a:t>
            </a:r>
          </a:p>
          <a:p>
            <a:pPr marL="355600" indent="-355600">
              <a:buFontTx/>
              <a:buChar char="•"/>
            </a:pPr>
            <a:r>
              <a:rPr lang="fr-FR" altLang="fr-FR" sz="2400" dirty="0">
                <a:latin typeface="Candara" pitchFamily="34" charset="0"/>
              </a:rPr>
              <a:t>Optimisation des gammes de </a:t>
            </a:r>
            <a:r>
              <a:rPr lang="fr-FR" altLang="fr-FR" sz="2400" dirty="0" smtClean="0">
                <a:latin typeface="Candara" pitchFamily="34" charset="0"/>
              </a:rPr>
              <a:t>produits</a:t>
            </a:r>
          </a:p>
          <a:p>
            <a:pPr marL="355600" indent="-355600">
              <a:buFontTx/>
              <a:buChar char="•"/>
            </a:pPr>
            <a:r>
              <a:rPr lang="fr-FR" altLang="fr-FR" sz="2400" dirty="0" smtClean="0">
                <a:latin typeface="Candara" pitchFamily="34" charset="0"/>
              </a:rPr>
              <a:t> (légumes crus surgelés), </a:t>
            </a:r>
            <a:endParaRPr lang="fr-FR" altLang="fr-FR" sz="2400" dirty="0">
              <a:latin typeface="Candara" pitchFamily="34" charset="0"/>
            </a:endParaRPr>
          </a:p>
          <a:p>
            <a:pPr marL="355600" indent="-355600">
              <a:buFontTx/>
              <a:buChar char="•"/>
            </a:pPr>
            <a:r>
              <a:rPr lang="fr-FR" altLang="fr-FR" sz="2400" dirty="0">
                <a:latin typeface="Candara" pitchFamily="34" charset="0"/>
              </a:rPr>
              <a:t>Optimisation des techniques de cuisson, </a:t>
            </a:r>
          </a:p>
          <a:p>
            <a:pPr marL="355600" indent="-355600">
              <a:buFontTx/>
              <a:buChar char="•"/>
            </a:pPr>
            <a:r>
              <a:rPr lang="fr-FR" altLang="fr-FR" sz="2400" dirty="0">
                <a:latin typeface="Candara" pitchFamily="34" charset="0"/>
              </a:rPr>
              <a:t>Amélioration des qualités organoleptiques des </a:t>
            </a:r>
            <a:r>
              <a:rPr lang="fr-FR" altLang="fr-FR" sz="2400" dirty="0" smtClean="0">
                <a:latin typeface="Candara" pitchFamily="34" charset="0"/>
              </a:rPr>
              <a:t>plats</a:t>
            </a:r>
            <a:endParaRPr lang="fr-FR" altLang="fr-FR" sz="2400" dirty="0">
              <a:latin typeface="Candar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652">
            <a:off x="6707293" y="4607084"/>
            <a:ext cx="1867505" cy="16608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4340" y="631763"/>
            <a:ext cx="6443923" cy="691024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100000">
                <a:schemeClr val="bg1">
                  <a:alpha val="4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lIns="91440" tIns="72000" rIns="91440" bIns="0" rtlCol="0" anchor="ctr">
            <a:normAutofit/>
          </a:bodyPr>
          <a:lstStyle/>
          <a:p>
            <a:pPr defTabSz="729051">
              <a:lnSpc>
                <a:spcPts val="3588"/>
              </a:lnSpc>
              <a:spcBef>
                <a:spcPct val="0"/>
              </a:spcBef>
            </a:pPr>
            <a:r>
              <a:rPr lang="fr-FR" altLang="fr-FR" sz="3600" b="1" dirty="0" smtClean="0">
                <a:solidFill>
                  <a:prstClr val="white"/>
                </a:solidFill>
                <a:latin typeface="Corbel" panose="020B0503020204020204" pitchFamily="34" charset="0"/>
              </a:rPr>
              <a:t>Nouvelle offre alimentaire :</a:t>
            </a:r>
            <a:endParaRPr lang="fr-FR" altLang="fr-FR" sz="3600" b="1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9" name="Espace réservé du numéro de diapositive 2"/>
          <p:cNvSpPr txBox="1">
            <a:spLocks/>
          </p:cNvSpPr>
          <p:nvPr/>
        </p:nvSpPr>
        <p:spPr>
          <a:xfrm>
            <a:off x="8567936" y="6596001"/>
            <a:ext cx="576064" cy="247725"/>
          </a:xfrm>
          <a:prstGeom prst="rect">
            <a:avLst/>
          </a:prstGeom>
        </p:spPr>
        <p:txBody>
          <a:bodyPr vert="horz" anchor="ctr"/>
          <a:lstStyle>
            <a:defPPr>
              <a:defRPr lang="fr-FR"/>
            </a:defPPr>
            <a:lvl1pPr marL="0" algn="ctr" defTabSz="914400" rtl="0" eaLnBrk="1" latinLnBrk="0" hangingPunct="1">
              <a:defRPr kumimoji="0"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F5EC-9F52-4165-A535-9B65A2BB72F1}" type="slidenum">
              <a:rPr lang="fr-FR" smtClean="0">
                <a:solidFill>
                  <a:prstClr val="black"/>
                </a:solidFill>
                <a:latin typeface="Lucida Sans Unicode"/>
              </a:rPr>
              <a:pPr/>
              <a:t>7</a:t>
            </a:fld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0" name="Espace réservé du pied de page 7"/>
          <p:cNvSpPr txBox="1">
            <a:spLocks/>
          </p:cNvSpPr>
          <p:nvPr/>
        </p:nvSpPr>
        <p:spPr>
          <a:xfrm>
            <a:off x="251520" y="6569968"/>
            <a:ext cx="7128792" cy="288032"/>
          </a:xfrm>
          <a:prstGeom prst="rect">
            <a:avLst/>
          </a:prstGeom>
        </p:spPr>
        <p:txBody>
          <a:bodyPr vert="horz" anchor="b"/>
          <a:lstStyle>
            <a:defPPr>
              <a:defRPr lang="fr-F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prstClr val="black"/>
                </a:solidFill>
                <a:latin typeface="Lucida Sans Unicode"/>
              </a:rPr>
              <a:t>CHU de Montpellier - DLT </a:t>
            </a:r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4208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2711" y="360000"/>
            <a:ext cx="8518005" cy="1290352"/>
          </a:xfrm>
          <a:gradFill flip="none" rotWithShape="1">
            <a:gsLst>
              <a:gs pos="43000">
                <a:schemeClr val="tx1"/>
              </a:gs>
              <a:gs pos="100000">
                <a:schemeClr val="bg1">
                  <a:alpha val="4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lIns="91440" tIns="72000" rIns="91440" bIns="0" rtlCol="0" anchor="ctr">
            <a:normAutofit/>
          </a:bodyPr>
          <a:lstStyle/>
          <a:p>
            <a:r>
              <a:rPr lang="fr-FR" altLang="fr-FR" sz="3600" dirty="0"/>
              <a:t>Des choix </a:t>
            </a:r>
            <a:r>
              <a:rPr lang="fr-FR" altLang="fr-FR" sz="3600" dirty="0" smtClean="0"/>
              <a:t>technologiques </a:t>
            </a:r>
            <a:br>
              <a:rPr lang="fr-FR" altLang="fr-FR" sz="3600" dirty="0" smtClean="0"/>
            </a:br>
            <a:r>
              <a:rPr lang="fr-FR" altLang="fr-FR" sz="3600" dirty="0" smtClean="0"/>
              <a:t>d’avant </a:t>
            </a:r>
            <a:r>
              <a:rPr lang="fr-FR" altLang="fr-FR" sz="3600" dirty="0"/>
              <a:t>garde</a:t>
            </a:r>
            <a:endParaRPr lang="fr-FR" sz="36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8973" y="1906262"/>
            <a:ext cx="6361534" cy="52108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indent="354013" defTabSz="729051">
              <a:lnSpc>
                <a:spcPct val="90000"/>
              </a:lnSpc>
              <a:spcBef>
                <a:spcPts val="797"/>
              </a:spcBef>
              <a:buFontTx/>
              <a:buChar char="•"/>
            </a:pPr>
            <a:r>
              <a:rPr lang="fr-FR" altLang="fr-FR" sz="2400" dirty="0">
                <a:latin typeface="Arial" pitchFamily="34" charset="0"/>
                <a:cs typeface="Arial" pitchFamily="34" charset="0"/>
              </a:rPr>
              <a:t>Nouveau </a:t>
            </a:r>
            <a:r>
              <a:rPr lang="fr-FR" altLang="fr-FR" sz="2400" dirty="0" err="1">
                <a:latin typeface="Arial" pitchFamily="34" charset="0"/>
                <a:cs typeface="Arial" pitchFamily="34" charset="0"/>
              </a:rPr>
              <a:t>process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fabrication :</a:t>
            </a:r>
          </a:p>
          <a:p>
            <a:pPr marL="355600" defTabSz="729051">
              <a:lnSpc>
                <a:spcPct val="90000"/>
              </a:lnSpc>
              <a:spcBef>
                <a:spcPts val="797"/>
              </a:spcBef>
            </a:pP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cuissons 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de nuit et </a:t>
            </a: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pasteurisation</a:t>
            </a:r>
          </a:p>
          <a:p>
            <a:pPr defTabSz="729051">
              <a:lnSpc>
                <a:spcPct val="90000"/>
              </a:lnSpc>
              <a:spcBef>
                <a:spcPts val="797"/>
              </a:spcBef>
            </a:pPr>
            <a:endParaRPr lang="fr-FR" altLang="fr-FR" sz="1600" dirty="0">
              <a:latin typeface="Arial" pitchFamily="34" charset="0"/>
              <a:cs typeface="Arial" pitchFamily="34" charset="0"/>
            </a:endParaRPr>
          </a:p>
          <a:p>
            <a:pPr marL="182263" indent="-182263" defTabSz="729051">
              <a:lnSpc>
                <a:spcPct val="90000"/>
              </a:lnSpc>
              <a:spcBef>
                <a:spcPts val="797"/>
              </a:spcBef>
              <a:buFontTx/>
              <a:buChar char="•"/>
            </a:pPr>
            <a:endParaRPr lang="fr-FR" altLang="fr-FR" sz="2400" dirty="0">
              <a:latin typeface="Arial" pitchFamily="34" charset="0"/>
              <a:cs typeface="Arial" pitchFamily="34" charset="0"/>
            </a:endParaRPr>
          </a:p>
          <a:p>
            <a:pPr marL="355600" indent="-355600" defTabSz="729051">
              <a:lnSpc>
                <a:spcPct val="90000"/>
              </a:lnSpc>
              <a:spcBef>
                <a:spcPts val="797"/>
              </a:spcBef>
              <a:buFontTx/>
              <a:buChar char="•"/>
            </a:pPr>
            <a:r>
              <a:rPr lang="fr-FR" altLang="fr-FR" sz="2400" dirty="0">
                <a:latin typeface="Arial" pitchFamily="34" charset="0"/>
                <a:cs typeface="Arial" pitchFamily="34" charset="0"/>
              </a:rPr>
              <a:t>Lignes de conditionnements équipées vide et </a:t>
            </a: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gaz permettant l’allongement des DLC</a:t>
            </a:r>
          </a:p>
          <a:p>
            <a:pPr defTabSz="729051">
              <a:lnSpc>
                <a:spcPct val="90000"/>
              </a:lnSpc>
              <a:spcBef>
                <a:spcPts val="797"/>
              </a:spcBef>
            </a:pP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fr-FR" altLang="fr-FR" sz="1400" dirty="0" smtClean="0">
              <a:latin typeface="Arial" pitchFamily="34" charset="0"/>
              <a:cs typeface="Arial" pitchFamily="34" charset="0"/>
            </a:endParaRPr>
          </a:p>
          <a:p>
            <a:pPr defTabSz="729051">
              <a:lnSpc>
                <a:spcPct val="90000"/>
              </a:lnSpc>
              <a:spcBef>
                <a:spcPts val="797"/>
              </a:spcBef>
            </a:pPr>
            <a:endParaRPr lang="fr-FR" altLang="fr-FR" sz="1400" dirty="0" smtClean="0">
              <a:latin typeface="Arial" pitchFamily="34" charset="0"/>
              <a:cs typeface="Arial" pitchFamily="34" charset="0"/>
            </a:endParaRPr>
          </a:p>
          <a:p>
            <a:pPr marL="355600" indent="-355600" defTabSz="729051">
              <a:lnSpc>
                <a:spcPct val="90000"/>
              </a:lnSpc>
              <a:spcBef>
                <a:spcPts val="797"/>
              </a:spcBef>
              <a:buFontTx/>
              <a:buChar char="•"/>
            </a:pP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Chaîne de montage plateaux </a:t>
            </a:r>
          </a:p>
          <a:p>
            <a:pPr marL="273050" defTabSz="729051">
              <a:lnSpc>
                <a:spcPct val="90000"/>
              </a:lnSpc>
              <a:spcBef>
                <a:spcPts val="797"/>
              </a:spcBef>
            </a:pP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avec 3 bras robotisées (500 </a:t>
            </a:r>
            <a:r>
              <a:rPr lang="fr-FR" altLang="fr-FR" sz="2400" dirty="0" err="1" smtClean="0">
                <a:latin typeface="Arial" pitchFamily="34" charset="0"/>
                <a:cs typeface="Arial" pitchFamily="34" charset="0"/>
              </a:rPr>
              <a:t>pl</a:t>
            </a: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/h)</a:t>
            </a:r>
          </a:p>
          <a:p>
            <a:pPr marL="182263" indent="-182263" defTabSz="729051">
              <a:lnSpc>
                <a:spcPct val="90000"/>
              </a:lnSpc>
              <a:spcBef>
                <a:spcPts val="797"/>
              </a:spcBef>
              <a:buFontTx/>
              <a:buChar char="•"/>
            </a:pPr>
            <a:endParaRPr lang="fr-FR" altLang="fr-FR" sz="2400" dirty="0">
              <a:solidFill>
                <a:srgbClr val="0071BA"/>
              </a:solidFill>
              <a:latin typeface="Arial" pitchFamily="34" charset="0"/>
              <a:cs typeface="Arial" pitchFamily="34" charset="0"/>
            </a:endParaRPr>
          </a:p>
          <a:p>
            <a:pPr marL="182263" indent="-182263" defTabSz="729051">
              <a:lnSpc>
                <a:spcPct val="90000"/>
              </a:lnSpc>
              <a:spcBef>
                <a:spcPts val="797"/>
              </a:spcBef>
              <a:buFontTx/>
              <a:buChar char="•"/>
            </a:pPr>
            <a:endParaRPr lang="fr-FR" altLang="fr-FR" sz="2400" dirty="0" smtClean="0">
              <a:solidFill>
                <a:srgbClr val="0071BA"/>
              </a:solidFill>
              <a:latin typeface="Arial" pitchFamily="34" charset="0"/>
              <a:cs typeface="Arial" pitchFamily="34" charset="0"/>
            </a:endParaRPr>
          </a:p>
          <a:p>
            <a:pPr marL="182263" indent="-182263" defTabSz="729051">
              <a:lnSpc>
                <a:spcPct val="90000"/>
              </a:lnSpc>
              <a:spcBef>
                <a:spcPts val="797"/>
              </a:spcBef>
              <a:buFontTx/>
              <a:buChar char="•"/>
            </a:pPr>
            <a:endParaRPr lang="fr-FR" altLang="fr-FR" sz="2400" dirty="0">
              <a:solidFill>
                <a:srgbClr val="0071BA"/>
              </a:solidFill>
              <a:latin typeface="Arial" pitchFamily="34" charset="0"/>
              <a:cs typeface="Arial" pitchFamily="34" charset="0"/>
            </a:endParaRPr>
          </a:p>
          <a:p>
            <a:pPr marL="182263" indent="-182263" defTabSz="729051">
              <a:lnSpc>
                <a:spcPct val="90000"/>
              </a:lnSpc>
              <a:spcBef>
                <a:spcPts val="797"/>
              </a:spcBef>
              <a:buFontTx/>
              <a:buChar char="•"/>
            </a:pPr>
            <a:endParaRPr lang="fr-FR" altLang="fr-FR" sz="2400" dirty="0">
              <a:solidFill>
                <a:srgbClr val="0071B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35" y="1742305"/>
            <a:ext cx="2175677" cy="16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07" y="3187187"/>
            <a:ext cx="22336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29" y="4511677"/>
            <a:ext cx="1421478" cy="203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numéro de diapositive 2"/>
          <p:cNvSpPr txBox="1">
            <a:spLocks/>
          </p:cNvSpPr>
          <p:nvPr/>
        </p:nvSpPr>
        <p:spPr>
          <a:xfrm>
            <a:off x="8567936" y="6596001"/>
            <a:ext cx="576064" cy="247725"/>
          </a:xfrm>
          <a:prstGeom prst="rect">
            <a:avLst/>
          </a:prstGeom>
        </p:spPr>
        <p:txBody>
          <a:bodyPr vert="horz" anchor="ctr"/>
          <a:lstStyle>
            <a:defPPr>
              <a:defRPr lang="fr-FR"/>
            </a:defPPr>
            <a:lvl1pPr marL="0" algn="ctr" defTabSz="914400" rtl="0" eaLnBrk="1" latinLnBrk="0" hangingPunct="1">
              <a:defRPr kumimoji="0"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F5EC-9F52-4165-A535-9B65A2BB72F1}" type="slidenum">
              <a:rPr lang="fr-FR" smtClean="0">
                <a:solidFill>
                  <a:prstClr val="black"/>
                </a:solidFill>
                <a:latin typeface="Lucida Sans Unicode"/>
              </a:rPr>
              <a:pPr/>
              <a:t>8</a:t>
            </a:fld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>
          <a:xfrm>
            <a:off x="251520" y="6569968"/>
            <a:ext cx="7128792" cy="288032"/>
          </a:xfrm>
          <a:prstGeom prst="rect">
            <a:avLst/>
          </a:prstGeom>
        </p:spPr>
        <p:txBody>
          <a:bodyPr vert="horz" anchor="b"/>
          <a:lstStyle>
            <a:defPPr>
              <a:defRPr lang="fr-F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prstClr val="black"/>
                </a:solidFill>
                <a:latin typeface="Lucida Sans Unicode"/>
              </a:rPr>
              <a:t>CHU de Montpellier - DLT </a:t>
            </a:r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7833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43000">
                <a:schemeClr val="tx1"/>
              </a:gs>
              <a:gs pos="100000">
                <a:schemeClr val="bg1">
                  <a:alpha val="4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lIns="91440" tIns="72000" rIns="91440" bIns="0" rtlCol="0" anchor="ctr">
            <a:normAutofit/>
          </a:bodyPr>
          <a:lstStyle/>
          <a:p>
            <a:r>
              <a:rPr lang="fr-FR" sz="3600" dirty="0"/>
              <a:t>La </a:t>
            </a:r>
            <a:r>
              <a:rPr lang="fr-FR" sz="3600" dirty="0" smtClean="0"/>
              <a:t>distribution des repas à l’aide de chariot </a:t>
            </a:r>
            <a:r>
              <a:rPr lang="fr-FR" sz="3600" dirty="0" err="1" smtClean="0"/>
              <a:t>thermocontact</a:t>
            </a:r>
            <a:r>
              <a:rPr lang="fr-FR" sz="3600" dirty="0" smtClean="0"/>
              <a:t> &amp; CO2</a:t>
            </a:r>
            <a:endParaRPr lang="fr-FR" sz="3600" dirty="0"/>
          </a:p>
        </p:txBody>
      </p:sp>
      <p:pic>
        <p:nvPicPr>
          <p:cNvPr id="6" name="Picture 4" descr="iseco_vitalis_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3" y="2106395"/>
            <a:ext cx="2500948" cy="402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722441"/>
            <a:ext cx="4149726" cy="56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89" tIns="39744" rIns="79489" bIns="39744">
            <a:spAutoFit/>
          </a:bodyPr>
          <a:lstStyle/>
          <a:p>
            <a:pPr algn="ctr" defTabSz="794888"/>
            <a:r>
              <a:rPr lang="fr-FR" altLang="fr-FR" sz="1565" dirty="0">
                <a:solidFill>
                  <a:srgbClr val="0071BA"/>
                </a:solidFill>
              </a:rPr>
              <a:t>Chariot de remise en </a:t>
            </a:r>
            <a:r>
              <a:rPr lang="fr-FR" altLang="fr-FR" sz="1565" dirty="0" err="1" smtClean="0">
                <a:solidFill>
                  <a:srgbClr val="0071BA"/>
                </a:solidFill>
              </a:rPr>
              <a:t>T°automatique</a:t>
            </a:r>
            <a:endParaRPr lang="fr-FR" altLang="fr-FR" sz="1565" dirty="0" smtClean="0">
              <a:solidFill>
                <a:srgbClr val="0071BA"/>
              </a:solidFill>
            </a:endParaRPr>
          </a:p>
          <a:p>
            <a:pPr algn="ctr" defTabSz="794888"/>
            <a:r>
              <a:rPr lang="fr-FR" altLang="fr-FR" sz="1565" dirty="0" smtClean="0">
                <a:solidFill>
                  <a:srgbClr val="0071BA"/>
                </a:solidFill>
              </a:rPr>
              <a:t>  </a:t>
            </a:r>
            <a:r>
              <a:rPr lang="fr-FR" altLang="fr-FR" sz="1565" dirty="0">
                <a:solidFill>
                  <a:srgbClr val="0071BA"/>
                </a:solidFill>
              </a:rPr>
              <a:t>par thermo </a:t>
            </a:r>
            <a:r>
              <a:rPr lang="fr-FR" altLang="fr-FR" sz="1565" dirty="0" smtClean="0">
                <a:solidFill>
                  <a:srgbClr val="0071BA"/>
                </a:solidFill>
              </a:rPr>
              <a:t>contact </a:t>
            </a:r>
            <a:r>
              <a:rPr lang="fr-FR" altLang="fr-FR" sz="1565" dirty="0">
                <a:solidFill>
                  <a:srgbClr val="0071BA"/>
                </a:solidFill>
              </a:rPr>
              <a:t>en </a:t>
            </a:r>
            <a:r>
              <a:rPr lang="fr-FR" sz="1565" dirty="0">
                <a:solidFill>
                  <a:srgbClr val="0071BA"/>
                </a:solidFill>
              </a:rPr>
              <a:t>45 </a:t>
            </a:r>
            <a:r>
              <a:rPr lang="fr-FR" sz="1565" dirty="0" smtClean="0">
                <a:solidFill>
                  <a:srgbClr val="0071BA"/>
                </a:solidFill>
              </a:rPr>
              <a:t>mn</a:t>
            </a:r>
            <a:endParaRPr lang="fr-FR" altLang="fr-FR" sz="1565" dirty="0">
              <a:solidFill>
                <a:srgbClr val="0071BA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82839" y="2629809"/>
            <a:ext cx="2112961" cy="224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489" tIns="39744" rIns="79489" bIns="39744">
            <a:spAutoFit/>
          </a:bodyPr>
          <a:lstStyle/>
          <a:p>
            <a:pPr algn="ctr" defTabSz="794888"/>
            <a:r>
              <a:rPr lang="fr-FR" altLang="fr-FR" sz="1565" dirty="0">
                <a:solidFill>
                  <a:srgbClr val="0071BA"/>
                </a:solidFill>
              </a:rPr>
              <a:t>24 plateaux avec un cote froid et un côté chaud</a:t>
            </a:r>
          </a:p>
          <a:p>
            <a:pPr algn="ctr" defTabSz="794888"/>
            <a:endParaRPr lang="fr-FR" altLang="fr-FR" sz="1565" dirty="0">
              <a:solidFill>
                <a:srgbClr val="0071BA"/>
              </a:solidFill>
            </a:endParaRPr>
          </a:p>
          <a:p>
            <a:pPr algn="ctr" defTabSz="794888"/>
            <a:r>
              <a:rPr lang="fr-FR" altLang="fr-FR" sz="1565" u="sng" dirty="0">
                <a:solidFill>
                  <a:srgbClr val="0071BA"/>
                </a:solidFill>
              </a:rPr>
              <a:t>Dimensions :</a:t>
            </a:r>
          </a:p>
          <a:p>
            <a:pPr algn="ctr" defTabSz="794888"/>
            <a:r>
              <a:rPr lang="fr-FR" altLang="fr-FR" sz="1565" dirty="0">
                <a:solidFill>
                  <a:srgbClr val="0071BA"/>
                </a:solidFill>
              </a:rPr>
              <a:t>L 950 </a:t>
            </a:r>
          </a:p>
          <a:p>
            <a:pPr algn="ctr" defTabSz="794888"/>
            <a:r>
              <a:rPr lang="fr-FR" altLang="fr-FR" sz="1565" dirty="0">
                <a:solidFill>
                  <a:srgbClr val="0071BA"/>
                </a:solidFill>
              </a:rPr>
              <a:t>l 750</a:t>
            </a:r>
          </a:p>
          <a:p>
            <a:pPr algn="ctr" defTabSz="794888"/>
            <a:r>
              <a:rPr lang="fr-FR" altLang="fr-FR" sz="1565" dirty="0">
                <a:solidFill>
                  <a:srgbClr val="0071BA"/>
                </a:solidFill>
              </a:rPr>
              <a:t>H 1415</a:t>
            </a:r>
          </a:p>
          <a:p>
            <a:pPr algn="ctr" defTabSz="794888"/>
            <a:endParaRPr lang="fr-FR" altLang="fr-FR" sz="1565" dirty="0">
              <a:solidFill>
                <a:srgbClr val="0071BA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96592" y="6119588"/>
            <a:ext cx="2374900" cy="431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89" tIns="39744" rIns="79489" bIns="39744" anchor="ctr"/>
          <a:lstStyle/>
          <a:p>
            <a:pPr algn="ctr" defTabSz="794888">
              <a:defRPr/>
            </a:pPr>
            <a:r>
              <a:rPr lang="fr-FR" sz="2100" b="1" dirty="0">
                <a:solidFill>
                  <a:srgbClr val="002060"/>
                </a:solidFill>
              </a:rPr>
              <a:t>Le </a:t>
            </a:r>
            <a:r>
              <a:rPr lang="fr-FR" sz="2100" b="1" dirty="0" smtClean="0">
                <a:solidFill>
                  <a:srgbClr val="002060"/>
                </a:solidFill>
              </a:rPr>
              <a:t>chariot plateaux</a:t>
            </a:r>
            <a:endParaRPr lang="fr-FR" sz="2100" b="1" dirty="0">
              <a:solidFill>
                <a:srgbClr val="00206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5" r="32370"/>
          <a:stretch/>
        </p:blipFill>
        <p:spPr>
          <a:xfrm>
            <a:off x="6074229" y="2297433"/>
            <a:ext cx="1306287" cy="3638151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5118838" y="6126622"/>
            <a:ext cx="3257440" cy="431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89" tIns="39744" rIns="79489" bIns="39744" anchor="ctr"/>
          <a:lstStyle/>
          <a:p>
            <a:pPr algn="ctr" defTabSz="794888">
              <a:defRPr/>
            </a:pPr>
            <a:r>
              <a:rPr lang="fr-FR" sz="2100" b="1" dirty="0">
                <a:solidFill>
                  <a:srgbClr val="002060"/>
                </a:solidFill>
              </a:rPr>
              <a:t>La </a:t>
            </a:r>
            <a:r>
              <a:rPr lang="fr-FR" sz="2100" b="1" dirty="0" smtClean="0">
                <a:solidFill>
                  <a:srgbClr val="002060"/>
                </a:solidFill>
              </a:rPr>
              <a:t>navette pour le « vrac »</a:t>
            </a:r>
            <a:endParaRPr lang="fr-FR" sz="2100" b="1" dirty="0">
              <a:solidFill>
                <a:srgbClr val="00206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069932" y="2768765"/>
            <a:ext cx="2074068" cy="177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489" tIns="39744" rIns="79489" bIns="39744">
            <a:spAutoFit/>
          </a:bodyPr>
          <a:lstStyle/>
          <a:p>
            <a:pPr algn="ctr" defTabSz="794888"/>
            <a:r>
              <a:rPr lang="fr-FR" altLang="fr-FR" sz="1565" dirty="0" smtClean="0">
                <a:solidFill>
                  <a:srgbClr val="0071BA"/>
                </a:solidFill>
              </a:rPr>
              <a:t>Multi </a:t>
            </a:r>
            <a:r>
              <a:rPr lang="fr-FR" altLang="fr-FR" sz="1565" dirty="0">
                <a:solidFill>
                  <a:srgbClr val="0071BA"/>
                </a:solidFill>
              </a:rPr>
              <a:t>portion</a:t>
            </a:r>
          </a:p>
          <a:p>
            <a:pPr algn="ctr" defTabSz="794888"/>
            <a:endParaRPr lang="fr-FR" altLang="fr-FR" sz="1565" dirty="0">
              <a:solidFill>
                <a:srgbClr val="0071BA"/>
              </a:solidFill>
            </a:endParaRPr>
          </a:p>
          <a:p>
            <a:pPr algn="ctr" defTabSz="794888"/>
            <a:r>
              <a:rPr lang="fr-FR" altLang="fr-FR" sz="1565" u="sng" dirty="0">
                <a:solidFill>
                  <a:srgbClr val="0071BA"/>
                </a:solidFill>
              </a:rPr>
              <a:t>Dimensions :</a:t>
            </a:r>
          </a:p>
          <a:p>
            <a:pPr algn="ctr" defTabSz="794888"/>
            <a:r>
              <a:rPr lang="fr-FR" altLang="fr-FR" sz="1565" dirty="0">
                <a:solidFill>
                  <a:srgbClr val="0071BA"/>
                </a:solidFill>
              </a:rPr>
              <a:t>L 780 </a:t>
            </a:r>
          </a:p>
          <a:p>
            <a:pPr algn="ctr" defTabSz="794888"/>
            <a:r>
              <a:rPr lang="fr-FR" altLang="fr-FR" sz="1565" dirty="0">
                <a:solidFill>
                  <a:srgbClr val="0071BA"/>
                </a:solidFill>
              </a:rPr>
              <a:t>l 690</a:t>
            </a:r>
          </a:p>
          <a:p>
            <a:pPr algn="ctr" defTabSz="794888"/>
            <a:r>
              <a:rPr lang="fr-FR" altLang="fr-FR" sz="1565" dirty="0">
                <a:solidFill>
                  <a:srgbClr val="0071BA"/>
                </a:solidFill>
              </a:rPr>
              <a:t>H 1775</a:t>
            </a:r>
          </a:p>
          <a:p>
            <a:pPr algn="ctr" defTabSz="794888"/>
            <a:endParaRPr lang="fr-FR" altLang="fr-FR" sz="1565" dirty="0">
              <a:solidFill>
                <a:srgbClr val="0071BA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653303" y="1737062"/>
            <a:ext cx="4148137" cy="3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89" tIns="39744" rIns="79489" bIns="39744">
            <a:spAutoFit/>
          </a:bodyPr>
          <a:lstStyle/>
          <a:p>
            <a:pPr algn="ctr" defTabSz="794888"/>
            <a:r>
              <a:rPr lang="fr-FR" altLang="fr-FR" sz="1565" dirty="0">
                <a:solidFill>
                  <a:srgbClr val="0071BA"/>
                </a:solidFill>
              </a:rPr>
              <a:t>Navette de transport avec injection de CO²</a:t>
            </a:r>
          </a:p>
        </p:txBody>
      </p:sp>
      <p:sp>
        <p:nvSpPr>
          <p:cNvPr id="16" name="Espace réservé du numéro de diapositive 2"/>
          <p:cNvSpPr txBox="1">
            <a:spLocks/>
          </p:cNvSpPr>
          <p:nvPr/>
        </p:nvSpPr>
        <p:spPr>
          <a:xfrm>
            <a:off x="8567936" y="6596001"/>
            <a:ext cx="576064" cy="247725"/>
          </a:xfrm>
          <a:prstGeom prst="rect">
            <a:avLst/>
          </a:prstGeom>
        </p:spPr>
        <p:txBody>
          <a:bodyPr vert="horz" anchor="ctr"/>
          <a:lstStyle>
            <a:defPPr>
              <a:defRPr lang="fr-FR"/>
            </a:defPPr>
            <a:lvl1pPr marL="0" algn="ctr" defTabSz="914400" rtl="0" eaLnBrk="1" latinLnBrk="0" hangingPunct="1">
              <a:defRPr kumimoji="0"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F5EC-9F52-4165-A535-9B65A2BB72F1}" type="slidenum">
              <a:rPr lang="fr-FR" smtClean="0">
                <a:solidFill>
                  <a:prstClr val="black"/>
                </a:solidFill>
                <a:latin typeface="Lucida Sans Unicode"/>
              </a:rPr>
              <a:pPr/>
              <a:t>9</a:t>
            </a:fld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7" name="Espace réservé du pied de page 7"/>
          <p:cNvSpPr txBox="1">
            <a:spLocks/>
          </p:cNvSpPr>
          <p:nvPr/>
        </p:nvSpPr>
        <p:spPr>
          <a:xfrm>
            <a:off x="251520" y="6569968"/>
            <a:ext cx="7128792" cy="288032"/>
          </a:xfrm>
          <a:prstGeom prst="rect">
            <a:avLst/>
          </a:prstGeom>
        </p:spPr>
        <p:txBody>
          <a:bodyPr vert="horz" anchor="b"/>
          <a:lstStyle>
            <a:defPPr>
              <a:defRPr lang="fr-FR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prstClr val="black"/>
                </a:solidFill>
                <a:latin typeface="Lucida Sans Unicode"/>
              </a:rPr>
              <a:t>CHU de Montpellier - DLT </a:t>
            </a:r>
            <a:endParaRPr lang="fr-FR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2328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471</Words>
  <Application>Microsoft Office PowerPoint</Application>
  <PresentationFormat>Affichage à l'écran (4:3)</PresentationFormat>
  <Paragraphs>94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Candara</vt:lpstr>
      <vt:lpstr>Corbel</vt:lpstr>
      <vt:lpstr>Lucida Sans Unicode</vt:lpstr>
      <vt:lpstr>Thème Office</vt:lpstr>
      <vt:lpstr>Unité Centrale de Production Culinaire</vt:lpstr>
      <vt:lpstr>La restauration au CHU de Montpellier</vt:lpstr>
      <vt:lpstr>Représentation volumétrique de l’UCPA</vt:lpstr>
      <vt:lpstr>Aménagement et fonctionnement en U de l’UCPA</vt:lpstr>
      <vt:lpstr>Aménagement et fonctionnement du R+1 de l’UCPA</vt:lpstr>
      <vt:lpstr>Objectif de la nouvelle UCPA</vt:lpstr>
      <vt:lpstr>Présentation PowerPoint</vt:lpstr>
      <vt:lpstr>Des choix technologiques  d’avant garde</vt:lpstr>
      <vt:lpstr>La distribution des repas à l’aide de chariot thermocontact &amp; CO2</vt:lpstr>
      <vt:lpstr>En résumé le processus Repas </vt:lpstr>
    </vt:vector>
  </TitlesOfParts>
  <Company>CHRU de Montpellier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restauration : nouvelle UCPA</dc:title>
  <dc:creator>BERENGUER LAURE</dc:creator>
  <cp:lastModifiedBy>BERENGUER LAURE</cp:lastModifiedBy>
  <cp:revision>15</cp:revision>
  <dcterms:created xsi:type="dcterms:W3CDTF">2017-05-04T05:39:20Z</dcterms:created>
  <dcterms:modified xsi:type="dcterms:W3CDTF">2019-04-26T14:09:45Z</dcterms:modified>
</cp:coreProperties>
</file>