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1" r:id="rId3"/>
    <p:sldId id="302" r:id="rId4"/>
    <p:sldId id="303" r:id="rId5"/>
    <p:sldId id="304" r:id="rId6"/>
    <p:sldId id="282" r:id="rId7"/>
    <p:sldId id="283" r:id="rId8"/>
    <p:sldId id="297" r:id="rId9"/>
    <p:sldId id="294" r:id="rId10"/>
    <p:sldId id="295" r:id="rId11"/>
    <p:sldId id="299" r:id="rId12"/>
    <p:sldId id="258" r:id="rId13"/>
    <p:sldId id="271" r:id="rId14"/>
    <p:sldId id="286" r:id="rId15"/>
    <p:sldId id="289" r:id="rId16"/>
    <p:sldId id="306" r:id="rId17"/>
    <p:sldId id="291" r:id="rId18"/>
    <p:sldId id="292" r:id="rId19"/>
    <p:sldId id="308" r:id="rId20"/>
    <p:sldId id="309" r:id="rId21"/>
    <p:sldId id="300" r:id="rId22"/>
    <p:sldId id="298" r:id="rId23"/>
  </p:sldIdLst>
  <p:sldSz cx="9144000" cy="6858000" type="screen4x3"/>
  <p:notesSz cx="6858000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F9AB-3A8F-4EB4-9C2D-F71B249142FA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Source : DIT/CB/R3_Exploitation_Fluides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8002-33DA-45AC-8A83-5A27D4EF2B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49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C4E5-56EF-488A-8E52-EAFF3A2E1578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Source : DIT/CB/R3_Exploitation_Fluides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FC75-5E41-4ECB-888A-C97977E27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93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FC75-5E41-4ECB-888A-C97977E27A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FC75-5E41-4ECB-888A-C97977E27AF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FC75-5E41-4ECB-888A-C97977E27AF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FC75-5E41-4ECB-888A-C97977E27AF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717021" indent="-275777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103109" indent="-220622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544353" indent="-220622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985597" indent="-220622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sz="1300" b="0">
                <a:latin typeface="Times New Roman" charset="0"/>
              </a:rPr>
              <a:t>Cartographie des processus_070427.ppt</a:t>
            </a: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FC75-5E41-4ECB-888A-C97977E27AF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0BB11-91AB-45AB-B604-97B10EE09004}" type="datetime1">
              <a:rPr lang="fr-FR" smtClean="0"/>
              <a:t>14/03/2019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908776-473D-4576-B47E-C7BE032C27B7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5FF5C-2F99-47A3-B336-6A61CBEA1886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49770-3AF4-4764-A20B-48EEFA3C1B41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A507E-2B95-4460-ABD0-C5CB63C52125}" type="datetime1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0F9D4-777A-47EF-8D79-CD065E947931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28B9E-3DD2-40E8-9962-D09DACF15EE7}" type="datetime1">
              <a:rPr lang="fr-FR" smtClean="0"/>
              <a:t>14/03/2019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14614-A8D8-40FE-8709-B6E22E7594CD}" type="datetime1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2047E-E0FF-4ED4-B759-9E91CD9E6E34}" type="datetime1">
              <a:rPr lang="fr-FR" smtClean="0"/>
              <a:t>14/03/2019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94CE8-BD3C-4442-9CDC-B6EF540419E5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BFFD3-66DE-40C0-8F65-A9220FD285E8}" type="datetime1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0134DB-7A99-4E7A-BD1F-332E038E3FAF}" type="datetime1">
              <a:rPr lang="fr-FR" smtClean="0"/>
              <a:t>14/03/2019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BB9829-2344-4221-9B88-389E1B90CEDE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02615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836712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alibri" panose="020F0502020204030204" pitchFamily="34" charset="0"/>
              </a:rPr>
              <a:t>C</a:t>
            </a:r>
            <a:r>
              <a:rPr lang="fr-FR" sz="3200" b="1" dirty="0" smtClean="0">
                <a:latin typeface="Calibri" panose="020F0502020204030204" pitchFamily="34" charset="0"/>
              </a:rPr>
              <a:t>ertification ISO 9001 : 2015</a:t>
            </a:r>
          </a:p>
          <a:p>
            <a:r>
              <a:rPr lang="fr-FR" sz="3200" b="1" dirty="0" smtClean="0">
                <a:latin typeface="Calibri" panose="020F0502020204030204" pitchFamily="34" charset="0"/>
              </a:rPr>
              <a:t>Des Services Techniques des HUS</a:t>
            </a:r>
            <a:endParaRPr lang="fr-FR" sz="2400" b="1" dirty="0" smtClean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	</a:t>
            </a:r>
          </a:p>
          <a:p>
            <a:pPr algn="r"/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100" dirty="0" smtClean="0"/>
              <a:t>Nos engagements</a:t>
            </a:r>
            <a:endParaRPr lang="fr-FR" sz="31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43607" y="1412776"/>
            <a:ext cx="7848873" cy="4320480"/>
          </a:xfrm>
          <a:prstGeom prst="rect">
            <a:avLst/>
          </a:prstGeom>
        </p:spPr>
        <p:txBody>
          <a:bodyPr vert="horz" anchor="b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700" dirty="0" smtClean="0">
                <a:effectLst/>
                <a:latin typeface="Calibri" pitchFamily="34" charset="0"/>
              </a:rPr>
              <a:t>Accroitre la satisfaction de nos clients et partenaires :</a:t>
            </a:r>
          </a:p>
          <a:p>
            <a:pPr algn="l"/>
            <a:endParaRPr lang="fr-FR" sz="3700" dirty="0" smtClean="0">
              <a:effectLst/>
              <a:latin typeface="Calibri" pitchFamily="34" charset="0"/>
            </a:endParaRP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s’assurant de la coopération avec les parties intéressées et en prenant en compte leurs </a:t>
            </a: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exigences dans les différentes phases d’une opération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s’assurant du respect des calendriers et du budget d’une opération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s’assurant de la conformité aux exigences réglementaires en vigueur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favorisant la communication et les échanges au bénéfice du SMQ de la CERHUS et des opérations qui lui sont confiées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s’assurant de la compétence et de la disponibilité des membres de la CERHUS pour conduire les opérations qui lui sont confiées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promouvant une politique d’amélioration constante des pratiques de la CERHUS au travers de partage d’informations, de retours d’expériences et de formation permanente des agents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développant une approche par les risques pour développer les actions permettant de limiter au maximum les risques les plus critiques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7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alibri" panose="020F0502020204030204" pitchFamily="34" charset="0"/>
              </a:rPr>
              <a:t>En révisant régulièrement notre politique qualité pour l’adapter au mieux aux besoins des HUS et de l’ensemble de nos partenaires</a:t>
            </a:r>
          </a:p>
          <a:p>
            <a:pPr marL="48463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r-FR" sz="2700" dirty="0" smtClean="0">
              <a:solidFill>
                <a:schemeClr val="tx2">
                  <a:shade val="30000"/>
                  <a:satMod val="1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62068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Nos indicateurs les plus pertinents</a:t>
            </a:r>
            <a:endParaRPr lang="fr-FR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810423" cy="2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2615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smtClean="0"/>
              <a:t>Le département Maintenance - Travaux </a:t>
            </a:r>
            <a:r>
              <a:rPr lang="fr-FR" sz="3100" dirty="0"/>
              <a:t>C</a:t>
            </a:r>
            <a:r>
              <a:rPr lang="fr-FR" sz="3100" dirty="0" smtClean="0"/>
              <a:t>ourants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contexte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59913" y="1700808"/>
            <a:ext cx="7406640" cy="4320480"/>
          </a:xfrm>
        </p:spPr>
        <p:txBody>
          <a:bodyPr>
            <a:normAutofit lnSpcReduction="1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150 collaborateurs dont 110 agents des ateliers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démarche de certification ISO 9001 : 2015 a été initiée fin 2015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Certification obtenue en juin 2018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Des groupes de travail par processus impliquant largement les équipes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Une démarche globalement bien accueillie dans un contexte difficile (CREF, effectifs, externalisation partielle, direction du Pôle…)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courbée vers le haut 1"/>
          <p:cNvSpPr/>
          <p:nvPr/>
        </p:nvSpPr>
        <p:spPr>
          <a:xfrm rot="20897227">
            <a:off x="2010735" y="3122564"/>
            <a:ext cx="5632114" cy="2149505"/>
          </a:xfrm>
          <a:prstGeom prst="curvedUpArrow">
            <a:avLst>
              <a:gd name="adj1" fmla="val 25000"/>
              <a:gd name="adj2" fmla="val 51017"/>
              <a:gd name="adj3" fmla="val 23021"/>
            </a:avLst>
          </a:prstGeom>
          <a:solidFill>
            <a:srgbClr val="00B0F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18581" y="2332118"/>
            <a:ext cx="13946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Exigences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: </a:t>
            </a:r>
          </a:p>
          <a:p>
            <a:r>
              <a:rPr lang="fr-FR" sz="1600" dirty="0">
                <a:latin typeface="Calibri" pitchFamily="34" charset="0"/>
              </a:rPr>
              <a:t>R</a:t>
            </a:r>
            <a:r>
              <a:rPr lang="fr-FR" sz="1600" dirty="0" smtClean="0">
                <a:latin typeface="Calibri" pitchFamily="34" charset="0"/>
              </a:rPr>
              <a:t>épondre</a:t>
            </a:r>
            <a:r>
              <a:rPr lang="fr-FR" sz="1600" dirty="0">
                <a:latin typeface="Calibri" pitchFamily="34" charset="0"/>
              </a:rPr>
              <a:t>, dans </a:t>
            </a:r>
            <a:r>
              <a:rPr lang="fr-FR" sz="1600" dirty="0" smtClean="0">
                <a:latin typeface="Calibri" pitchFamily="34" charset="0"/>
              </a:rPr>
              <a:t>notre domaine </a:t>
            </a:r>
            <a:r>
              <a:rPr lang="fr-FR" sz="1600" dirty="0">
                <a:latin typeface="Calibri" pitchFamily="34" charset="0"/>
              </a:rPr>
              <a:t>de compétence, aux demandes de maintenance et de </a:t>
            </a:r>
            <a:r>
              <a:rPr lang="fr-FR" sz="1600" dirty="0" smtClean="0">
                <a:latin typeface="Calibri" pitchFamily="34" charset="0"/>
              </a:rPr>
              <a:t>travaux</a:t>
            </a:r>
            <a:endParaRPr lang="fr-FR" sz="1600" dirty="0">
              <a:latin typeface="Calibri" pitchFamily="34" charset="0"/>
            </a:endParaRPr>
          </a:p>
          <a:p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668344" y="2657242"/>
            <a:ext cx="1296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Objectif</a:t>
            </a:r>
            <a:r>
              <a:rPr lang="fr-FR" dirty="0" smtClean="0">
                <a:latin typeface="Calibri" pitchFamily="34" charset="0"/>
              </a:rPr>
              <a:t> :</a:t>
            </a:r>
          </a:p>
          <a:p>
            <a:r>
              <a:rPr lang="fr-FR" sz="1600" dirty="0" smtClean="0">
                <a:latin typeface="Calibri" pitchFamily="34" charset="0"/>
              </a:rPr>
              <a:t>Satisfaction des services ou autres parties intéressées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114256" y="2051251"/>
            <a:ext cx="1498999" cy="2997051"/>
          </a:xfrm>
          <a:prstGeom prst="arc">
            <a:avLst>
              <a:gd name="adj1" fmla="val 15566012"/>
              <a:gd name="adj2" fmla="val 6502278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6" name="Connecteur droit 1035"/>
          <p:cNvCxnSpPr/>
          <p:nvPr/>
        </p:nvCxnSpPr>
        <p:spPr>
          <a:xfrm flipV="1">
            <a:off x="832617" y="5373216"/>
            <a:ext cx="8049897" cy="72008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02909" y="1759732"/>
            <a:ext cx="1551310" cy="32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Légende encadrée avec une bordure 1 1039"/>
          <p:cNvSpPr/>
          <p:nvPr/>
        </p:nvSpPr>
        <p:spPr>
          <a:xfrm>
            <a:off x="7426138" y="5589240"/>
            <a:ext cx="1504852" cy="1081264"/>
          </a:xfrm>
          <a:prstGeom prst="accentBorderCallout1">
            <a:avLst>
              <a:gd name="adj1" fmla="val 17292"/>
              <a:gd name="adj2" fmla="val -3489"/>
              <a:gd name="adj3" fmla="val -23088"/>
              <a:gd name="adj4" fmla="val -2889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S4 : Informations documentées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itchFamily="34" charset="0"/>
              </a:rPr>
              <a:t>Pilote : V. REBSTOCK</a:t>
            </a: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42" name="Légende encadrée avec une bordure 1 1041"/>
          <p:cNvSpPr/>
          <p:nvPr/>
        </p:nvSpPr>
        <p:spPr>
          <a:xfrm>
            <a:off x="1336189" y="5589240"/>
            <a:ext cx="1456803" cy="1080120"/>
          </a:xfrm>
          <a:prstGeom prst="accentBorderCallout1">
            <a:avLst>
              <a:gd name="adj1" fmla="val 15831"/>
              <a:gd name="adj2" fmla="val -4586"/>
              <a:gd name="adj3" fmla="val -19021"/>
              <a:gd name="adj4" fmla="val 656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S1 : Ressources humaines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itchFamily="34" charset="0"/>
              </a:rPr>
              <a:t>Pilote : V. WACK</a:t>
            </a: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" name="Légende encadrée avec une bordure 1 53"/>
          <p:cNvSpPr/>
          <p:nvPr/>
        </p:nvSpPr>
        <p:spPr>
          <a:xfrm>
            <a:off x="3340887" y="5589240"/>
            <a:ext cx="1553132" cy="1080120"/>
          </a:xfrm>
          <a:prstGeom prst="accentBorderCallout1">
            <a:avLst>
              <a:gd name="adj1" fmla="val 18750"/>
              <a:gd name="adj2" fmla="val -4818"/>
              <a:gd name="adj3" fmla="val -19021"/>
              <a:gd name="adj4" fmla="val 656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S2 : Hygiène, </a:t>
            </a:r>
            <a:r>
              <a:rPr lang="fr-FR" sz="1600" dirty="0">
                <a:solidFill>
                  <a:schemeClr val="tx1"/>
                </a:solidFill>
                <a:latin typeface="Calibri" pitchFamily="34" charset="0"/>
              </a:rPr>
              <a:t>Sécurité 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Environnement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itchFamily="34" charset="0"/>
              </a:rPr>
              <a:t>Pilote : J.-P. RUDLOFF</a:t>
            </a: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Légende encadrée avec une bordure 1 54"/>
          <p:cNvSpPr/>
          <p:nvPr/>
        </p:nvSpPr>
        <p:spPr>
          <a:xfrm>
            <a:off x="5472502" y="5589240"/>
            <a:ext cx="1506480" cy="1081264"/>
          </a:xfrm>
          <a:prstGeom prst="accentBorderCallout1">
            <a:avLst>
              <a:gd name="adj1" fmla="val 18750"/>
              <a:gd name="adj2" fmla="val -3489"/>
              <a:gd name="adj3" fmla="val -18714"/>
              <a:gd name="adj4" fmla="val -2695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S3 : Achats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Calibri" pitchFamily="34" charset="0"/>
              </a:rPr>
              <a:t>Pilote : D. MACHART</a:t>
            </a:r>
            <a:endParaRPr lang="fr-F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48" name="ZoneTexte 1047"/>
          <p:cNvSpPr txBox="1"/>
          <p:nvPr/>
        </p:nvSpPr>
        <p:spPr>
          <a:xfrm flipH="1">
            <a:off x="114256" y="976878"/>
            <a:ext cx="972112" cy="1846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b="1" dirty="0" smtClean="0">
                <a:latin typeface="Calibri" pitchFamily="34" charset="0"/>
              </a:rPr>
              <a:t>Processus Pilotage (P)</a:t>
            </a:r>
            <a:endParaRPr lang="fr-FR" sz="600" b="1" dirty="0">
              <a:latin typeface="Calibri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 flipH="1">
            <a:off x="114256" y="1161544"/>
            <a:ext cx="971519" cy="18466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bg1"/>
                </a:solidFill>
                <a:latin typeface="Calibri" pitchFamily="34" charset="0"/>
              </a:rPr>
              <a:t>Processus Réalisation (R) </a:t>
            </a:r>
            <a:endParaRPr lang="fr-FR" sz="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 flipH="1">
            <a:off x="118109" y="1346210"/>
            <a:ext cx="968259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 smtClean="0">
                <a:latin typeface="Calibri" pitchFamily="34" charset="0"/>
              </a:rPr>
              <a:t>Processus Support (S)</a:t>
            </a:r>
            <a:endParaRPr lang="fr-FR" sz="600" dirty="0"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18733" y="57560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CARTOGRAPHIE DMTC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lèche courbée vers le haut 29"/>
          <p:cNvSpPr/>
          <p:nvPr/>
        </p:nvSpPr>
        <p:spPr>
          <a:xfrm rot="10009044">
            <a:off x="1410811" y="875507"/>
            <a:ext cx="5413284" cy="2345928"/>
          </a:xfrm>
          <a:prstGeom prst="curvedUpArrow">
            <a:avLst>
              <a:gd name="adj1" fmla="val 25000"/>
              <a:gd name="adj2" fmla="val 51017"/>
              <a:gd name="adj3" fmla="val 23021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37" name="Rectangle avec flèche vers le bas 1036"/>
          <p:cNvSpPr/>
          <p:nvPr/>
        </p:nvSpPr>
        <p:spPr>
          <a:xfrm>
            <a:off x="2205414" y="951798"/>
            <a:ext cx="2222570" cy="97349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P1 : Pilotage Qualité </a:t>
            </a:r>
            <a:r>
              <a:rPr lang="fr-F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Pilote : V. REBSTOCK</a:t>
            </a:r>
            <a:endParaRPr lang="fr-FR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Flèche droite rayée 24"/>
          <p:cNvSpPr/>
          <p:nvPr/>
        </p:nvSpPr>
        <p:spPr>
          <a:xfrm rot="20784243">
            <a:off x="2658470" y="2758796"/>
            <a:ext cx="3777887" cy="79386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itchFamily="34" charset="0"/>
              </a:rPr>
              <a:t>R2 : Travaux </a:t>
            </a:r>
            <a:r>
              <a:rPr lang="fr-FR" sz="1200" dirty="0" smtClean="0">
                <a:latin typeface="Calibri" pitchFamily="34" charset="0"/>
              </a:rPr>
              <a:t>- Pilote : A. BRABOSZCZ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26" name="Flèche droite rayée 25"/>
          <p:cNvSpPr/>
          <p:nvPr/>
        </p:nvSpPr>
        <p:spPr>
          <a:xfrm rot="20784243">
            <a:off x="2832094" y="3536163"/>
            <a:ext cx="3868786" cy="79386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latin typeface="Calibri" pitchFamily="34" charset="0"/>
              </a:rPr>
              <a:t>R3 : Exploitation </a:t>
            </a:r>
            <a:r>
              <a:rPr lang="fr-FR" sz="1200" dirty="0" smtClean="0">
                <a:latin typeface="Calibri" pitchFamily="34" charset="0"/>
              </a:rPr>
              <a:t>- Pilote : A. GRUSSENMEYER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17" name="Flèche droite rayée 16"/>
          <p:cNvSpPr/>
          <p:nvPr/>
        </p:nvSpPr>
        <p:spPr>
          <a:xfrm rot="20784243">
            <a:off x="2493533" y="1894621"/>
            <a:ext cx="3690610" cy="793864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latin typeface="Calibri" pitchFamily="34" charset="0"/>
              </a:rPr>
              <a:t>R1 : Maintenance </a:t>
            </a:r>
            <a:r>
              <a:rPr lang="fr-FR" sz="1200" dirty="0" smtClean="0">
                <a:latin typeface="Calibri" pitchFamily="34" charset="0"/>
              </a:rPr>
              <a:t>- Pilote : C. BOULAY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42" y="6368336"/>
            <a:ext cx="114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Calibri" panose="020F0502020204030204" pitchFamily="34" charset="0"/>
              </a:rPr>
              <a:t>ENR : CART_DMTC 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29/03/2018</a:t>
            </a:r>
            <a:endParaRPr lang="fr-FR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96950"/>
          </a:xfrm>
        </p:spPr>
        <p:txBody>
          <a:bodyPr/>
          <a:lstStyle/>
          <a:p>
            <a:pPr algn="ctr"/>
            <a:r>
              <a:rPr lang="fr-FR" b="1" dirty="0" smtClean="0"/>
              <a:t>Nos engagements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6392361"/>
            <a:ext cx="720080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b="1" i="1" dirty="0" smtClean="0"/>
              <a:t>Département Maintenance et Travaux Courants </a:t>
            </a:r>
            <a:endParaRPr lang="fr-FR" sz="11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91542" y="587727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1</a:t>
            </a:r>
            <a:endParaRPr lang="fr-FR" sz="1100" b="1" dirty="0"/>
          </a:p>
        </p:txBody>
      </p:sp>
      <p:pic>
        <p:nvPicPr>
          <p:cNvPr id="2095" name="Picture 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-3473"/>
          <a:stretch/>
        </p:blipFill>
        <p:spPr bwMode="auto">
          <a:xfrm>
            <a:off x="179512" y="1556792"/>
            <a:ext cx="8743613" cy="40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3" y="188640"/>
            <a:ext cx="876769" cy="124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3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16997041">
            <a:off x="2554859" y="778051"/>
            <a:ext cx="1420179" cy="3603143"/>
          </a:xfrm>
          <a:prstGeom prst="arc">
            <a:avLst>
              <a:gd name="adj1" fmla="val 15149839"/>
              <a:gd name="adj2" fmla="val 3742433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20823087">
            <a:off x="4725649" y="5296159"/>
            <a:ext cx="3106451" cy="1250180"/>
          </a:xfrm>
          <a:prstGeom prst="arc">
            <a:avLst>
              <a:gd name="adj1" fmla="val 15149839"/>
              <a:gd name="adj2" fmla="val 12222779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648072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smtClean="0">
                <a:latin typeface="Calibri" pitchFamily="34" charset="0"/>
              </a:rPr>
              <a:t>Impacts Maintenance – le </a:t>
            </a:r>
            <a:r>
              <a:rPr lang="fr-FR" sz="4000" dirty="0" smtClean="0">
                <a:solidFill>
                  <a:srgbClr val="FF0000"/>
                </a:solidFill>
                <a:latin typeface="Calibri" pitchFamily="34" charset="0"/>
                <a:sym typeface="Webdings"/>
              </a:rPr>
              <a:t></a:t>
            </a:r>
            <a:r>
              <a:rPr lang="fr-FR" sz="2800" dirty="0" smtClean="0">
                <a:latin typeface="Calibri" pitchFamily="34" charset="0"/>
              </a:rPr>
              <a:t>de notre activité: la </a:t>
            </a:r>
            <a:r>
              <a:rPr lang="fr-FR" sz="2800" b="1" dirty="0" smtClean="0">
                <a:latin typeface="Calibri" pitchFamily="34" charset="0"/>
              </a:rPr>
              <a:t>GMAO !</a:t>
            </a: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Certification ISO-9001 - DMTC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1040765" cy="8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2060848"/>
            <a:ext cx="3240360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Rendre compte de notre activité (saisie de ce qui a été fait, du temps passé)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Tenir à jour les </a:t>
            </a:r>
            <a:r>
              <a:rPr lang="fr-FR" sz="1600" smtClean="0">
                <a:latin typeface="Calibri" pitchFamily="34" charset="0"/>
              </a:rPr>
              <a:t>Ordes</a:t>
            </a:r>
            <a:r>
              <a:rPr lang="fr-FR" sz="1600" dirty="0" smtClean="0">
                <a:latin typeface="Calibri" pitchFamily="34" charset="0"/>
              </a:rPr>
              <a:t> de maintenance (date cible, commentaires, statut)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clôture rapide après réalisation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Harmonisation des pratiques de travail (plans de maintenance)</a:t>
            </a:r>
          </a:p>
        </p:txBody>
      </p:sp>
      <p:sp>
        <p:nvSpPr>
          <p:cNvPr id="9" name="Rogner un rectangle avec un coin diagonal 8"/>
          <p:cNvSpPr/>
          <p:nvPr/>
        </p:nvSpPr>
        <p:spPr>
          <a:xfrm>
            <a:off x="2815189" y="4751903"/>
            <a:ext cx="2412268" cy="153065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22225" cmpd="thickThin">
            <a:solidFill>
              <a:srgbClr val="65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Montrer notre sérieux dans le suivi, notre réactivité et le respect du délai d’intervention sur lequel nous nous engageons</a:t>
            </a: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2760957"/>
            <a:ext cx="3462225" cy="3799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Prendre en compte et respecter les priorités des ODM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Tenir à jour engagements sur la date cible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Calibri" pitchFamily="34" charset="0"/>
              </a:rPr>
              <a:t>Garantir la traçabilité des interventions sur équipements codifiés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600" dirty="0">
                <a:latin typeface="Calibri" pitchFamily="34" charset="0"/>
              </a:rPr>
              <a:t>insertion des rapports </a:t>
            </a:r>
            <a:r>
              <a:rPr lang="fr-FR" sz="1600" dirty="0" smtClean="0">
                <a:latin typeface="Calibri" pitchFamily="34" charset="0"/>
              </a:rPr>
              <a:t>d’interventions externes</a:t>
            </a:r>
          </a:p>
        </p:txBody>
      </p:sp>
      <p:sp>
        <p:nvSpPr>
          <p:cNvPr id="11" name="Rogner un rectangle avec un coin diagonal 10"/>
          <p:cNvSpPr/>
          <p:nvPr/>
        </p:nvSpPr>
        <p:spPr>
          <a:xfrm>
            <a:off x="3878826" y="1892376"/>
            <a:ext cx="2664296" cy="137449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22225" cmpd="thickThin">
            <a:solidFill>
              <a:srgbClr val="65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Communiquer avec le demandeur.</a:t>
            </a:r>
          </a:p>
          <a:p>
            <a:pPr algn="ctr">
              <a:spcBef>
                <a:spcPts val="600"/>
              </a:spcBef>
            </a:pPr>
            <a:r>
              <a:rPr lang="fr-F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Etre plus efficace (historique clair des évènements).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16997041">
            <a:off x="2554859" y="778051"/>
            <a:ext cx="1420179" cy="3603143"/>
          </a:xfrm>
          <a:prstGeom prst="arc">
            <a:avLst>
              <a:gd name="adj1" fmla="val 15149839"/>
              <a:gd name="adj2" fmla="val 3742433"/>
            </a:avLst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05333" y="1150534"/>
            <a:ext cx="8064896" cy="648072"/>
          </a:xfrm>
        </p:spPr>
        <p:txBody>
          <a:bodyPr>
            <a:normAutofit fontScale="92500"/>
          </a:bodyPr>
          <a:lstStyle/>
          <a:p>
            <a:r>
              <a:rPr lang="fr-FR" sz="2800" dirty="0" smtClean="0">
                <a:latin typeface="Calibri" pitchFamily="34" charset="0"/>
              </a:rPr>
              <a:t>Impacts Travaux courants: cadrage de la CONCEPTION </a:t>
            </a:r>
            <a:r>
              <a:rPr lang="fr-FR" sz="2800" b="1" dirty="0" smtClean="0">
                <a:latin typeface="Calibri" pitchFamily="34" charset="0"/>
              </a:rPr>
              <a:t>!</a:t>
            </a: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Certification ISO-9001 - DMTC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1040765" cy="8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6481"/>
            <a:ext cx="3952951" cy="47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23727" cy="46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110077" y="2116781"/>
            <a:ext cx="6408712" cy="38884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0" rIns="107287" bIns="0"/>
          <a:lstStyle/>
          <a:p>
            <a:pPr algn="just">
              <a:tabLst>
                <a:tab pos="2428848" algn="l"/>
              </a:tabLst>
              <a:defRPr/>
            </a:pPr>
            <a:r>
              <a:rPr lang="fr-FR" b="1" u="sng" dirty="0">
                <a:solidFill>
                  <a:schemeClr val="tx1"/>
                </a:solidFill>
                <a:latin typeface="Trebuchet MS" pitchFamily="34" charset="0"/>
              </a:rPr>
              <a:t>Mesure,  évaluation, indicateurs</a:t>
            </a:r>
          </a:p>
          <a:p>
            <a:pPr algn="just">
              <a:tabLst>
                <a:tab pos="2428848" algn="l"/>
              </a:tabLst>
              <a:defRPr/>
            </a:pP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tabLst>
                <a:tab pos="2428848" algn="l"/>
              </a:tabLst>
              <a:defRPr/>
            </a:pP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63805"/>
              </p:ext>
            </p:extLst>
          </p:nvPr>
        </p:nvGraphicFramePr>
        <p:xfrm>
          <a:off x="1115616" y="2276872"/>
          <a:ext cx="6376122" cy="35359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7479"/>
                <a:gridCol w="2338643"/>
              </a:tblGrid>
              <a:tr h="26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1072240">
                <a:tc>
                  <a:txBody>
                    <a:bodyPr/>
                    <a:lstStyle/>
                    <a:p>
                      <a:pPr marL="0" indent="0">
                        <a:buFont typeface="Wingdings 3" pitchFamily="18" charset="2"/>
                        <a:buNone/>
                      </a:pP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Délai moyen d’intervention sur les demandes de dépannage en priorité 1 (urgence).</a:t>
                      </a:r>
                      <a:endParaRPr lang="fr-FR" sz="1600" dirty="0">
                        <a:effectLst/>
                        <a:latin typeface="Trebuchet MS" pitchFamily="34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0,64 jours ouvrables</a:t>
                      </a:r>
                      <a:endParaRPr lang="fr-FR" sz="16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1097177"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Taux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de demandes de dépannage 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avec date cible respectée.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89</a:t>
                      </a:r>
                      <a:r>
                        <a:rPr lang="fr-FR" sz="1600" baseline="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%</a:t>
                      </a:r>
                      <a:endParaRPr lang="fr-FR" sz="16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1097177"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Satisfaction client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sur le respect du planning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83%</a:t>
                      </a:r>
                      <a:endParaRPr lang="fr-FR" sz="16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</a:tbl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Certification ISO-9001 - DMTC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7562" y="1516142"/>
            <a:ext cx="540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 INDICATEURS DE PERFORMANCE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26152" cy="1296144"/>
          </a:xfrm>
        </p:spPr>
        <p:txBody>
          <a:bodyPr>
            <a:normAutofit/>
          </a:bodyPr>
          <a:lstStyle/>
          <a:p>
            <a:pPr algn="ctr"/>
            <a:r>
              <a:rPr lang="fr-FR" sz="3100" dirty="0" smtClean="0"/>
              <a:t>La Sécurité - Sureté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contexte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59913" y="1700808"/>
            <a:ext cx="7406640" cy="432048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4" name="Sous-titre 5"/>
          <p:cNvSpPr txBox="1">
            <a:spLocks/>
          </p:cNvSpPr>
          <p:nvPr/>
        </p:nvSpPr>
        <p:spPr>
          <a:xfrm>
            <a:off x="1412313" y="1628800"/>
            <a:ext cx="7406640" cy="432048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130 collaborateurs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démarche de certification ISO 9001 a été initiée en 2013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Certification obtenue en juin 2018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Des difficultés rencontrées liées à des pratiques historiquement très diverses d’un site à l’autre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</a:rPr>
              <a:t>D</a:t>
            </a:r>
            <a:r>
              <a:rPr lang="fr-FR" dirty="0" smtClean="0">
                <a:latin typeface="Calibri" panose="020F0502020204030204" pitchFamily="34" charset="0"/>
              </a:rPr>
              <a:t>es équipes qui ne se croisent que très rarement (cycles de 12H)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4"/>
          <p:cNvSpPr txBox="1">
            <a:spLocks noChangeArrowheads="1"/>
          </p:cNvSpPr>
          <p:nvPr/>
        </p:nvSpPr>
        <p:spPr bwMode="auto">
          <a:xfrm>
            <a:off x="3810000" y="304800"/>
            <a:ext cx="12779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sz="1400" i="1"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962025" y="44450"/>
            <a:ext cx="80279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defRPr/>
            </a:pPr>
            <a:r>
              <a:rPr lang="fr-F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Cartographie Des Processus du Département Prévention Sécurité Environnement.</a:t>
            </a:r>
          </a:p>
        </p:txBody>
      </p:sp>
      <p:sp>
        <p:nvSpPr>
          <p:cNvPr id="2052" name="Text Box 112"/>
          <p:cNvSpPr txBox="1">
            <a:spLocks noChangeArrowheads="1"/>
          </p:cNvSpPr>
          <p:nvPr/>
        </p:nvSpPr>
        <p:spPr bwMode="auto">
          <a:xfrm>
            <a:off x="609600" y="6545263"/>
            <a:ext cx="80311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>
                <a:latin typeface="Arial" charset="0"/>
                <a:cs typeface="Arial" charset="0"/>
              </a:rPr>
              <a:t>M1-00HUS-EN--001     </a:t>
            </a:r>
            <a:r>
              <a:rPr lang="fr-FR" sz="800" smtClean="0">
                <a:latin typeface="Arial" charset="0"/>
                <a:cs typeface="Arial" charset="0"/>
              </a:rPr>
              <a:t>V5 </a:t>
            </a:r>
            <a:r>
              <a:rPr lang="fr-FR" sz="800">
                <a:latin typeface="Arial" charset="0"/>
                <a:cs typeface="Arial" charset="0"/>
              </a:rPr>
              <a:t>du  </a:t>
            </a:r>
            <a:r>
              <a:rPr lang="fr-FR" sz="800" smtClean="0">
                <a:latin typeface="Arial" charset="0"/>
                <a:cs typeface="Arial" charset="0"/>
              </a:rPr>
              <a:t>12/04/2017    </a:t>
            </a:r>
            <a:r>
              <a:rPr lang="fr-FR" sz="800">
                <a:latin typeface="Arial" charset="0"/>
                <a:cs typeface="Arial" charset="0"/>
              </a:rPr>
              <a:t>Rédaction :  P. </a:t>
            </a:r>
            <a:r>
              <a:rPr lang="fr-FR" sz="800" dirty="0">
                <a:latin typeface="Arial" charset="0"/>
                <a:cs typeface="Arial" charset="0"/>
              </a:rPr>
              <a:t>Léglize	      Validation : J-L Dubois	Approbation : P. Léglize       Page 1 sur 2</a:t>
            </a:r>
          </a:p>
        </p:txBody>
      </p:sp>
      <p:grpSp>
        <p:nvGrpSpPr>
          <p:cNvPr id="2053" name="Groupe 4"/>
          <p:cNvGrpSpPr>
            <a:grpSpLocks/>
          </p:cNvGrpSpPr>
          <p:nvPr/>
        </p:nvGrpSpPr>
        <p:grpSpPr bwMode="auto">
          <a:xfrm>
            <a:off x="33338" y="346075"/>
            <a:ext cx="9086850" cy="6175375"/>
            <a:chOff x="32823" y="345878"/>
            <a:chExt cx="9087365" cy="6175375"/>
          </a:xfrm>
        </p:grpSpPr>
        <p:sp>
          <p:nvSpPr>
            <p:cNvPr id="2054" name="AutoShape 39"/>
            <p:cNvSpPr>
              <a:spLocks noChangeArrowheads="1"/>
            </p:cNvSpPr>
            <p:nvPr/>
          </p:nvSpPr>
          <p:spPr bwMode="auto">
            <a:xfrm>
              <a:off x="938213" y="2309192"/>
              <a:ext cx="7162801" cy="1143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55" name="AutoShape 46"/>
            <p:cNvSpPr>
              <a:spLocks noChangeArrowheads="1"/>
            </p:cNvSpPr>
            <p:nvPr/>
          </p:nvSpPr>
          <p:spPr bwMode="auto">
            <a:xfrm>
              <a:off x="785812" y="4006654"/>
              <a:ext cx="7467601" cy="169545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56" name="AutoShape 36"/>
            <p:cNvSpPr>
              <a:spLocks noChangeArrowheads="1"/>
            </p:cNvSpPr>
            <p:nvPr/>
          </p:nvSpPr>
          <p:spPr bwMode="auto">
            <a:xfrm>
              <a:off x="2105025" y="577653"/>
              <a:ext cx="5286376" cy="106680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57" name="Text Box 60"/>
            <p:cNvSpPr txBox="1">
              <a:spLocks noChangeArrowheads="1"/>
            </p:cNvSpPr>
            <p:nvPr/>
          </p:nvSpPr>
          <p:spPr bwMode="auto">
            <a:xfrm>
              <a:off x="1405130" y="3203379"/>
              <a:ext cx="97013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fr-FR" sz="1400" i="1">
                  <a:latin typeface="Arial" charset="0"/>
                  <a:cs typeface="Arial" charset="0"/>
                </a:rPr>
                <a:t>Supports</a:t>
              </a:r>
            </a:p>
          </p:txBody>
        </p:sp>
        <p:sp>
          <p:nvSpPr>
            <p:cNvPr id="2058" name="Text Box 67"/>
            <p:cNvSpPr txBox="1">
              <a:spLocks noChangeArrowheads="1"/>
            </p:cNvSpPr>
            <p:nvPr/>
          </p:nvSpPr>
          <p:spPr bwMode="auto">
            <a:xfrm>
              <a:off x="970414" y="5398997"/>
              <a:ext cx="11384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fr-FR" sz="1400" i="1">
                  <a:latin typeface="Arial" charset="0"/>
                  <a:cs typeface="Arial" charset="0"/>
                </a:rPr>
                <a:t>Réalisation</a:t>
              </a: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 rot="10800000">
              <a:off x="32823" y="345878"/>
              <a:ext cx="652499" cy="6172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18000" rIns="18000">
              <a:spAutoFit/>
            </a:bodyPr>
            <a:lstStyle/>
            <a:p>
              <a:pPr>
                <a:defRPr/>
              </a:pPr>
              <a:r>
                <a:rPr lang="fr-FR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    </a:t>
              </a:r>
              <a:r>
                <a:rPr lang="fr-FR" sz="16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Exigences</a:t>
              </a:r>
              <a:r>
                <a:rPr lang="fr-FR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	</a:t>
              </a:r>
              <a:r>
                <a:rPr lang="fr-F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	Clients		</a:t>
              </a:r>
              <a:r>
                <a:rPr lang="fr-F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Réglementation</a:t>
              </a:r>
            </a:p>
            <a:p>
              <a:pPr>
                <a:defRPr/>
              </a:pPr>
              <a:r>
                <a:rPr lang="fr-F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8221612" y="363341"/>
              <a:ext cx="898576" cy="61579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18000" rIns="18000">
              <a:spAutoFit/>
            </a:bodyPr>
            <a:lstStyle/>
            <a:p>
              <a:pPr algn="ctr">
                <a:defRPr/>
              </a:pPr>
              <a:r>
                <a:rPr lang="fr-FR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Clients</a:t>
              </a:r>
              <a:r>
                <a:rPr lang="fr-FR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fr-FR" sz="16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Satisfaction			            Réglementation</a:t>
              </a:r>
            </a:p>
            <a:p>
              <a:pPr>
                <a:defRPr/>
              </a:pPr>
              <a:endParaRPr lang="fr-F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AutoShape 11"/>
            <p:cNvSpPr>
              <a:spLocks noChangeArrowheads="1"/>
            </p:cNvSpPr>
            <p:nvPr/>
          </p:nvSpPr>
          <p:spPr bwMode="auto">
            <a:xfrm>
              <a:off x="992189" y="2484240"/>
              <a:ext cx="1147762" cy="72707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S1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Ressources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Humaines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62" name="AutoShape 12"/>
            <p:cNvSpPr>
              <a:spLocks noChangeArrowheads="1"/>
            </p:cNvSpPr>
            <p:nvPr/>
          </p:nvSpPr>
          <p:spPr bwMode="auto">
            <a:xfrm>
              <a:off x="4572000" y="2479478"/>
              <a:ext cx="1208088" cy="72742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S3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Gestion des équipements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63" name="AutoShape 16"/>
            <p:cNvSpPr>
              <a:spLocks noChangeArrowheads="1"/>
            </p:cNvSpPr>
            <p:nvPr/>
          </p:nvSpPr>
          <p:spPr bwMode="auto">
            <a:xfrm>
              <a:off x="2446337" y="2492178"/>
              <a:ext cx="1765299" cy="57467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S2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Achats et approvisionnements</a:t>
              </a:r>
            </a:p>
          </p:txBody>
        </p:sp>
        <p:sp>
          <p:nvSpPr>
            <p:cNvPr id="2064" name="AutoShape 10"/>
            <p:cNvSpPr>
              <a:spLocks noChangeArrowheads="1"/>
            </p:cNvSpPr>
            <p:nvPr/>
          </p:nvSpPr>
          <p:spPr bwMode="auto">
            <a:xfrm>
              <a:off x="6248400" y="2492178"/>
              <a:ext cx="1616075" cy="7239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S5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Maîtrise des documents et de l’information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65" name="AutoShape 13"/>
            <p:cNvSpPr>
              <a:spLocks noChangeArrowheads="1"/>
            </p:cNvSpPr>
            <p:nvPr/>
          </p:nvSpPr>
          <p:spPr bwMode="auto">
            <a:xfrm>
              <a:off x="2916238" y="811016"/>
              <a:ext cx="1079500" cy="5762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fr-FR">
                  <a:latin typeface="Arial" charset="0"/>
                  <a:cs typeface="Arial" charset="0"/>
                </a:rPr>
                <a:t>M1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Pilotage </a:t>
              </a:r>
            </a:p>
          </p:txBody>
        </p:sp>
        <p:sp>
          <p:nvSpPr>
            <p:cNvPr id="2066" name="AutoShape 24"/>
            <p:cNvSpPr>
              <a:spLocks noChangeArrowheads="1"/>
            </p:cNvSpPr>
            <p:nvPr/>
          </p:nvSpPr>
          <p:spPr bwMode="auto">
            <a:xfrm>
              <a:off x="1236664" y="4665467"/>
              <a:ext cx="1806574" cy="590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Ctr="1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R1</a:t>
              </a:r>
            </a:p>
            <a:p>
              <a:r>
                <a:rPr lang="fr-FR" sz="1200">
                  <a:latin typeface="Arial" charset="0"/>
                  <a:cs typeface="Arial" charset="0"/>
                </a:rPr>
                <a:t>Prévention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67" name="AutoShape 122"/>
            <p:cNvSpPr>
              <a:spLocks noChangeArrowheads="1"/>
            </p:cNvSpPr>
            <p:nvPr/>
          </p:nvSpPr>
          <p:spPr bwMode="auto">
            <a:xfrm>
              <a:off x="5219701" y="733228"/>
              <a:ext cx="1638300" cy="7302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r>
                <a:rPr lang="fr-FR">
                  <a:latin typeface="Arial" charset="0"/>
                  <a:cs typeface="Arial" charset="0"/>
                </a:rPr>
                <a:t>M2</a:t>
              </a:r>
            </a:p>
            <a:p>
              <a:r>
                <a:rPr lang="fr-FR" sz="1000">
                  <a:latin typeface="Arial" charset="0"/>
                  <a:cs typeface="Arial" charset="0"/>
                </a:rPr>
                <a:t>Mesure, analyse et amélioration</a:t>
              </a:r>
            </a:p>
          </p:txBody>
        </p:sp>
        <p:sp>
          <p:nvSpPr>
            <p:cNvPr id="2068" name="AutoShape 123"/>
            <p:cNvSpPr>
              <a:spLocks noChangeArrowheads="1"/>
            </p:cNvSpPr>
            <p:nvPr/>
          </p:nvSpPr>
          <p:spPr bwMode="auto">
            <a:xfrm>
              <a:off x="3521902" y="4665467"/>
              <a:ext cx="1685924" cy="588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Ctr="1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R2</a:t>
              </a:r>
            </a:p>
            <a:p>
              <a:r>
                <a:rPr lang="fr-FR" sz="1200">
                  <a:latin typeface="Arial" charset="0"/>
                  <a:cs typeface="Arial" charset="0"/>
                </a:rPr>
                <a:t>Accueil</a:t>
              </a:r>
              <a:r>
                <a:rPr lang="fr-FR">
                  <a:latin typeface="Arial" charset="0"/>
                  <a:cs typeface="Arial" charset="0"/>
                </a:rPr>
                <a:t> 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69" name="AutoShape 125"/>
            <p:cNvSpPr>
              <a:spLocks noChangeArrowheads="1"/>
            </p:cNvSpPr>
            <p:nvPr/>
          </p:nvSpPr>
          <p:spPr bwMode="auto">
            <a:xfrm>
              <a:off x="6137275" y="4667054"/>
              <a:ext cx="1720849" cy="5889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Ctr="1"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R3</a:t>
              </a:r>
            </a:p>
            <a:p>
              <a:r>
                <a:rPr lang="fr-FR" sz="1200">
                  <a:latin typeface="Arial" charset="0"/>
                  <a:cs typeface="Arial" charset="0"/>
                </a:rPr>
                <a:t>Intervention</a:t>
              </a:r>
            </a:p>
            <a:p>
              <a:endParaRPr lang="fr-FR">
                <a:latin typeface="Arial" charset="0"/>
                <a:cs typeface="Arial" charset="0"/>
              </a:endParaRPr>
            </a:p>
          </p:txBody>
        </p:sp>
        <p:sp>
          <p:nvSpPr>
            <p:cNvPr id="2070" name="Flèche courbée vers la droite 36"/>
            <p:cNvSpPr>
              <a:spLocks noChangeArrowheads="1"/>
            </p:cNvSpPr>
            <p:nvPr/>
          </p:nvSpPr>
          <p:spPr bwMode="auto">
            <a:xfrm rot="-10620042">
              <a:off x="4464671" y="922536"/>
              <a:ext cx="1841972" cy="3863183"/>
            </a:xfrm>
            <a:prstGeom prst="curvedRightArrow">
              <a:avLst>
                <a:gd name="adj1" fmla="val 25003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5400000" scaled="1"/>
            </a:gra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fr-FR"/>
            </a:p>
          </p:txBody>
        </p:sp>
        <p:sp>
          <p:nvSpPr>
            <p:cNvPr id="2071" name="Flèche courbée vers la droite 37"/>
            <p:cNvSpPr>
              <a:spLocks noChangeArrowheads="1"/>
            </p:cNvSpPr>
            <p:nvPr/>
          </p:nvSpPr>
          <p:spPr bwMode="auto">
            <a:xfrm rot="325774">
              <a:off x="2344253" y="1080261"/>
              <a:ext cx="1841972" cy="3863183"/>
            </a:xfrm>
            <a:prstGeom prst="curvedRightArrow">
              <a:avLst>
                <a:gd name="adj1" fmla="val 25003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5400000" scaled="1"/>
            </a:gra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26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ISO 9001 : </a:t>
            </a:r>
            <a:r>
              <a:rPr lang="fr-FR" dirty="0" err="1" smtClean="0"/>
              <a:t>késako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Une </a:t>
            </a:r>
            <a:r>
              <a:rPr lang="fr-FR" b="1" dirty="0"/>
              <a:t>certification ISO 9001 peut être obtenue par tout type </a:t>
            </a:r>
            <a:r>
              <a:rPr lang="fr-FR" b="1" dirty="0" smtClean="0"/>
              <a:t>d’organisme </a:t>
            </a:r>
            <a:r>
              <a:rPr lang="fr-FR" dirty="0" smtClean="0"/>
              <a:t>quel </a:t>
            </a:r>
            <a:r>
              <a:rPr lang="fr-FR" dirty="0"/>
              <a:t>que soit sa </a:t>
            </a:r>
            <a:r>
              <a:rPr lang="fr-FR" dirty="0" smtClean="0"/>
              <a:t>taille, ses produits</a:t>
            </a:r>
            <a:r>
              <a:rPr lang="fr-FR" dirty="0"/>
              <a:t> </a:t>
            </a:r>
            <a:r>
              <a:rPr lang="fr-FR" dirty="0" smtClean="0"/>
              <a:t>et/ou services, </a:t>
            </a:r>
            <a:r>
              <a:rPr lang="fr-FR" dirty="0"/>
              <a:t>son métier, son  secteur d’activité </a:t>
            </a:r>
            <a:endParaRPr lang="fr-FR" b="1" dirty="0" smtClean="0"/>
          </a:p>
          <a:p>
            <a:endParaRPr lang="fr-FR" b="1" dirty="0"/>
          </a:p>
          <a:p>
            <a:r>
              <a:rPr lang="fr-FR" dirty="0" smtClean="0"/>
              <a:t>Plus </a:t>
            </a:r>
            <a:r>
              <a:rPr lang="fr-FR" dirty="0"/>
              <a:t>de 1 million d’entreprises dans le monde (178 pays) sont certifiées ISO </a:t>
            </a:r>
            <a:r>
              <a:rPr lang="fr-FR" dirty="0" smtClean="0"/>
              <a:t>9001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C’est une </a:t>
            </a:r>
            <a:r>
              <a:rPr lang="fr-FR" dirty="0"/>
              <a:t>norme internationale de système de management, reconnue comme</a:t>
            </a:r>
            <a:r>
              <a:rPr lang="fr-FR" b="1" dirty="0"/>
              <a:t> </a:t>
            </a:r>
            <a:r>
              <a:rPr lang="fr-FR" b="1" u="sng" dirty="0"/>
              <a:t>la</a:t>
            </a:r>
            <a:r>
              <a:rPr lang="fr-FR" b="1" dirty="0"/>
              <a:t> norme de référence au niveau mondial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guide qui donne des éléments de base pour le </a:t>
            </a:r>
            <a:r>
              <a:rPr lang="fr-FR" b="1" dirty="0"/>
              <a:t>pilotage </a:t>
            </a:r>
            <a:r>
              <a:rPr lang="fr-FR" b="1" dirty="0" smtClean="0"/>
              <a:t>d’un organisme</a:t>
            </a:r>
            <a:r>
              <a:rPr lang="fr-FR" dirty="0" smtClean="0"/>
              <a:t>, </a:t>
            </a:r>
            <a:r>
              <a:rPr lang="fr-FR" dirty="0"/>
              <a:t>des orientations reconnues comme étant les </a:t>
            </a:r>
            <a:r>
              <a:rPr lang="fr-FR" b="1" dirty="0"/>
              <a:t>bonnes pratiques</a:t>
            </a:r>
            <a:r>
              <a:rPr lang="fr-FR" dirty="0"/>
              <a:t> pour satisfaire ses clients et </a:t>
            </a:r>
            <a:r>
              <a:rPr lang="fr-FR" b="1" dirty="0"/>
              <a:t>s’améliorer.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110077" y="2116781"/>
            <a:ext cx="6408712" cy="38884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0" rIns="107287" bIns="0"/>
          <a:lstStyle/>
          <a:p>
            <a:pPr algn="just">
              <a:tabLst>
                <a:tab pos="2428848" algn="l"/>
              </a:tabLst>
              <a:defRPr/>
            </a:pPr>
            <a:r>
              <a:rPr lang="fr-FR" b="1" u="sng" dirty="0">
                <a:solidFill>
                  <a:schemeClr val="tx1"/>
                </a:solidFill>
                <a:latin typeface="Trebuchet MS" pitchFamily="34" charset="0"/>
              </a:rPr>
              <a:t>Mesure,  évaluation, indicateurs</a:t>
            </a:r>
          </a:p>
          <a:p>
            <a:pPr algn="just">
              <a:tabLst>
                <a:tab pos="2428848" algn="l"/>
              </a:tabLst>
              <a:defRPr/>
            </a:pP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tabLst>
                <a:tab pos="2428848" algn="l"/>
              </a:tabLst>
              <a:defRPr/>
            </a:pPr>
            <a:endParaRPr lang="fr-FR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27263"/>
              </p:ext>
            </p:extLst>
          </p:nvPr>
        </p:nvGraphicFramePr>
        <p:xfrm>
          <a:off x="1115616" y="2276872"/>
          <a:ext cx="6376122" cy="36579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37479"/>
                <a:gridCol w="2338643"/>
              </a:tblGrid>
              <a:tr h="26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b="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1072240">
                <a:tc>
                  <a:txBody>
                    <a:bodyPr/>
                    <a:lstStyle/>
                    <a:p>
                      <a:pPr marL="0" indent="0">
                        <a:buFont typeface="Wingdings 3" pitchFamily="18" charset="2"/>
                        <a:buNone/>
                      </a:pP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Taux d’interventions avec un délai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d’intervention ≤ à 10 min</a:t>
                      </a:r>
                      <a:endParaRPr lang="fr-FR" sz="1600" dirty="0">
                        <a:effectLst/>
                        <a:latin typeface="Trebuchet MS" pitchFamily="34" charset="0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95%</a:t>
                      </a:r>
                    </a:p>
                  </a:txBody>
                  <a:tcPr marL="68564" marR="68564" marT="0" marB="0"/>
                </a:tc>
              </a:tr>
              <a:tr h="1097177"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Taux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de satisfaction des services internes sur la pertinence de la réponse apportée par l’accueil-sureté aux questions (très satisfait)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73%</a:t>
                      </a:r>
                      <a:endParaRPr lang="fr-FR" sz="16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1097177"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1588" indent="0">
                        <a:spcAft>
                          <a:spcPts val="0"/>
                        </a:spcAft>
                        <a:buFont typeface="Wingdings 3" pitchFamily="18" charset="2"/>
                        <a:buNone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Taux d’occupation</a:t>
                      </a:r>
                      <a:r>
                        <a:rPr lang="fr-F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 des postes</a:t>
                      </a:r>
                      <a:endParaRPr lang="fr-FR" sz="1600" kern="1200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rebuchet MS" pitchFamily="34" charset="0"/>
                          <a:ea typeface="Times New Roman"/>
                        </a:rPr>
                        <a:t>98%</a:t>
                      </a:r>
                      <a:endParaRPr lang="fr-FR" sz="1600" dirty="0">
                        <a:effectLst/>
                        <a:latin typeface="Trebuchet MS" pitchFamily="34" charset="0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</a:tbl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Certification ISO-9001 – SURETE SECURITE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7562" y="1516142"/>
            <a:ext cx="540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D’ INDICATEURS DE PERFORMANCE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3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26152" cy="1296144"/>
          </a:xfrm>
        </p:spPr>
        <p:txBody>
          <a:bodyPr>
            <a:normAutofit/>
          </a:bodyPr>
          <a:lstStyle/>
          <a:p>
            <a:pPr algn="ctr"/>
            <a:r>
              <a:rPr lang="fr-FR" sz="3100" dirty="0" smtClean="0"/>
              <a:t>L’ensemble de la DIT certifiée : un enrichissement mutuel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59913" y="1700808"/>
            <a:ext cx="7406640" cy="4752528"/>
          </a:xfrm>
        </p:spPr>
        <p:txBody>
          <a:bodyPr>
            <a:normAutofit fontScale="925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3 départements sur 4 sont certifiés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DMTC et DPSE certifiés depuis 2018 sont des partenaires privilégiés de la CERHUS car exploitants de ses réalisations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Vers une standardisation des pratiques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Amélioration continue par le retour d’expérience des uns et des autres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Une enrichissement mutuel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smtClean="0">
                <a:latin typeface="Calibri" panose="020F0502020204030204" pitchFamily="34" charset="0"/>
              </a:rPr>
              <a:t>Perspective </a:t>
            </a:r>
            <a:r>
              <a:rPr lang="fr-FR" dirty="0" smtClean="0">
                <a:latin typeface="Calibri" panose="020F0502020204030204" pitchFamily="34" charset="0"/>
              </a:rPr>
              <a:t>: vers une certification ISO 9001 : 2015 unique de la Direction des Services Techniques !</a:t>
            </a:r>
          </a:p>
        </p:txBody>
      </p:sp>
    </p:spTree>
    <p:extLst>
      <p:ext uri="{BB962C8B-B14F-4D97-AF65-F5344CB8AC3E}">
        <p14:creationId xmlns:p14="http://schemas.microsoft.com/office/powerpoint/2010/main" val="25963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La certification…</a:t>
            </a:r>
            <a:br>
              <a:rPr lang="fr-FR" sz="3200" b="1" dirty="0" smtClean="0"/>
            </a:br>
            <a:r>
              <a:rPr lang="fr-FR" sz="3200" b="1" dirty="0" smtClean="0"/>
              <a:t>Qu’a-t-elle apporté à la DIT et aux HUS ?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6805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Une reconnaissance de notre savoir-faire et connaissances et compétences de chacun</a:t>
            </a:r>
          </a:p>
          <a:p>
            <a:r>
              <a:rPr lang="fr-FR" dirty="0" smtClean="0"/>
              <a:t>Une ouverture et une amélioration de la communication avec l’ensemble des parties intéressées</a:t>
            </a:r>
          </a:p>
          <a:p>
            <a:r>
              <a:rPr lang="fr-FR" dirty="0" smtClean="0"/>
              <a:t>Un partage d’informations dans un contexte économique difficile permettant de justifier de moyens humains et financiers des Services Techniques</a:t>
            </a:r>
          </a:p>
          <a:p>
            <a:r>
              <a:rPr lang="fr-FR" dirty="0" smtClean="0"/>
              <a:t>Une focalisation et un engagement de tous sur les objectifs qualité</a:t>
            </a:r>
          </a:p>
          <a:p>
            <a:r>
              <a:rPr lang="fr-FR" dirty="0" smtClean="0"/>
              <a:t>Une évaluation de l’activité par des indicateurs</a:t>
            </a:r>
          </a:p>
          <a:p>
            <a:r>
              <a:rPr lang="fr-FR" dirty="0" smtClean="0"/>
              <a:t>Le bénéfice d’audits internes et externes réguliers</a:t>
            </a:r>
          </a:p>
          <a:p>
            <a:r>
              <a:rPr lang="fr-FR" dirty="0" smtClean="0"/>
              <a:t>L’identification des dysfonctionnements permettant de trouver les solutions adéquates pour une amélioration continue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9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4" y="1052736"/>
            <a:ext cx="37691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56" y="2972148"/>
            <a:ext cx="4587294" cy="38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44008" y="1412776"/>
            <a:ext cx="374441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IMPLICATION DU PERSONNEL</a:t>
            </a:r>
          </a:p>
          <a:p>
            <a:r>
              <a:rPr lang="fr-FR" dirty="0" smtClean="0"/>
              <a:t>AMELIORATION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5301208"/>
            <a:ext cx="37444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LEADERSHIP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52280" y="116632"/>
            <a:ext cx="7884368" cy="79695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ISO 9001 : les 7 grands principes de management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554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lustrabank.com/zoom-001-71-001-3208-satisfactome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06" y="185286"/>
            <a:ext cx="3459738" cy="34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67544" y="908720"/>
            <a:ext cx="482453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 CLIENT</a:t>
            </a:r>
          </a:p>
          <a:p>
            <a:r>
              <a:rPr lang="fr-FR" dirty="0" smtClean="0"/>
              <a:t>PRISE DE DECISIONS FONDEE SUR DES PREUVES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54956" y="5203078"/>
            <a:ext cx="403752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MANAGEMENT DES RELATIONS AVEC LES PARTIES INTERESSEES</a:t>
            </a:r>
            <a:endParaRPr lang="fr-FR" dirty="0"/>
          </a:p>
        </p:txBody>
      </p:sp>
      <p:pic>
        <p:nvPicPr>
          <p:cNvPr id="1030" name="Picture 6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4377"/>
            <a:ext cx="3910933" cy="3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880440" cy="34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hotos1.blogger.com/blogger/1290/920/1600/Put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8" y="1824935"/>
            <a:ext cx="4661959" cy="31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07604" y="447055"/>
            <a:ext cx="482453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APPROCHE PROCESSUS</a:t>
            </a:r>
            <a:endParaRPr lang="fr-FR" dirty="0"/>
          </a:p>
        </p:txBody>
      </p:sp>
      <p:pic>
        <p:nvPicPr>
          <p:cNvPr id="2052" name="Picture 4" descr="Afficher l’image sour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57" y="150575"/>
            <a:ext cx="2440219" cy="17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dirty="0" smtClean="0"/>
              <a:t>La Direction des Services Techniques D I T – </a:t>
            </a:r>
            <a:r>
              <a:rPr lang="fr-FR" sz="3200" b="1" smtClean="0"/>
              <a:t>300 agents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dirty="0" smtClean="0"/>
              <a:t>La DIT se compose de 4 départements </a:t>
            </a:r>
            <a:r>
              <a:rPr lang="fr-FR" dirty="0" smtClean="0"/>
              <a:t>:</a:t>
            </a:r>
          </a:p>
          <a:p>
            <a:pPr marL="82296" indent="0">
              <a:buNone/>
            </a:pPr>
            <a:endParaRPr lang="fr-FR" dirty="0" smtClean="0"/>
          </a:p>
          <a:p>
            <a:r>
              <a:rPr lang="fr-FR" sz="2400" dirty="0" smtClean="0"/>
              <a:t>La Cellule de Restructuration des HUS – CERHUS</a:t>
            </a:r>
          </a:p>
          <a:p>
            <a:r>
              <a:rPr lang="fr-FR" sz="2400" dirty="0" smtClean="0"/>
              <a:t>Le Département Maintenance et Travaux Courants – DMTC</a:t>
            </a:r>
          </a:p>
          <a:p>
            <a:r>
              <a:rPr lang="fr-FR" sz="2400" dirty="0" smtClean="0"/>
              <a:t>Le Département Prévention / Sécurité / Environnement – DPSE</a:t>
            </a:r>
          </a:p>
          <a:p>
            <a:r>
              <a:rPr lang="fr-FR" sz="2400" dirty="0" smtClean="0"/>
              <a:t>La Cellule des Affaires Domaniale - CAD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090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26152" cy="1296144"/>
          </a:xfrm>
        </p:spPr>
        <p:txBody>
          <a:bodyPr>
            <a:normAutofit/>
          </a:bodyPr>
          <a:lstStyle/>
          <a:p>
            <a:pPr algn="ctr"/>
            <a:r>
              <a:rPr lang="fr-FR" sz="3100" dirty="0" smtClean="0"/>
              <a:t>La Cellule de Restructuration des HUS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contexte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59913" y="1484784"/>
            <a:ext cx="7406640" cy="4536504"/>
          </a:xfrm>
        </p:spPr>
        <p:txBody>
          <a:bodyPr>
            <a:normAutofit fontScale="70000" lnSpcReduction="2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CERHUS compte 9 collaborateurs : 1 Ingénieur Responsable, 5 Ingénieurs et 3 Cadres administratifs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C’est l’entité en charge de la maîtrise d’ouvrage de l’ensemble des opérations immobilières des HUS (opérations entre 1 et 300 millions d’euros)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CERHUS fonctionne en équipes projets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durée d’une opération est comprise entre 4 et 15 ans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La démarche de certification ISO 9001 a été initiée en 2009 avec une certification en juin 2012 (V. 2008) puis un passage à la V.2015 en juin 2017.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Actuellement certifiée sur le 3</a:t>
            </a:r>
            <a:r>
              <a:rPr 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dirty="0" smtClean="0">
                <a:latin typeface="Calibri" panose="020F0502020204030204" pitchFamily="34" charset="0"/>
              </a:rPr>
              <a:t> cycle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Décomposition de l’activité en processus impliquant toute l’équipe, chaque membre de la CERHUS étant pilote d’un processus.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alibri" panose="020F0502020204030204" pitchFamily="34" charset="0"/>
              </a:rPr>
              <a:t>Une démarche bien partagée où communication et retour d’expérience sont essentiels sur des opérations d’envergure.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fr-F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s’être lancés dans cette démarche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Les projets ont une composante transversale très importante avec de nombreux partenaires internes et externes</a:t>
            </a:r>
          </a:p>
          <a:p>
            <a:r>
              <a:rPr lang="fr-FR" dirty="0" smtClean="0"/>
              <a:t>Ils impliquent l’échange de multiples informations et documents</a:t>
            </a:r>
          </a:p>
          <a:p>
            <a:r>
              <a:rPr lang="fr-FR" dirty="0" smtClean="0"/>
              <a:t>Les enjeux fonctionnels et financiers sont très importants pour l’institution</a:t>
            </a:r>
          </a:p>
          <a:p>
            <a:r>
              <a:rPr lang="fr-FR" dirty="0" smtClean="0"/>
              <a:t>L’évolution constante des domaines concernés oblige à une veille réglementaire et technique assidue</a:t>
            </a:r>
          </a:p>
          <a:p>
            <a:r>
              <a:rPr lang="fr-FR" dirty="0" smtClean="0"/>
              <a:t>La certification se rencontre dans la plupart des domaines techniques (industrie, aérospatiale, nucléaire, logistique,…)</a:t>
            </a:r>
          </a:p>
          <a:p>
            <a:r>
              <a:rPr lang="fr-FR" dirty="0" smtClean="0"/>
              <a:t>La certification des établissements de santé par la HAS s’inspire très fortement d’ISO 9001 mais n’aborde que sommairement l’acticité des secteurs techniques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Connecteur 2"/>
          <p:cNvSpPr>
            <a:spLocks noChangeAspect="1"/>
          </p:cNvSpPr>
          <p:nvPr/>
        </p:nvSpPr>
        <p:spPr>
          <a:xfrm>
            <a:off x="1614339" y="825727"/>
            <a:ext cx="5877541" cy="587754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 flipH="1">
            <a:off x="7172846" y="5289727"/>
            <a:ext cx="1647626" cy="1260000"/>
            <a:chOff x="571065" y="0"/>
            <a:chExt cx="2840247" cy="1866392"/>
          </a:xfrm>
        </p:grpSpPr>
        <p:sp>
          <p:nvSpPr>
            <p:cNvPr id="76" name="Rectangle à coins arrondis 10"/>
            <p:cNvSpPr/>
            <p:nvPr/>
          </p:nvSpPr>
          <p:spPr>
            <a:xfrm flipH="1">
              <a:off x="571065" y="0"/>
              <a:ext cx="2840247" cy="1866392"/>
            </a:xfrm>
            <a:custGeom>
              <a:avLst/>
              <a:gdLst>
                <a:gd name="connsiteX0" fmla="*/ 0 w 1861486"/>
                <a:gd name="connsiteY0" fmla="*/ 0 h 861838"/>
                <a:gd name="connsiteX1" fmla="*/ 1430567 w 1861486"/>
                <a:gd name="connsiteY1" fmla="*/ 0 h 861838"/>
                <a:gd name="connsiteX2" fmla="*/ 1861486 w 1861486"/>
                <a:gd name="connsiteY2" fmla="*/ 430919 h 861838"/>
                <a:gd name="connsiteX3" fmla="*/ 1430567 w 1861486"/>
                <a:gd name="connsiteY3" fmla="*/ 861838 h 861838"/>
                <a:gd name="connsiteX4" fmla="*/ 0 w 1861486"/>
                <a:gd name="connsiteY4" fmla="*/ 861838 h 861838"/>
                <a:gd name="connsiteX5" fmla="*/ 430919 w 1861486"/>
                <a:gd name="connsiteY5" fmla="*/ 430919 h 861838"/>
                <a:gd name="connsiteX6" fmla="*/ 0 w 1861486"/>
                <a:gd name="connsiteY6" fmla="*/ 0 h 861838"/>
                <a:gd name="connsiteX0" fmla="*/ 0 w 1430567"/>
                <a:gd name="connsiteY0" fmla="*/ 0 h 861838"/>
                <a:gd name="connsiteX1" fmla="*/ 1430567 w 1430567"/>
                <a:gd name="connsiteY1" fmla="*/ 0 h 861838"/>
                <a:gd name="connsiteX2" fmla="*/ 1430567 w 1430567"/>
                <a:gd name="connsiteY2" fmla="*/ 861838 h 861838"/>
                <a:gd name="connsiteX3" fmla="*/ 0 w 1430567"/>
                <a:gd name="connsiteY3" fmla="*/ 861838 h 861838"/>
                <a:gd name="connsiteX4" fmla="*/ 430919 w 1430567"/>
                <a:gd name="connsiteY4" fmla="*/ 430919 h 861838"/>
                <a:gd name="connsiteX5" fmla="*/ 0 w 1430567"/>
                <a:gd name="connsiteY5" fmla="*/ 0 h 86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567" h="861838">
                  <a:moveTo>
                    <a:pt x="0" y="0"/>
                  </a:moveTo>
                  <a:lnTo>
                    <a:pt x="1430567" y="0"/>
                  </a:lnTo>
                  <a:lnTo>
                    <a:pt x="1430567" y="861838"/>
                  </a:lnTo>
                  <a:lnTo>
                    <a:pt x="0" y="861838"/>
                  </a:lnTo>
                  <a:lnTo>
                    <a:pt x="430919" y="430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ectangle 11"/>
            <p:cNvSpPr/>
            <p:nvPr/>
          </p:nvSpPr>
          <p:spPr>
            <a:xfrm>
              <a:off x="571065" y="40999"/>
              <a:ext cx="2840243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000" tIns="36000" rIns="72000" bIns="36000" numCol="1" spcCol="1270" anchor="ctr" anchorCtr="0">
              <a:noAutofit/>
            </a:bodyPr>
            <a:lstStyle/>
            <a:p>
              <a:pPr marL="171450" lvl="1" indent="-171450" algn="r" defTabSz="711200">
                <a:lnSpc>
                  <a:spcPct val="90000"/>
                </a:lnSpc>
                <a:spcAft>
                  <a:spcPts val="0"/>
                </a:spcAft>
                <a:buChar char="••"/>
              </a:pPr>
              <a:r>
                <a:rPr lang="fr-FR" sz="1400" dirty="0">
                  <a:latin typeface="Arial" pitchFamily="34" charset="0"/>
                  <a:cs typeface="Arial" pitchFamily="34" charset="0"/>
                </a:rPr>
                <a:t>Produits et services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 flipH="1">
            <a:off x="6982547" y="1007369"/>
            <a:ext cx="1837925" cy="1260000"/>
            <a:chOff x="571065" y="0"/>
            <a:chExt cx="2840247" cy="1866392"/>
          </a:xfrm>
        </p:grpSpPr>
        <p:sp>
          <p:nvSpPr>
            <p:cNvPr id="63" name="Rectangle à coins arrondis 10"/>
            <p:cNvSpPr/>
            <p:nvPr/>
          </p:nvSpPr>
          <p:spPr>
            <a:xfrm flipH="1">
              <a:off x="571065" y="0"/>
              <a:ext cx="2840247" cy="1866392"/>
            </a:xfrm>
            <a:custGeom>
              <a:avLst/>
              <a:gdLst>
                <a:gd name="connsiteX0" fmla="*/ 0 w 1861486"/>
                <a:gd name="connsiteY0" fmla="*/ 0 h 861838"/>
                <a:gd name="connsiteX1" fmla="*/ 1430567 w 1861486"/>
                <a:gd name="connsiteY1" fmla="*/ 0 h 861838"/>
                <a:gd name="connsiteX2" fmla="*/ 1861486 w 1861486"/>
                <a:gd name="connsiteY2" fmla="*/ 430919 h 861838"/>
                <a:gd name="connsiteX3" fmla="*/ 1430567 w 1861486"/>
                <a:gd name="connsiteY3" fmla="*/ 861838 h 861838"/>
                <a:gd name="connsiteX4" fmla="*/ 0 w 1861486"/>
                <a:gd name="connsiteY4" fmla="*/ 861838 h 861838"/>
                <a:gd name="connsiteX5" fmla="*/ 430919 w 1861486"/>
                <a:gd name="connsiteY5" fmla="*/ 430919 h 861838"/>
                <a:gd name="connsiteX6" fmla="*/ 0 w 1861486"/>
                <a:gd name="connsiteY6" fmla="*/ 0 h 861838"/>
                <a:gd name="connsiteX0" fmla="*/ 0 w 1430567"/>
                <a:gd name="connsiteY0" fmla="*/ 0 h 861838"/>
                <a:gd name="connsiteX1" fmla="*/ 1430567 w 1430567"/>
                <a:gd name="connsiteY1" fmla="*/ 0 h 861838"/>
                <a:gd name="connsiteX2" fmla="*/ 1430567 w 1430567"/>
                <a:gd name="connsiteY2" fmla="*/ 861838 h 861838"/>
                <a:gd name="connsiteX3" fmla="*/ 0 w 1430567"/>
                <a:gd name="connsiteY3" fmla="*/ 861838 h 861838"/>
                <a:gd name="connsiteX4" fmla="*/ 430919 w 1430567"/>
                <a:gd name="connsiteY4" fmla="*/ 430919 h 861838"/>
                <a:gd name="connsiteX5" fmla="*/ 0 w 1430567"/>
                <a:gd name="connsiteY5" fmla="*/ 0 h 86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567" h="861838">
                  <a:moveTo>
                    <a:pt x="0" y="0"/>
                  </a:moveTo>
                  <a:lnTo>
                    <a:pt x="1430567" y="0"/>
                  </a:lnTo>
                  <a:lnTo>
                    <a:pt x="1430567" y="861838"/>
                  </a:lnTo>
                  <a:lnTo>
                    <a:pt x="0" y="861838"/>
                  </a:lnTo>
                  <a:lnTo>
                    <a:pt x="430919" y="430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tangle 11"/>
            <p:cNvSpPr/>
            <p:nvPr/>
          </p:nvSpPr>
          <p:spPr>
            <a:xfrm>
              <a:off x="571065" y="40999"/>
              <a:ext cx="2840243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00" tIns="36000" rIns="0" bIns="3600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Satisfaction clients</a:t>
              </a:r>
            </a:p>
          </p:txBody>
        </p:sp>
      </p:grp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2629" y="188640"/>
            <a:ext cx="8640960" cy="500063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CARTOGRAPHIE CERHUS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24789" y="188640"/>
            <a:ext cx="1215117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A0-ENRG-001D</a:t>
            </a:r>
            <a:endParaRPr lang="fr-FR" sz="1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01/06/2017</a:t>
            </a:r>
            <a:endParaRPr lang="fr-FR" sz="1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35391" y="927770"/>
            <a:ext cx="1861486" cy="1260000"/>
            <a:chOff x="530066" y="0"/>
            <a:chExt cx="2881242" cy="186639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530066" y="0"/>
              <a:ext cx="2881242" cy="1866392"/>
            </a:xfrm>
            <a:prstGeom prst="homePlat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71064" y="40999"/>
              <a:ext cx="2840244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0" bIns="3600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fr-FR" sz="1400" kern="1200" dirty="0" smtClean="0">
                  <a:latin typeface="Arial" pitchFamily="34" charset="0"/>
                  <a:cs typeface="Arial" pitchFamily="34" charset="0"/>
                </a:rPr>
                <a:t>Organisme et son contexte</a:t>
              </a:r>
              <a:endParaRPr lang="fr-FR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à coins arrondis 53"/>
          <p:cNvSpPr/>
          <p:nvPr/>
        </p:nvSpPr>
        <p:spPr bwMode="auto">
          <a:xfrm>
            <a:off x="2494358" y="2636912"/>
            <a:ext cx="4122441" cy="2724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anchor="ctr"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  <a:latin typeface="Arial" charset="0"/>
                <a:cs typeface="Arial" charset="0"/>
              </a:rPr>
              <a:t>B1 – Maîtrise des Ressources Humaines - Hygiène et Sécurité</a:t>
            </a:r>
          </a:p>
        </p:txBody>
      </p:sp>
      <p:sp>
        <p:nvSpPr>
          <p:cNvPr id="41" name="Flèche courbée vers le haut 40"/>
          <p:cNvSpPr/>
          <p:nvPr/>
        </p:nvSpPr>
        <p:spPr>
          <a:xfrm flipH="1">
            <a:off x="1178479" y="3781102"/>
            <a:ext cx="6660245" cy="2927499"/>
          </a:xfrm>
          <a:prstGeom prst="curvedUpArrow">
            <a:avLst>
              <a:gd name="adj1" fmla="val 14546"/>
              <a:gd name="adj2" fmla="val 29533"/>
              <a:gd name="adj3" fmla="val 2531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26" y="4004353"/>
            <a:ext cx="4826546" cy="153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7702" y="2166808"/>
            <a:ext cx="5042570" cy="7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1691680" y="3140976"/>
            <a:ext cx="5724000" cy="7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courbée vers le haut 41"/>
          <p:cNvSpPr/>
          <p:nvPr/>
        </p:nvSpPr>
        <p:spPr>
          <a:xfrm flipV="1">
            <a:off x="1276699" y="817662"/>
            <a:ext cx="6660245" cy="2927499"/>
          </a:xfrm>
          <a:prstGeom prst="curvedUpArrow">
            <a:avLst>
              <a:gd name="adj1" fmla="val 14546"/>
              <a:gd name="adj2" fmla="val 29533"/>
              <a:gd name="adj3" fmla="val 2531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7755919">
            <a:off x="979549" y="2288598"/>
            <a:ext cx="2409988" cy="612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93068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effectLst/>
              </a:rPr>
              <a:t>Planifier</a:t>
            </a:r>
            <a:endParaRPr lang="fr-FR" sz="5400" b="1" cap="none" spc="0" dirty="0">
              <a:ln/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 rot="3703980">
            <a:off x="5604051" y="2270121"/>
            <a:ext cx="2409988" cy="612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93068"/>
              </a:avLst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effectLst/>
              </a:rPr>
              <a:t>Réaliser</a:t>
            </a:r>
            <a:endParaRPr lang="fr-FR" sz="5400" b="1" cap="none" spc="0" dirty="0">
              <a:ln/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 rot="3409063">
            <a:off x="1048281" y="4784009"/>
            <a:ext cx="2409988" cy="612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effectLst/>
              </a:rPr>
              <a:t>Agir</a:t>
            </a:r>
            <a:endParaRPr lang="fr-FR" sz="5400" b="1" cap="none" spc="0" dirty="0">
              <a:ln/>
              <a:effectLst/>
            </a:endParaRPr>
          </a:p>
        </p:txBody>
      </p:sp>
      <p:sp>
        <p:nvSpPr>
          <p:cNvPr id="46" name="Rectangle 45"/>
          <p:cNvSpPr/>
          <p:nvPr/>
        </p:nvSpPr>
        <p:spPr>
          <a:xfrm rot="18215868">
            <a:off x="5757625" y="4875268"/>
            <a:ext cx="2409988" cy="612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effectLst/>
              </a:rPr>
              <a:t>Vérifier</a:t>
            </a:r>
            <a:endParaRPr lang="fr-FR" sz="5400" b="1" cap="none" spc="0" dirty="0">
              <a:ln/>
              <a:effectLst/>
            </a:endParaRP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2699792" y="1716425"/>
            <a:ext cx="1340466" cy="2724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36000" r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A1 - Pilotage Qualité</a:t>
            </a:r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4139952" y="1716425"/>
            <a:ext cx="2258389" cy="2724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36000" r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A2 – Mesure, Analyse, Amélioration</a:t>
            </a: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3037379" y="5661248"/>
            <a:ext cx="3063041" cy="2724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B5 – Maîtrise des Documents et de l’Information</a:t>
            </a:r>
          </a:p>
        </p:txBody>
      </p:sp>
      <p:grpSp>
        <p:nvGrpSpPr>
          <p:cNvPr id="72" name="Groupe 71"/>
          <p:cNvGrpSpPr/>
          <p:nvPr/>
        </p:nvGrpSpPr>
        <p:grpSpPr>
          <a:xfrm flipH="1">
            <a:off x="7645102" y="3148548"/>
            <a:ext cx="1403648" cy="1260000"/>
            <a:chOff x="571065" y="0"/>
            <a:chExt cx="2840247" cy="1866392"/>
          </a:xfrm>
        </p:grpSpPr>
        <p:sp>
          <p:nvSpPr>
            <p:cNvPr id="73" name="Rectangle à coins arrondis 10"/>
            <p:cNvSpPr/>
            <p:nvPr/>
          </p:nvSpPr>
          <p:spPr>
            <a:xfrm flipH="1">
              <a:off x="571065" y="0"/>
              <a:ext cx="2840247" cy="1866392"/>
            </a:xfrm>
            <a:custGeom>
              <a:avLst/>
              <a:gdLst>
                <a:gd name="connsiteX0" fmla="*/ 0 w 1861486"/>
                <a:gd name="connsiteY0" fmla="*/ 0 h 861838"/>
                <a:gd name="connsiteX1" fmla="*/ 1430567 w 1861486"/>
                <a:gd name="connsiteY1" fmla="*/ 0 h 861838"/>
                <a:gd name="connsiteX2" fmla="*/ 1861486 w 1861486"/>
                <a:gd name="connsiteY2" fmla="*/ 430919 h 861838"/>
                <a:gd name="connsiteX3" fmla="*/ 1430567 w 1861486"/>
                <a:gd name="connsiteY3" fmla="*/ 861838 h 861838"/>
                <a:gd name="connsiteX4" fmla="*/ 0 w 1861486"/>
                <a:gd name="connsiteY4" fmla="*/ 861838 h 861838"/>
                <a:gd name="connsiteX5" fmla="*/ 430919 w 1861486"/>
                <a:gd name="connsiteY5" fmla="*/ 430919 h 861838"/>
                <a:gd name="connsiteX6" fmla="*/ 0 w 1861486"/>
                <a:gd name="connsiteY6" fmla="*/ 0 h 861838"/>
                <a:gd name="connsiteX0" fmla="*/ 0 w 1430567"/>
                <a:gd name="connsiteY0" fmla="*/ 0 h 861838"/>
                <a:gd name="connsiteX1" fmla="*/ 1430567 w 1430567"/>
                <a:gd name="connsiteY1" fmla="*/ 0 h 861838"/>
                <a:gd name="connsiteX2" fmla="*/ 1430567 w 1430567"/>
                <a:gd name="connsiteY2" fmla="*/ 861838 h 861838"/>
                <a:gd name="connsiteX3" fmla="*/ 0 w 1430567"/>
                <a:gd name="connsiteY3" fmla="*/ 861838 h 861838"/>
                <a:gd name="connsiteX4" fmla="*/ 430919 w 1430567"/>
                <a:gd name="connsiteY4" fmla="*/ 430919 h 861838"/>
                <a:gd name="connsiteX5" fmla="*/ 0 w 1430567"/>
                <a:gd name="connsiteY5" fmla="*/ 0 h 86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0567" h="861838">
                  <a:moveTo>
                    <a:pt x="0" y="0"/>
                  </a:moveTo>
                  <a:lnTo>
                    <a:pt x="1430567" y="0"/>
                  </a:lnTo>
                  <a:lnTo>
                    <a:pt x="1430567" y="861838"/>
                  </a:lnTo>
                  <a:lnTo>
                    <a:pt x="0" y="861838"/>
                  </a:lnTo>
                  <a:lnTo>
                    <a:pt x="430919" y="430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11"/>
            <p:cNvSpPr/>
            <p:nvPr/>
          </p:nvSpPr>
          <p:spPr>
            <a:xfrm>
              <a:off x="571065" y="40999"/>
              <a:ext cx="2840243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36000" rIns="0" bIns="3600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400" b="1" dirty="0">
                  <a:latin typeface="Arial" pitchFamily="34" charset="0"/>
                  <a:cs typeface="Arial" pitchFamily="34" charset="0"/>
                </a:rPr>
                <a:t>Résultat</a:t>
              </a:r>
              <a:br>
                <a:rPr lang="fr-FR" sz="1400" b="1" dirty="0">
                  <a:latin typeface="Arial" pitchFamily="34" charset="0"/>
                  <a:cs typeface="Arial" pitchFamily="34" charset="0"/>
                </a:rPr>
              </a:br>
              <a:r>
                <a:rPr lang="fr-FR" sz="1400" b="1" dirty="0">
                  <a:latin typeface="Arial" pitchFamily="34" charset="0"/>
                  <a:cs typeface="Arial" pitchFamily="34" charset="0"/>
                </a:rPr>
                <a:t> du </a:t>
              </a:r>
              <a:r>
                <a:rPr lang="fr-FR" sz="1400" b="1" dirty="0" err="1">
                  <a:latin typeface="Arial" pitchFamily="34" charset="0"/>
                  <a:cs typeface="Arial" pitchFamily="34" charset="0"/>
                </a:rPr>
                <a:t>SMQ</a:t>
              </a:r>
              <a:endParaRPr lang="fr-FR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116648" y="3160018"/>
            <a:ext cx="1431016" cy="1260000"/>
            <a:chOff x="530066" y="0"/>
            <a:chExt cx="2881242" cy="1866392"/>
          </a:xfrm>
        </p:grpSpPr>
        <p:sp>
          <p:nvSpPr>
            <p:cNvPr id="60" name="Rectangle à coins arrondis 10"/>
            <p:cNvSpPr/>
            <p:nvPr/>
          </p:nvSpPr>
          <p:spPr>
            <a:xfrm>
              <a:off x="530066" y="0"/>
              <a:ext cx="2881242" cy="1866392"/>
            </a:xfrm>
            <a:prstGeom prst="homePlat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tangle 11"/>
            <p:cNvSpPr/>
            <p:nvPr/>
          </p:nvSpPr>
          <p:spPr>
            <a:xfrm>
              <a:off x="571064" y="40999"/>
              <a:ext cx="2840244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0" bIns="3600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400" b="1" dirty="0" smtClean="0">
                  <a:latin typeface="Arial" pitchFamily="34" charset="0"/>
                  <a:cs typeface="Arial" pitchFamily="34" charset="0"/>
                </a:rPr>
                <a:t>Exigences </a:t>
              </a:r>
              <a:r>
                <a:rPr lang="fr-FR" sz="1400" b="1" dirty="0">
                  <a:latin typeface="Arial" pitchFamily="34" charset="0"/>
                  <a:cs typeface="Arial" pitchFamily="34" charset="0"/>
                </a:rPr>
                <a:t>clients</a:t>
              </a: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335391" y="5392266"/>
            <a:ext cx="1861486" cy="1260000"/>
            <a:chOff x="530066" y="0"/>
            <a:chExt cx="2881242" cy="1866392"/>
          </a:xfrm>
        </p:grpSpPr>
        <p:sp>
          <p:nvSpPr>
            <p:cNvPr id="79" name="Rectangle à coins arrondis 10"/>
            <p:cNvSpPr/>
            <p:nvPr/>
          </p:nvSpPr>
          <p:spPr>
            <a:xfrm>
              <a:off x="530066" y="0"/>
              <a:ext cx="2881242" cy="1866392"/>
            </a:xfrm>
            <a:prstGeom prst="homePlat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11"/>
            <p:cNvSpPr/>
            <p:nvPr/>
          </p:nvSpPr>
          <p:spPr>
            <a:xfrm>
              <a:off x="571064" y="40999"/>
              <a:ext cx="2840244" cy="177220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0" bIns="3600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400" dirty="0">
                  <a:latin typeface="Arial" pitchFamily="34" charset="0"/>
                  <a:cs typeface="Arial" pitchFamily="34" charset="0"/>
                </a:rPr>
                <a:t>Besoins et attentes des parties intéressées pertinentes</a:t>
              </a:r>
            </a:p>
          </p:txBody>
        </p:sp>
      </p:grpSp>
      <p:sp>
        <p:nvSpPr>
          <p:cNvPr id="55" name="Rectangle à coins arrondis 54"/>
          <p:cNvSpPr/>
          <p:nvPr/>
        </p:nvSpPr>
        <p:spPr bwMode="auto">
          <a:xfrm>
            <a:off x="3728342" y="3609911"/>
            <a:ext cx="1681115" cy="2724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6000" rIns="36000" anchor="ctr">
            <a:spAutoFit/>
          </a:bodyPr>
          <a:lstStyle/>
          <a:p>
            <a:pPr algn="ctr">
              <a:defRPr/>
            </a:pPr>
            <a:r>
              <a:rPr lang="fr-FR" sz="1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B3 </a:t>
            </a:r>
            <a:r>
              <a:rPr lang="fr-FR" sz="1000" b="1" dirty="0">
                <a:solidFill>
                  <a:schemeClr val="tx1"/>
                </a:solidFill>
                <a:latin typeface="Arial" charset="0"/>
                <a:cs typeface="Arial" charset="0"/>
              </a:rPr>
              <a:t>– Maîtrise des </a:t>
            </a:r>
            <a:r>
              <a:rPr lang="fr-FR" sz="1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Achats</a:t>
            </a:r>
            <a:endParaRPr lang="fr-F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9831" y="1268760"/>
            <a:ext cx="302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/>
              <a:t>Management et amélioration</a:t>
            </a:r>
            <a:endParaRPr lang="fr-FR" sz="1600" b="1" cap="small" dirty="0"/>
          </a:p>
        </p:txBody>
      </p:sp>
      <p:sp>
        <p:nvSpPr>
          <p:cNvPr id="67" name="ZoneTexte 66"/>
          <p:cNvSpPr txBox="1"/>
          <p:nvPr/>
        </p:nvSpPr>
        <p:spPr>
          <a:xfrm>
            <a:off x="3209108" y="2298358"/>
            <a:ext cx="269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/>
              <a:t>Support</a:t>
            </a:r>
            <a:endParaRPr lang="fr-FR" sz="1400" b="1" cap="small" dirty="0"/>
          </a:p>
        </p:txBody>
      </p:sp>
      <p:sp>
        <p:nvSpPr>
          <p:cNvPr id="71" name="ZoneTexte 70"/>
          <p:cNvSpPr txBox="1"/>
          <p:nvPr/>
        </p:nvSpPr>
        <p:spPr>
          <a:xfrm>
            <a:off x="3222429" y="3212976"/>
            <a:ext cx="269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 smtClean="0"/>
              <a:t>Réalisation</a:t>
            </a:r>
            <a:endParaRPr lang="fr-FR" sz="1600" b="1" cap="small" dirty="0"/>
          </a:p>
        </p:txBody>
      </p:sp>
    </p:spTree>
    <p:extLst>
      <p:ext uri="{BB962C8B-B14F-4D97-AF65-F5344CB8AC3E}">
        <p14:creationId xmlns:p14="http://schemas.microsoft.com/office/powerpoint/2010/main" val="10175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1658</TotalTime>
  <Words>1304</Words>
  <Application>Microsoft Office PowerPoint</Application>
  <PresentationFormat>Affichage à l'écran (4:3)</PresentationFormat>
  <Paragraphs>225</Paragraphs>
  <Slides>22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Solstice</vt:lpstr>
      <vt:lpstr>  </vt:lpstr>
      <vt:lpstr>ISO 9001 : késako</vt:lpstr>
      <vt:lpstr>ISO 9001 : les 7 grands principes de management</vt:lpstr>
      <vt:lpstr>Présentation PowerPoint</vt:lpstr>
      <vt:lpstr>Présentation PowerPoint</vt:lpstr>
      <vt:lpstr>La Direction des Services Techniques D I T – 300 agents</vt:lpstr>
      <vt:lpstr>La Cellule de Restructuration des HUS  contexte</vt:lpstr>
      <vt:lpstr>Pourquoi s’être lancés dans cette démarche ?</vt:lpstr>
      <vt:lpstr>CARTOGRAPHIE CERHUS</vt:lpstr>
      <vt:lpstr>Nos engagements</vt:lpstr>
      <vt:lpstr>Nos indicateurs les plus pertinents</vt:lpstr>
      <vt:lpstr>Le département Maintenance - Travaux Courants  contexte</vt:lpstr>
      <vt:lpstr>Présentation PowerPoint</vt:lpstr>
      <vt:lpstr>Nos engagements</vt:lpstr>
      <vt:lpstr>Certification ISO-9001 - DMTC </vt:lpstr>
      <vt:lpstr>Certification ISO-9001 - DMTC </vt:lpstr>
      <vt:lpstr>Certification ISO-9001 - DMTC </vt:lpstr>
      <vt:lpstr>La Sécurité - Sureté  contexte</vt:lpstr>
      <vt:lpstr>Présentation PowerPoint</vt:lpstr>
      <vt:lpstr>Certification ISO-9001 – SURETE SECURITE </vt:lpstr>
      <vt:lpstr>L’ensemble de la DIT certifiée : un enrichissement mutuel</vt:lpstr>
      <vt:lpstr>La certification… Qu’a-t-elle apporté à la DIT et aux HUS ?</vt:lpstr>
    </vt:vector>
  </TitlesOfParts>
  <Company>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Globale de Réception des Fluides Médicaux</dc:title>
  <dc:creator>WACK Véronique</dc:creator>
  <cp:lastModifiedBy>BOULAY Cédric</cp:lastModifiedBy>
  <cp:revision>121</cp:revision>
  <cp:lastPrinted>2019-03-13T10:16:58Z</cp:lastPrinted>
  <dcterms:created xsi:type="dcterms:W3CDTF">2018-01-04T14:37:29Z</dcterms:created>
  <dcterms:modified xsi:type="dcterms:W3CDTF">2019-03-14T13:45:17Z</dcterms:modified>
</cp:coreProperties>
</file>