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81" r:id="rId3"/>
    <p:sldId id="284" r:id="rId4"/>
    <p:sldId id="283" r:id="rId5"/>
    <p:sldId id="324" r:id="rId6"/>
    <p:sldId id="282" r:id="rId7"/>
    <p:sldId id="325" r:id="rId8"/>
    <p:sldId id="285" r:id="rId9"/>
    <p:sldId id="286" r:id="rId10"/>
    <p:sldId id="287" r:id="rId11"/>
    <p:sldId id="288" r:id="rId12"/>
    <p:sldId id="326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80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9" r:id="rId33"/>
    <p:sldId id="307" r:id="rId34"/>
    <p:sldId id="308" r:id="rId35"/>
    <p:sldId id="310" r:id="rId36"/>
    <p:sldId id="311" r:id="rId37"/>
    <p:sldId id="316" r:id="rId38"/>
    <p:sldId id="327" r:id="rId39"/>
    <p:sldId id="328" r:id="rId40"/>
    <p:sldId id="312" r:id="rId41"/>
    <p:sldId id="313" r:id="rId42"/>
    <p:sldId id="329" r:id="rId43"/>
    <p:sldId id="314" r:id="rId44"/>
    <p:sldId id="315" r:id="rId45"/>
    <p:sldId id="317" r:id="rId46"/>
    <p:sldId id="318" r:id="rId47"/>
    <p:sldId id="319" r:id="rId48"/>
    <p:sldId id="320" r:id="rId49"/>
    <p:sldId id="321" r:id="rId50"/>
    <p:sldId id="330" r:id="rId51"/>
    <p:sldId id="323" r:id="rId5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0594B6C2-8ED9-4E96-826B-6AF3D7C962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A869BCB4-55B0-4D0E-934A-7BB6DDFA2F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4AF0F8-FB8D-45D2-8A40-68190056345D}" type="datetimeFigureOut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0CF01603-05DC-4508-AF1F-D94F14CAC0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9DFAF81-DE06-4C24-8420-287778BEC7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6F5D7D0-FB8E-412C-8EC1-882B763EB88D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07749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5F615B-6F73-4428-B80D-8EA866F23397}" type="datetimeFigureOut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D3D8BD-E6DA-4C29-A002-F02599629633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83086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3CD60E8-7733-4A01-824C-C1111E8E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7E479-4923-4024-8C05-223CB8B4BFB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72799E0-0B05-425F-9244-68CDB1F6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janvier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B66466A-7E97-42AE-A4C4-3D269DB1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9E2F5-6DC0-46EE-BA27-6A8EDB2BFBA4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9066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3CD60E8-7733-4A01-824C-C1111E8E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6192-25F9-4D14-B27F-13F811C66D41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72799E0-0B05-425F-9244-68CDB1F6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janvier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B66466A-7E97-42AE-A4C4-3D269DB1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97232-C18C-4E8B-941A-E03D6C9FCCC1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04508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3CD60E8-7733-4A01-824C-C1111E8E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8E0A7-0BD3-4842-822B-89AA7B93773B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72799E0-0B05-425F-9244-68CDB1F6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janvier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B66466A-7E97-42AE-A4C4-3D269DB1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96515-65D8-417C-98CB-E5EB389697A6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28215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3CD60E8-7733-4A01-824C-C1111E8E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C659-9FDB-42D9-84E8-927EB9DDA9D0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72799E0-0B05-425F-9244-68CDB1F6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janvier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B66466A-7E97-42AE-A4C4-3D269DB1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E3D96-87A0-4CF0-B73C-A1CA2C197208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4026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3CD60E8-7733-4A01-824C-C1111E8E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222E-3672-4A09-AF3B-A9D9AA4B89FC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72799E0-0B05-425F-9244-68CDB1F6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janvier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B66466A-7E97-42AE-A4C4-3D269DB1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D10FC-DCE5-4AA0-9D49-97CE755F775A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50667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F3CD60E8-7733-4A01-824C-C1111E8E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07DD2-C4D8-4AA3-BF62-2B28D46BB27D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272799E0-0B05-425F-9244-68CDB1F6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janvier 2019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="" xmlns:a16="http://schemas.microsoft.com/office/drawing/2014/main" id="{1B66466A-7E97-42AE-A4C4-3D269DB1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459AA-7EB7-43D9-B683-1EB15EA5EA07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6248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="" xmlns:a16="http://schemas.microsoft.com/office/drawing/2014/main" id="{F3CD60E8-7733-4A01-824C-C1111E8E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BEC03-73E8-4898-B007-25BADB9192CD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272799E0-0B05-425F-9244-68CDB1F6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janvier 2019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="" xmlns:a16="http://schemas.microsoft.com/office/drawing/2014/main" id="{1B66466A-7E97-42AE-A4C4-3D269DB1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90514-290A-4143-A0F2-5ABD1FECA768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3238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="" xmlns:a16="http://schemas.microsoft.com/office/drawing/2014/main" id="{F3CD60E8-7733-4A01-824C-C1111E8E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F8C8-9961-4BFA-9AF9-75F37373E2EA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="" xmlns:a16="http://schemas.microsoft.com/office/drawing/2014/main" id="{272799E0-0B05-425F-9244-68CDB1F6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janvier 2019</a:t>
            </a:r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="" xmlns:a16="http://schemas.microsoft.com/office/drawing/2014/main" id="{1B66466A-7E97-42AE-A4C4-3D269DB1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0221D-45E4-42C3-B601-9A1CE38595D6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7270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="" xmlns:a16="http://schemas.microsoft.com/office/drawing/2014/main" id="{F3CD60E8-7733-4A01-824C-C1111E8E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4DCFA-9251-4E96-A86C-68CF5F01C646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="" xmlns:a16="http://schemas.microsoft.com/office/drawing/2014/main" id="{272799E0-0B05-425F-9244-68CDB1F6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janvier 2019</a:t>
            </a:r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="" xmlns:a16="http://schemas.microsoft.com/office/drawing/2014/main" id="{1B66466A-7E97-42AE-A4C4-3D269DB1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6280A-51D8-4290-8E87-4D61C60F7CF3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5257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F3CD60E8-7733-4A01-824C-C1111E8E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FE9C4-C96D-40D6-8927-C1D92E8A32FC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272799E0-0B05-425F-9244-68CDB1F6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janvier 2019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="" xmlns:a16="http://schemas.microsoft.com/office/drawing/2014/main" id="{1B66466A-7E97-42AE-A4C4-3D269DB1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E63FE-FA11-4EBA-A040-735D2782ED54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3420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="" xmlns:a16="http://schemas.microsoft.com/office/drawing/2014/main" id="{F3CD60E8-7733-4A01-824C-C1111E8E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E89E5-9AA8-437E-9C60-12D277342B22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272799E0-0B05-425F-9244-68CDB1F66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/>
              <a:t>janvier 2019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="" xmlns:a16="http://schemas.microsoft.com/office/drawing/2014/main" id="{1B66466A-7E97-42AE-A4C4-3D269DB1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DBB61-1815-48BB-8D06-953F934B020C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1088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F3CD60E8-7733-4A01-824C-C1111E8E0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9BDF5-E971-47F1-B6A1-AEB7589C6133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72799E0-0B05-425F-9244-68CDB1F66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janvier 2019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B66466A-7E97-42AE-A4C4-3D269DB16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708808A-E3E8-4AE9-B75B-2F85B2C2DC9E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verbes-francais.fr/citations-antoine-claude-gabriel-jobert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3456383"/>
          </a:xfrm>
          <a:effectLst/>
        </p:spPr>
        <p:txBody>
          <a:bodyPr/>
          <a:lstStyle/>
          <a:p>
            <a:pPr eaLnBrk="1" hangingPunct="1"/>
            <a:r>
              <a:rPr lang="fr-FR" altLang="fr-FR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sécurité</a:t>
            </a:r>
            <a:r>
              <a:rPr lang="fr-FR" altLang="fr-FR" sz="6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6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installations 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électriques</a:t>
            </a:r>
            <a:endParaRPr lang="fr-FR" altLang="fr-FR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12968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exemples de postes de réception Haute Tension conforme aux recommandations.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140968"/>
            <a:ext cx="8298135" cy="218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5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Premières constatations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Les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structures préconisées n’étant pas satisfaisantes, o</a:t>
            </a:r>
            <a:r>
              <a:rPr lang="fr-FR" sz="4000" b="1" i="1" dirty="0" smtClean="0">
                <a:solidFill>
                  <a:srgbClr val="002060"/>
                </a:solidFill>
              </a:rPr>
              <a:t>n adore empiler les fonctions ce qui rend les installations compliquées</a:t>
            </a:r>
            <a:r>
              <a:rPr lang="fr-FR" sz="4000" b="1" i="1" dirty="0">
                <a:solidFill>
                  <a:srgbClr val="002060"/>
                </a:solidFill>
              </a:rPr>
              <a:t>, </a:t>
            </a:r>
            <a:r>
              <a:rPr lang="fr-FR" sz="4000" b="1" i="1" dirty="0" smtClean="0">
                <a:solidFill>
                  <a:srgbClr val="002060"/>
                </a:solidFill>
              </a:rPr>
              <a:t>chères, et volumineuses (et </a:t>
            </a:r>
            <a:r>
              <a:rPr lang="fr-FR" sz="4000" b="1" i="1" dirty="0">
                <a:solidFill>
                  <a:srgbClr val="002060"/>
                </a:solidFill>
              </a:rPr>
              <a:t>les bureaux </a:t>
            </a:r>
            <a:r>
              <a:rPr lang="fr-FR" sz="4000" b="1" i="1" dirty="0" smtClean="0">
                <a:solidFill>
                  <a:srgbClr val="002060"/>
                </a:solidFill>
              </a:rPr>
              <a:t>d’études </a:t>
            </a:r>
            <a:r>
              <a:rPr lang="fr-FR" sz="4000" b="1" i="1" dirty="0">
                <a:solidFill>
                  <a:srgbClr val="002060"/>
                </a:solidFill>
              </a:rPr>
              <a:t>encore plus que nous).</a:t>
            </a: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34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Premières constatations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On a beaucoup de mal à remettre en cause l’existant.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A ne pas oublier, on essaie souvent de compenser les faiblesses de la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HTA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 par des sparadraps en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BT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.</a:t>
            </a: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Il y a très peu d’échanges entre les hôpitaux.</a:t>
            </a: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80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llustration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1"/>
            <a:ext cx="7272808" cy="5409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0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llustration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196752"/>
            <a:ext cx="7422098" cy="510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llustration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56057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0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à l’attention des directeurs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Cela ne signifie pas qu’il faut couper les vivres aux programmes de sécurité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électriques </a:t>
            </a:r>
            <a:r>
              <a:rPr lang="fr-FR" altLang="fr-FR" sz="4000" b="1" i="1" dirty="0">
                <a:solidFill>
                  <a:srgbClr val="002060"/>
                </a:solidFill>
              </a:rPr>
              <a:t>!</a:t>
            </a: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62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Mais, avons nous répondu aux attentes ?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- on ne peux pas vous reprocher 	de n’avoir rien fait !</a:t>
            </a: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46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Mais, avons nous répondu aux attentes ?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- vous avez démontré  à votre 	hiérarchie que vous étiez 	d’excellents gestionnaires de 	projets!</a:t>
            </a: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47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Mais, avons nous répondu aux attentes ?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- vous êtes vous posé la question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	de </a:t>
            </a:r>
            <a:r>
              <a:rPr lang="fr-FR" altLang="fr-FR" sz="4000" b="1" i="1" dirty="0">
                <a:solidFill>
                  <a:srgbClr val="002060"/>
                </a:solidFill>
              </a:rPr>
              <a:t>la maintenance ?</a:t>
            </a: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7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 de sécurité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800" b="1" dirty="0"/>
              <a:t/>
            </a:r>
            <a:br>
              <a:rPr lang="fr-FR" sz="4800" b="1" dirty="0"/>
            </a:br>
            <a:r>
              <a:rPr lang="fr-FR" sz="4000" b="1" i="1" dirty="0">
                <a:solidFill>
                  <a:srgbClr val="002060"/>
                </a:solidFill>
              </a:rPr>
              <a:t>Situation dans laquelle quelqu'un, quelque chose n'est exposé à aucun danger, à aucun risque.</a:t>
            </a:r>
            <a:r>
              <a:rPr lang="fr-FR" sz="4800" dirty="0"/>
              <a:t/>
            </a:r>
            <a:br>
              <a:rPr lang="fr-FR" sz="4800" dirty="0"/>
            </a:b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31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Mais, avons nous répondu aux attentes ?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- vous êtes vous posé la question 	des compétences des équipes 	d’exploitation?</a:t>
            </a: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50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5988"/>
            <a:ext cx="7282950" cy="553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3568" y="332656"/>
            <a:ext cx="5655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INFORMATIONS </a:t>
            </a:r>
            <a:r>
              <a:rPr lang="fr-FR" i="1" dirty="0" smtClean="0"/>
              <a:t>HOSPITALIÈRES </a:t>
            </a:r>
            <a:r>
              <a:rPr lang="fr-FR" i="1" dirty="0"/>
              <a:t>N°54 – Dec2000/Fév. 2001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30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Mais, avons nous répondu aux attentes ?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- vous êtes vous posé la question: 	« en cas de crash je fais quoi? »</a:t>
            </a: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69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Mais, avons nous répondu aux attentes ?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- Les schémas électriques sont ils 	à jour ?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- Les procédures d’exploitation 	sont elles claires ?</a:t>
            </a: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99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Mais, avons nous répondu aux attentes ?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altLang="fr-FR" sz="4000" b="1" i="1" dirty="0">
                <a:solidFill>
                  <a:srgbClr val="002060"/>
                </a:solidFill>
              </a:rPr>
              <a:t>- Les équipements techniques 	sont ils maitrisés?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0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Mais, avons nous répondu aux attentes ?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132856"/>
            <a:ext cx="2940685" cy="2205355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6850" y="3717032"/>
            <a:ext cx="3168352" cy="24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Mais, avons nous répondu aux attentes ?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054599" cy="232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335016" cy="2458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2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sur la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HTA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: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- Pas d’automatisme centralisé 	mais des fonctions autonomes 	décentralisées (inverseur de 	source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HTA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 + Relais)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97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sur la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HTA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: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- Limitation des tensions 	« spécifiques » à quelques 	récepteurs (relais de protection 	entre autre).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6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sur la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HTA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: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- Mise en place de solutions 	ultimes (dérogation des 	automatismes GE entre autre)</a:t>
            </a: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33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 de risque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000" b="1" i="1" dirty="0" smtClean="0">
                <a:solidFill>
                  <a:srgbClr val="002060"/>
                </a:solidFill>
              </a:rPr>
              <a:t>Danger</a:t>
            </a:r>
            <a:r>
              <a:rPr lang="fr-FR" sz="4000" b="1" i="1" dirty="0">
                <a:solidFill>
                  <a:srgbClr val="002060"/>
                </a:solidFill>
              </a:rPr>
              <a:t>, inconvénient plus ou moins probable auquel on est exposé</a:t>
            </a:r>
            <a:r>
              <a:rPr lang="fr-FR" sz="4800" dirty="0"/>
              <a:t/>
            </a:r>
            <a:br>
              <a:rPr lang="fr-FR" sz="4800" dirty="0"/>
            </a:b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454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sur la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HTA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: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- Refonte de la supervision (en 	cours)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- Standardisation des structures 	de poste, du matériel installé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0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sur la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HTA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: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- Possibilité de mise hors tension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	et d’isolement </a:t>
            </a:r>
            <a:r>
              <a:rPr lang="fr-FR" altLang="fr-FR" sz="4000" b="1" i="1" dirty="0">
                <a:solidFill>
                  <a:srgbClr val="002060"/>
                </a:solidFill>
              </a:rPr>
              <a:t>de chaque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	transformateur</a:t>
            </a: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sur la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HTA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: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-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Redondance des fonctions 	critiques (poste de réception, 	automatisme GE)</a:t>
            </a: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86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sur la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BT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 Principale: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-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TGBT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 et transformateurs 	redondants (puissance 50/50).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	</a:t>
            </a:r>
            <a:r>
              <a:rPr lang="fr-FR" altLang="fr-FR" sz="4000" b="1" i="1" dirty="0">
                <a:solidFill>
                  <a:srgbClr val="002060"/>
                </a:solidFill>
              </a:rPr>
              <a:t>- Standardisation des structures 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des postes, du </a:t>
            </a:r>
            <a:r>
              <a:rPr lang="fr-FR" altLang="fr-FR" sz="4000" b="1" i="1" dirty="0">
                <a:solidFill>
                  <a:srgbClr val="002060"/>
                </a:solidFill>
              </a:rPr>
              <a:t>matériel installé</a:t>
            </a:r>
            <a:br>
              <a:rPr lang="fr-FR" altLang="fr-FR" sz="4000" b="1" i="1" dirty="0">
                <a:solidFill>
                  <a:srgbClr val="002060"/>
                </a:solidFill>
              </a:rPr>
            </a:br>
            <a:endParaRPr lang="fr-FR" altLang="fr-FR" sz="4000" b="1" i="1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99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sur la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BT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 Principale: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-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Mise en place de colonnes 	préfabriquées (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Canalis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)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	</a:t>
            </a:r>
            <a:r>
              <a:rPr lang="fr-FR" altLang="fr-FR" sz="4000" b="1" i="1" dirty="0">
                <a:solidFill>
                  <a:srgbClr val="002060"/>
                </a:solidFill>
              </a:rPr>
              <a:t>- Standardisation des structures 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des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TGBT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, du matériel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- Sélectivité totale des 	protections</a:t>
            </a:r>
            <a:r>
              <a:rPr lang="fr-FR" altLang="fr-FR" sz="4000" b="1" i="1" dirty="0">
                <a:solidFill>
                  <a:srgbClr val="002060"/>
                </a:solidFill>
              </a:rPr>
              <a:t/>
            </a:r>
            <a:br>
              <a:rPr lang="fr-FR" altLang="fr-FR" sz="4000" b="1" i="1" dirty="0">
                <a:solidFill>
                  <a:srgbClr val="002060"/>
                </a:solidFill>
              </a:rPr>
            </a:br>
            <a:endParaRPr lang="fr-FR" altLang="fr-FR" sz="4000" b="1" i="1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59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sur l’organisation: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-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Implication des exploitants dès 	les phases de programmation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- Adaptation des infrastructures à 	la compétence de nos exploitants</a:t>
            </a:r>
            <a:r>
              <a:rPr lang="fr-FR" altLang="fr-FR" sz="4000" b="1" i="1" dirty="0">
                <a:solidFill>
                  <a:srgbClr val="002060"/>
                </a:solidFill>
              </a:rPr>
              <a:t/>
            </a:r>
            <a:br>
              <a:rPr lang="fr-FR" altLang="fr-FR" sz="4000" b="1" i="1" dirty="0">
                <a:solidFill>
                  <a:srgbClr val="002060"/>
                </a:solidFill>
              </a:rPr>
            </a:br>
            <a:endParaRPr lang="fr-FR" altLang="fr-FR" sz="4000" b="1" i="1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0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sur l’organisation: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-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Évolution, remise à jour 	permanente des installations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- Mise en place de maintenances 	préventives avec thermographie 	infrarouge….</a:t>
            </a:r>
            <a:r>
              <a:rPr lang="fr-FR" altLang="fr-FR" sz="4000" b="1" i="1" dirty="0">
                <a:solidFill>
                  <a:srgbClr val="002060"/>
                </a:solidFill>
              </a:rPr>
              <a:t/>
            </a:r>
            <a:br>
              <a:rPr lang="fr-FR" altLang="fr-FR" sz="4000" b="1" i="1" dirty="0">
                <a:solidFill>
                  <a:srgbClr val="002060"/>
                </a:solidFill>
              </a:rPr>
            </a:br>
            <a:endParaRPr lang="fr-FR" altLang="fr-FR" sz="4000" b="1" i="1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51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sur l’organisation: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-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Mise à jour </a:t>
            </a:r>
            <a:r>
              <a:rPr lang="fr-FR" altLang="fr-FR" sz="4000" b="1" i="1" dirty="0">
                <a:solidFill>
                  <a:srgbClr val="002060"/>
                </a:solidFill>
              </a:rPr>
              <a:t>régulière des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	schémas 	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- Réalisation de maintenances de 	premier niveau afin de pouvoir 	manœuvrer les installations.</a:t>
            </a:r>
            <a:r>
              <a:rPr lang="fr-FR" altLang="fr-FR" sz="4000" b="1" i="1" dirty="0">
                <a:solidFill>
                  <a:srgbClr val="002060"/>
                </a:solidFill>
              </a:rPr>
              <a:t/>
            </a:r>
            <a:br>
              <a:rPr lang="fr-FR" altLang="fr-FR" sz="4000" b="1" i="1" dirty="0">
                <a:solidFill>
                  <a:srgbClr val="002060"/>
                </a:solidFill>
              </a:rPr>
            </a:br>
            <a:endParaRPr lang="fr-FR" altLang="fr-FR" sz="4000" b="1" i="1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23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sur l’organisation: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-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Mise en place de matrices de 	compétences permettant 	d’assurer un suivi des formations</a:t>
            </a:r>
            <a:endParaRPr lang="fr-FR" altLang="fr-FR" sz="4000" b="1" i="1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50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sur l’organisation: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-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Implication des chargés 	d’exploitation, des agents 	d’astreintes dans les projets de 	restructuration</a:t>
            </a:r>
            <a:endParaRPr lang="fr-FR" altLang="fr-FR" sz="4000" b="1" i="1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4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résumé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000" b="1" i="1" dirty="0" smtClean="0">
                <a:solidFill>
                  <a:srgbClr val="002060"/>
                </a:solidFill>
              </a:rPr>
              <a:t>Situation </a:t>
            </a:r>
            <a:r>
              <a:rPr lang="fr-FR" sz="4000" b="1" i="1" dirty="0">
                <a:solidFill>
                  <a:srgbClr val="002060"/>
                </a:solidFill>
              </a:rPr>
              <a:t>dans laquelle quelqu'un, quelque chose n'est exposé à aucun danger, sachant que ce dernier est plus ou moins probable.</a:t>
            </a:r>
            <a:r>
              <a:rPr lang="fr-FR" sz="4800" dirty="0"/>
              <a:t/>
            </a:r>
            <a:br>
              <a:rPr lang="fr-FR" sz="4800" dirty="0"/>
            </a:b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874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Et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alors ?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-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Coupure partielle de 2x10 	minutes le 21/06/2017 sur le site 	de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Hautepierre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 suite au claquage 	d’une boite de jonction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HTA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/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499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Et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alors ?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-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Coupure totale du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DATAcenter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 le 	04/04/2017 sur le site de 	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Hautepierre</a:t>
            </a:r>
            <a:r>
              <a:rPr lang="fr-FR" altLang="fr-FR" sz="4000" b="1" i="1" dirty="0">
                <a:solidFill>
                  <a:srgbClr val="002060"/>
                </a:solidFill>
              </a:rPr>
              <a:t>.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/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89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Pourquoi?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-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cas 1: malgré une étude de 	sélectivité 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HTA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, il y a eu un soucis 	de coordination des protections 	(constructeur).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	Il reste quelques boites de 	jonctions historiques.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7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Pourquoi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?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-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cas 1:Effectif compétent présent 	sur site réduit à 3 personnes.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298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choix à Strasbourg </a:t>
            </a:r>
            <a:r>
              <a:rPr lang="fr-FR" altLang="fr-FR" sz="4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Hautepierre</a:t>
            </a: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Et alors ?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-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cas 2: défaut d’organisation 	d’une entreprise du chantier 	</a:t>
            </a:r>
            <a:r>
              <a:rPr lang="fr-FR" altLang="fr-FR" sz="4000" b="1" i="1" dirty="0" err="1" smtClean="0">
                <a:solidFill>
                  <a:srgbClr val="002060"/>
                </a:solidFill>
              </a:rPr>
              <a:t>PMTL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 qui a déstabilisé le 	phasage de travaux de 	maintenance.</a:t>
            </a:r>
            <a:r>
              <a:rPr lang="fr-FR" altLang="fr-FR" sz="4000" b="1" i="1" dirty="0">
                <a:solidFill>
                  <a:srgbClr val="002060"/>
                </a:solidFill>
              </a:rPr>
              <a:t> Effectif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présent </a:t>
            </a:r>
            <a:r>
              <a:rPr lang="fr-FR" altLang="fr-FR" sz="4000" b="1" i="1" dirty="0">
                <a:solidFill>
                  <a:srgbClr val="002060"/>
                </a:solidFill>
              </a:rPr>
              <a:t>sur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	site </a:t>
            </a:r>
            <a:r>
              <a:rPr lang="fr-FR" altLang="fr-FR" sz="4000" b="1" i="1" dirty="0">
                <a:solidFill>
                  <a:srgbClr val="002060"/>
                </a:solidFill>
              </a:rPr>
              <a:t>réduit à 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2 </a:t>
            </a:r>
            <a:r>
              <a:rPr lang="fr-FR" altLang="fr-FR" sz="4000" b="1" i="1" dirty="0">
                <a:solidFill>
                  <a:srgbClr val="002060"/>
                </a:solidFill>
              </a:rPr>
              <a:t>personnes.</a:t>
            </a:r>
            <a:br>
              <a:rPr lang="fr-FR" altLang="fr-FR" sz="4000" b="1" i="1" dirty="0">
                <a:solidFill>
                  <a:srgbClr val="002060"/>
                </a:solidFill>
              </a:rPr>
            </a:br>
            <a:endParaRPr lang="fr-FR" altLang="fr-FR" sz="4000" b="1" i="1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65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Conclusion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La sécurité électrique est multifactorielle mais dépend surtout d’un savant équilibre entre: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br>
              <a:rPr lang="fr-FR" altLang="fr-FR" sz="4000" b="1" i="1" dirty="0">
                <a:solidFill>
                  <a:srgbClr val="002060"/>
                </a:solidFill>
              </a:rPr>
            </a:br>
            <a:endParaRPr lang="fr-FR" altLang="fr-FR" sz="4000" b="1" i="1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16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Conclusion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maintenances régulières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/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mise à jour documentaire, 	maintenances de niveau 1 	réalisées en interne, 	maintenances de niveau 2,3,4 ou 	5 réalisées par du personnel 	compétent.</a:t>
            </a:r>
            <a:endParaRPr lang="fr-FR" altLang="fr-FR" sz="4000" b="1" i="1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04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Conclusion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altLang="fr-FR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investissements réguliers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/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Remplacement progressif des 	équipements obsolètes. 	Modernisation progressive du 	parc installé.</a:t>
            </a:r>
            <a:r>
              <a:rPr lang="fr-FR" altLang="fr-FR" sz="4000" b="1" i="1" dirty="0">
                <a:solidFill>
                  <a:srgbClr val="002060"/>
                </a:solidFill>
              </a:rPr>
              <a:t/>
            </a:r>
            <a:br>
              <a:rPr lang="fr-FR" altLang="fr-FR" sz="4000" b="1" i="1" dirty="0">
                <a:solidFill>
                  <a:srgbClr val="002060"/>
                </a:solidFill>
              </a:rPr>
            </a:br>
            <a:endParaRPr lang="fr-FR" altLang="fr-FR" sz="4000" b="1" i="1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6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Conclusion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fr-FR" altLang="fr-FR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ressources humaines </a:t>
            </a:r>
            <a:r>
              <a:rPr lang="fr-FR" altLang="fr-FR" sz="4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fr-FR" altLang="fr-FR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compétentes et suffisantes</a:t>
            </a:r>
            <a:r>
              <a:rPr lang="fr-FR" altLang="fr-FR" sz="4000" b="1" i="1" dirty="0">
                <a:solidFill>
                  <a:srgbClr val="002060"/>
                </a:solidFill>
              </a:rPr>
              <a:t/>
            </a:r>
            <a:br>
              <a:rPr lang="fr-FR" altLang="fr-FR" sz="4000" b="1" i="1" dirty="0">
                <a:solidFill>
                  <a:srgbClr val="002060"/>
                </a:solidFill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	Très compliqué car le 	personnel 	doit maitriser les infrastructures 	mais également 	accepter de 	faire des interventions basiques.</a:t>
            </a:r>
            <a:endParaRPr lang="fr-FR" altLang="fr-FR" sz="4000" b="1" i="1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89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Conclusion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l’argent ?</a:t>
            </a:r>
            <a:r>
              <a:rPr lang="fr-FR" altLang="fr-FR" sz="4000" b="1" i="1" dirty="0">
                <a:solidFill>
                  <a:srgbClr val="002060"/>
                </a:solidFill>
              </a:rPr>
              <a:t/>
            </a:r>
            <a:br>
              <a:rPr lang="fr-FR" altLang="fr-FR" sz="4000" b="1" i="1" dirty="0">
                <a:solidFill>
                  <a:srgbClr val="002060"/>
                </a:solidFill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	A force de ne pas faire 	l’investissement sera forcément 	très élevé.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dirty="0" smtClean="0">
                <a:solidFill>
                  <a:srgbClr val="002060"/>
                </a:solidFill>
              </a:rPr>
              <a:t>La réflexion doit être à long 	terme</a:t>
            </a:r>
            <a:endParaRPr lang="fr-FR" altLang="fr-FR" sz="4000" b="1" i="1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21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résumé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000" b="1" i="1" dirty="0" smtClean="0">
                <a:solidFill>
                  <a:srgbClr val="002060"/>
                </a:solidFill>
              </a:rPr>
              <a:t>ça sent l’embrouille cette histoire !</a:t>
            </a:r>
            <a:r>
              <a:rPr lang="fr-FR" sz="4800" dirty="0"/>
              <a:t/>
            </a:r>
            <a:br>
              <a:rPr lang="fr-FR" sz="4800" dirty="0"/>
            </a:b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39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Conclusion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synthèse</a:t>
            </a:r>
            <a:r>
              <a:rPr lang="fr-FR" altLang="fr-FR" sz="4000" b="1" i="1" dirty="0">
                <a:solidFill>
                  <a:srgbClr val="002060"/>
                </a:solidFill>
              </a:rPr>
              <a:t/>
            </a:r>
            <a:br>
              <a:rPr lang="fr-FR" altLang="fr-FR" sz="4000" b="1" i="1" dirty="0">
                <a:solidFill>
                  <a:srgbClr val="002060"/>
                </a:solidFill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	Vu les évolutions 	organisationnelles de nos 	institutions, la sécurité électrique 	doit être abordée sereinement 	par 	tous les acteurs impliqués.</a:t>
            </a:r>
            <a:endParaRPr lang="fr-FR" altLang="fr-FR" sz="4000" b="1" i="1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10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Conclusion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0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synthèse</a:t>
            </a:r>
            <a:r>
              <a:rPr lang="fr-FR" altLang="fr-FR" sz="4000" b="1" i="1" dirty="0">
                <a:solidFill>
                  <a:srgbClr val="002060"/>
                </a:solidFill>
              </a:rPr>
              <a:t/>
            </a:r>
            <a:br>
              <a:rPr lang="fr-FR" altLang="fr-FR" sz="4000" b="1" i="1" dirty="0">
                <a:solidFill>
                  <a:srgbClr val="002060"/>
                </a:solidFill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	Le dialogue entre les diverses 	strates me semble indispensable.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 	N’oubliez jamais que:</a:t>
            </a:r>
            <a:br>
              <a:rPr lang="fr-FR" altLang="fr-FR" sz="4000" b="1" i="1" dirty="0" smtClean="0">
                <a:solidFill>
                  <a:srgbClr val="002060"/>
                </a:solidFill>
              </a:rPr>
            </a:br>
            <a:r>
              <a:rPr lang="fr-FR" altLang="fr-FR" sz="4000" b="1" i="1" dirty="0" smtClean="0">
                <a:solidFill>
                  <a:srgbClr val="002060"/>
                </a:solidFill>
              </a:rPr>
              <a:t>	« </a:t>
            </a:r>
            <a:r>
              <a:rPr lang="fr-FR" sz="4000" b="1" i="1" dirty="0" smtClean="0">
                <a:solidFill>
                  <a:srgbClr val="002060"/>
                </a:solidFill>
              </a:rPr>
              <a:t>Tout </a:t>
            </a:r>
            <a:r>
              <a:rPr lang="fr-FR" sz="4000" b="1" i="1" dirty="0">
                <a:solidFill>
                  <a:srgbClr val="002060"/>
                </a:solidFill>
              </a:rPr>
              <a:t>obstacle peut se </a:t>
            </a:r>
            <a:r>
              <a:rPr lang="fr-FR" sz="4000" b="1" i="1" dirty="0" smtClean="0">
                <a:solidFill>
                  <a:srgbClr val="002060"/>
                </a:solidFill>
              </a:rPr>
              <a:t>	surmonter avec </a:t>
            </a:r>
            <a:r>
              <a:rPr lang="fr-FR" sz="4000" b="1" i="1" dirty="0">
                <a:solidFill>
                  <a:srgbClr val="002060"/>
                </a:solidFill>
              </a:rPr>
              <a:t>le temps et la </a:t>
            </a:r>
            <a:r>
              <a:rPr lang="fr-FR" sz="4000" b="1" i="1" dirty="0" smtClean="0">
                <a:solidFill>
                  <a:srgbClr val="002060"/>
                </a:solidFill>
              </a:rPr>
              <a:t>	volonté. »</a:t>
            </a:r>
            <a:br>
              <a:rPr lang="fr-FR" sz="4000" b="1" i="1" dirty="0" smtClean="0">
                <a:solidFill>
                  <a:srgbClr val="002060"/>
                </a:solidFill>
              </a:rPr>
            </a:br>
            <a:r>
              <a:rPr lang="fr-FR" sz="1200" b="1" i="1" dirty="0">
                <a:solidFill>
                  <a:srgbClr val="002060"/>
                </a:solidFill>
              </a:rPr>
              <a:t>	</a:t>
            </a:r>
            <a:r>
              <a:rPr lang="fr-FR" sz="1200" dirty="0" smtClean="0"/>
              <a:t>Citation </a:t>
            </a:r>
            <a:r>
              <a:rPr lang="fr-FR" sz="1200" dirty="0"/>
              <a:t>de </a:t>
            </a:r>
            <a:r>
              <a:rPr lang="fr-FR" sz="1200" dirty="0">
                <a:hlinkClick r:id="rId2"/>
              </a:rPr>
              <a:t>Antoine Claude Gabriel Jobert</a:t>
            </a:r>
            <a:r>
              <a:rPr lang="fr-FR" sz="1200" dirty="0"/>
              <a:t> ; Le trésor de pensées (1852)</a:t>
            </a:r>
            <a:endParaRPr lang="fr-FR" altLang="fr-FR" sz="1200" b="1" i="1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522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clarifier cela?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000" b="1" i="1" dirty="0">
                <a:solidFill>
                  <a:srgbClr val="002060"/>
                </a:solidFill>
              </a:rPr>
              <a:t>Pour orienter les choix, fixer des bases techniques, le législateur à mis en place:</a:t>
            </a:r>
            <a:br>
              <a:rPr lang="fr-FR" sz="4000" b="1" i="1" dirty="0">
                <a:solidFill>
                  <a:srgbClr val="002060"/>
                </a:solidFill>
              </a:rPr>
            </a:br>
            <a:r>
              <a:rPr lang="fr-FR" sz="4000" b="1" i="1" dirty="0">
                <a:solidFill>
                  <a:srgbClr val="002060"/>
                </a:solidFill>
              </a:rPr>
              <a:t>	</a:t>
            </a:r>
            <a:r>
              <a:rPr lang="fr-FR" sz="4000" b="1" i="1" dirty="0" smtClean="0">
                <a:solidFill>
                  <a:srgbClr val="002060"/>
                </a:solidFill>
              </a:rPr>
              <a:t>- </a:t>
            </a:r>
            <a:r>
              <a:rPr lang="fr-FR" sz="3200" b="1" i="1" dirty="0">
                <a:solidFill>
                  <a:srgbClr val="002060"/>
                </a:solidFill>
              </a:rPr>
              <a:t>Le livre Blanc</a:t>
            </a:r>
            <a:r>
              <a:rPr lang="fr-FR" sz="3600" b="1" i="1" dirty="0">
                <a:solidFill>
                  <a:srgbClr val="002060"/>
                </a:solidFill>
              </a:rPr>
              <a:t/>
            </a:r>
            <a:br>
              <a:rPr lang="fr-FR" sz="3600" b="1" i="1" dirty="0">
                <a:solidFill>
                  <a:srgbClr val="002060"/>
                </a:solidFill>
              </a:rPr>
            </a:br>
            <a:r>
              <a:rPr lang="fr-FR" sz="4000" b="1" i="1" dirty="0">
                <a:solidFill>
                  <a:srgbClr val="002060"/>
                </a:solidFill>
              </a:rPr>
              <a:t>	</a:t>
            </a:r>
            <a:r>
              <a:rPr lang="fr-FR" sz="4000" b="1" i="1" dirty="0" smtClean="0">
                <a:solidFill>
                  <a:srgbClr val="002060"/>
                </a:solidFill>
              </a:rPr>
              <a:t>- </a:t>
            </a:r>
            <a:r>
              <a:rPr lang="fr-FR" sz="3200" b="1" i="1" dirty="0">
                <a:solidFill>
                  <a:srgbClr val="002060"/>
                </a:solidFill>
              </a:rPr>
              <a:t>Différentes Normes (15-…, 13-…)</a:t>
            </a:r>
            <a:r>
              <a:rPr lang="fr-FR" sz="3600" b="1" i="1" dirty="0">
                <a:solidFill>
                  <a:srgbClr val="002060"/>
                </a:solidFill>
              </a:rPr>
              <a:t/>
            </a:r>
            <a:br>
              <a:rPr lang="fr-FR" sz="3600" b="1" i="1" dirty="0">
                <a:solidFill>
                  <a:srgbClr val="002060"/>
                </a:solidFill>
              </a:rPr>
            </a:br>
            <a:r>
              <a:rPr lang="fr-FR" sz="4000" b="1" i="1" dirty="0">
                <a:solidFill>
                  <a:srgbClr val="002060"/>
                </a:solidFill>
              </a:rPr>
              <a:t>	</a:t>
            </a:r>
            <a:r>
              <a:rPr lang="fr-FR" sz="4000" b="1" i="1" dirty="0" smtClean="0">
                <a:solidFill>
                  <a:srgbClr val="002060"/>
                </a:solidFill>
              </a:rPr>
              <a:t>- </a:t>
            </a:r>
            <a:r>
              <a:rPr lang="fr-FR" sz="3200" b="1" i="1" dirty="0">
                <a:solidFill>
                  <a:srgbClr val="002060"/>
                </a:solidFill>
              </a:rPr>
              <a:t>Des directives spécifiques </a:t>
            </a:r>
            <a:r>
              <a:rPr lang="fr-FR" sz="3200" b="1" i="1" dirty="0" smtClean="0">
                <a:solidFill>
                  <a:srgbClr val="002060"/>
                </a:solidFill>
              </a:rPr>
              <a:t>DHOS-E4</a:t>
            </a:r>
            <a:r>
              <a:rPr lang="fr-FR" altLang="fr-FR" sz="4800" b="1" i="1" dirty="0">
                <a:solidFill>
                  <a:srgbClr val="002060"/>
                </a:solidFill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</a:rPr>
            </a:br>
            <a:r>
              <a:rPr lang="fr-FR" altLang="fr-FR" sz="4800" b="1" i="1" dirty="0">
                <a:solidFill>
                  <a:srgbClr val="002060"/>
                </a:solidFill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58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208912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Comment clarifier cela?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4000" b="1" i="1" dirty="0" smtClean="0">
                <a:solidFill>
                  <a:srgbClr val="002060"/>
                </a:solidFill>
              </a:rPr>
              <a:t>Il n’y a plus de soucis, tout est limpide.</a:t>
            </a:r>
            <a:br>
              <a:rPr lang="fr-FR" sz="4000" b="1" i="1" dirty="0" smtClean="0">
                <a:solidFill>
                  <a:srgbClr val="002060"/>
                </a:solidFill>
              </a:rPr>
            </a:br>
            <a:r>
              <a:rPr lang="fr-FR" sz="4000" b="1" i="1" dirty="0" smtClean="0">
                <a:solidFill>
                  <a:srgbClr val="002060"/>
                </a:solidFill>
              </a:rPr>
              <a:t>C’est comme une notice IKEA, il faut juste suivre les étapes dans le bon ordre.</a:t>
            </a:r>
            <a:r>
              <a:rPr lang="fr-FR" sz="4000" b="1" i="1" dirty="0">
                <a:solidFill>
                  <a:srgbClr val="002060"/>
                </a:solidFill>
              </a:rPr>
              <a:t/>
            </a:r>
            <a:br>
              <a:rPr lang="fr-FR" sz="4000" b="1" i="1" dirty="0">
                <a:solidFill>
                  <a:srgbClr val="002060"/>
                </a:solidFill>
              </a:rPr>
            </a:br>
            <a:r>
              <a:rPr lang="fr-FR" sz="4000" b="1" i="1" dirty="0">
                <a:solidFill>
                  <a:srgbClr val="002060"/>
                </a:solidFill>
              </a:rPr>
              <a:t>	</a:t>
            </a:r>
            <a:r>
              <a:rPr lang="fr-FR" altLang="fr-FR" sz="4800" b="1" i="1" dirty="0">
                <a:solidFill>
                  <a:srgbClr val="002060"/>
                </a:solidFill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</a:rPr>
            </a:br>
            <a:r>
              <a:rPr lang="fr-FR" altLang="fr-FR" sz="4800" b="1" i="1" dirty="0">
                <a:solidFill>
                  <a:srgbClr val="002060"/>
                </a:solidFill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09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12968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exemples de postes de réception Haute Tension conforme aux recommandations.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8035974" cy="339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4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12968" cy="5832648"/>
          </a:xfrm>
          <a:effectLst/>
        </p:spPr>
        <p:txBody>
          <a:bodyPr anchor="t"/>
          <a:lstStyle/>
          <a:p>
            <a:pPr algn="l"/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Quelques exemples de postes de réception Haute Tension conforme aux recommandations.</a:t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FR" altLang="fr-FR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3200" dirty="0">
                <a:solidFill>
                  <a:srgbClr val="002060"/>
                </a:solidFill>
              </a:rPr>
              <a:t/>
            </a:r>
            <a:br>
              <a:rPr lang="fr-FR" altLang="fr-FR" sz="3200" dirty="0">
                <a:solidFill>
                  <a:srgbClr val="002060"/>
                </a:solidFill>
              </a:rPr>
            </a:br>
            <a:r>
              <a:rPr lang="fr-FR" altLang="fr-FR" sz="2400" dirty="0">
                <a:solidFill>
                  <a:srgbClr val="002060"/>
                </a:solidFill>
              </a:rPr>
              <a:t/>
            </a:r>
            <a:br>
              <a:rPr lang="fr-FR" altLang="fr-FR" sz="2400" dirty="0">
                <a:solidFill>
                  <a:srgbClr val="002060"/>
                </a:solidFill>
              </a:rPr>
            </a:br>
            <a:endParaRPr lang="fr-FR" altLang="fr-FR" sz="3200" b="1" u="sng" dirty="0">
              <a:solidFill>
                <a:srgbClr val="002060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85E74A3-BFA7-4408-8010-74199A30764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5CCA228-104D-42DC-B225-7B300F7F7FF9}" type="datetime1">
              <a:rPr lang="fr-FR"/>
              <a:pPr>
                <a:defRPr/>
              </a:pPr>
              <a:t>14/03/2019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554541" cy="314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7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11741</TotalTime>
  <Words>302</Words>
  <Application>Microsoft Office PowerPoint</Application>
  <PresentationFormat>Affichage à l'écran (4:3)</PresentationFormat>
  <Paragraphs>102</Paragraphs>
  <Slides>51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Thème Office</vt:lpstr>
      <vt:lpstr>La sécurité des installations électriques</vt:lpstr>
      <vt:lpstr>Définition de sécurité   Situation dans laquelle quelqu'un, quelque chose n'est exposé à aucun danger, à aucun risque.     </vt:lpstr>
      <vt:lpstr>Définition de risque  Danger, inconvénient plus ou moins probable auquel on est exposé     </vt:lpstr>
      <vt:lpstr>En résumé  Situation dans laquelle quelqu'un, quelque chose n'est exposé à aucun danger, sachant que ce dernier est plus ou moins probable.     </vt:lpstr>
      <vt:lpstr>En résumé  ça sent l’embrouille cette histoire !     </vt:lpstr>
      <vt:lpstr>Comment clarifier cela?  Pour orienter les choix, fixer des bases techniques, le législateur à mis en place:  - Le livre Blanc  - Différentes Normes (15-…, 13-…)  - Des directives spécifiques DHOS-E4    </vt:lpstr>
      <vt:lpstr>Comment clarifier cela?  Il n’y a plus de soucis, tout est limpide. C’est comme une notice IKEA, il faut juste suivre les étapes dans le bon ordre.      </vt:lpstr>
      <vt:lpstr>Quelques exemples de postes de réception Haute Tension conforme aux recommandations.      </vt:lpstr>
      <vt:lpstr>Quelques exemples de postes de réception Haute Tension conforme aux recommandations.      </vt:lpstr>
      <vt:lpstr>Quelques exemples de postes de réception Haute Tension conforme aux recommandations.      </vt:lpstr>
      <vt:lpstr>Premières constatations  Les structures préconisées n’étant pas satisfaisantes, on adore empiler les fonctions ce qui rend les installations compliquées, chères, et volumineuses (et les bureaux d’études encore plus que nous).    </vt:lpstr>
      <vt:lpstr>Premières constatations  On a beaucoup de mal à remettre en cause l’existant. A ne pas oublier, on essaie souvent de compenser les faiblesses de la HTA par des sparadraps en BT. Il y a très peu d’échanges entre les hôpitaux.  </vt:lpstr>
      <vt:lpstr>Illustration      </vt:lpstr>
      <vt:lpstr>Illustration      </vt:lpstr>
      <vt:lpstr>Illustration      </vt:lpstr>
      <vt:lpstr>Note à l’attention des directeurs  Cela ne signifie pas qu’il faut couper les vivres aux programmes de sécurité électriques !    </vt:lpstr>
      <vt:lpstr>Mais, avons nous répondu aux attentes ?   - on ne peux pas vous reprocher  de n’avoir rien fait !    </vt:lpstr>
      <vt:lpstr>Mais, avons nous répondu aux attentes ?   - vous avez démontré  à votre  hiérarchie que vous étiez  d’excellents gestionnaires de  projets!    </vt:lpstr>
      <vt:lpstr>Mais, avons nous répondu aux attentes ?   - vous êtes vous posé la question  de la maintenance ?   </vt:lpstr>
      <vt:lpstr>Mais, avons nous répondu aux attentes ?   - vous êtes vous posé la question  des compétences des équipes  d’exploitation?   </vt:lpstr>
      <vt:lpstr>Présentation PowerPoint</vt:lpstr>
      <vt:lpstr>Mais, avons nous répondu aux attentes ?   - vous êtes vous posé la question:  « en cas de crash je fais quoi? »   </vt:lpstr>
      <vt:lpstr>Mais, avons nous répondu aux attentes ?   - Les schémas électriques sont ils  à jour ?  - Les procédures d’exploitation  sont elles claires ?  </vt:lpstr>
      <vt:lpstr>Mais, avons nous répondu aux attentes ?   - Les équipements techniques  sont ils maitrisés?   </vt:lpstr>
      <vt:lpstr>Mais, avons nous répondu aux attentes ?     </vt:lpstr>
      <vt:lpstr>Mais, avons nous répondu aux attentes ?     </vt:lpstr>
      <vt:lpstr>Les choix à Strasbourg Hautepierre  sur la HTA:  - Pas d’automatisme centralisé  mais des fonctions autonomes  décentralisées (inverseur de  source HTA + Relais)   </vt:lpstr>
      <vt:lpstr>Les choix à Strasbourg Hautepierre  sur la HTA:  - Limitation des tensions  « spécifiques » à quelques  récepteurs (relais de protection  entre autre).   </vt:lpstr>
      <vt:lpstr>Les choix à Strasbourg Hautepierre  sur la HTA:  - Mise en place de solutions  ultimes (dérogation des  automatismes GE entre autre)  </vt:lpstr>
      <vt:lpstr>Les choix à Strasbourg Hautepierre  sur la HTA:  - Refonte de la supervision (en  cours)  - Standardisation des structures  de poste, du matériel installé   </vt:lpstr>
      <vt:lpstr>Les choix à Strasbourg Hautepierre  sur la HTA:  - Possibilité de mise hors tension  et d’isolement de chaque  transformateur </vt:lpstr>
      <vt:lpstr>Les choix à Strasbourg Hautepierre  sur la HTA:  - Redondance des fonctions  critiques (poste de réception,  automatisme GE) </vt:lpstr>
      <vt:lpstr>Les choix à Strasbourg Hautepierre  sur la BT Principale:  - TGBT et transformateurs  redondants (puissance 50/50).  - Standardisation des structures  des postes, du matériel installé </vt:lpstr>
      <vt:lpstr>Les choix à Strasbourg Hautepierre sur la BT Principale:  - Mise en place de colonnes  préfabriquées (Canalis)  - Standardisation des structures  des TGBT, du matériel  - Sélectivité totale des  protections </vt:lpstr>
      <vt:lpstr>Les choix à Strasbourg Hautepierre  sur l’organisation:  - Implication des exploitants dès  les phases de programmation  - Adaptation des infrastructures à  la compétence de nos exploitants </vt:lpstr>
      <vt:lpstr>Les choix à Strasbourg Hautepierre  sur l’organisation:  - Évolution, remise à jour  permanente des installations  - Mise en place de maintenances  préventives avec thermographie  infrarouge…. </vt:lpstr>
      <vt:lpstr>Les choix à Strasbourg Hautepierre  sur l’organisation:  - Mise à jour régulière des  schémas    - Réalisation de maintenances de  premier niveau afin de pouvoir  manœuvrer les installations. </vt:lpstr>
      <vt:lpstr>Les choix à Strasbourg Hautepierre  sur l’organisation:  - Mise en place de matrices de  compétences permettant  d’assurer un suivi des formations</vt:lpstr>
      <vt:lpstr>Les choix à Strasbourg Hautepierre  sur l’organisation:  - Implication des chargés  d’exploitation, des agents  d’astreintes dans les projets de  restructuration</vt:lpstr>
      <vt:lpstr>Les choix à Strasbourg Hautepierre Et alors ?  - Coupure partielle de 2x10  minutes le 21/06/2017 sur le site  de Hautepierre suite au claquage  d’une boite de jonction HTA  </vt:lpstr>
      <vt:lpstr>Les choix à Strasbourg Hautepierre Et alors ?  - Coupure totale du DATAcenter le  04/04/2017 sur le site de  Hautepierre.  </vt:lpstr>
      <vt:lpstr>Les choix à Strasbourg Hautepierre Pourquoi?  - cas 1: malgré une étude de  sélectivité HTA, il y a eu un soucis  de coordination des protections  (constructeur).  Il reste quelques boites de  jonctions historiques.  </vt:lpstr>
      <vt:lpstr>Les choix à Strasbourg Hautepierre Pourquoi?  - cas 1:Effectif compétent présent  sur site réduit à 3 personnes.  </vt:lpstr>
      <vt:lpstr>Les choix à Strasbourg Hautepierre Et alors ?  - cas 2: défaut d’organisation  d’une entreprise du chantier  PMTL qui a déstabilisé le  phasage de travaux de  maintenance. Effectif présent sur  site réduit à 2 personnes. </vt:lpstr>
      <vt:lpstr>Ma Conclusion  La sécurité électrique est multifactorielle mais dépend surtout d’un savant équilibre entre:   </vt:lpstr>
      <vt:lpstr>Ma Conclusion   Des maintenances régulières  mise à jour documentaire,  maintenances de niveau 1  réalisées en interne,  maintenances de niveau 2,3,4 ou  5 réalisées par du personnel  compétent.</vt:lpstr>
      <vt:lpstr>Ma Conclusion   Des investissements réguliers  Remplacement progressif des  équipements obsolètes.  Modernisation progressive du  parc installé. </vt:lpstr>
      <vt:lpstr>Ma Conclusion   Des ressources humaines  compétentes et suffisantes  Très compliqué car le  personnel  doit maitriser les infrastructures  mais également  accepter de  faire des interventions basiques.</vt:lpstr>
      <vt:lpstr>Ma Conclusion   Et l’argent ?  A force de ne pas faire  l’investissement sera forcément  très élevé.  La réflexion doit être à long  terme</vt:lpstr>
      <vt:lpstr>Ma Conclusion   En synthèse  Vu les évolutions  organisationnelles de nos  institutions, la sécurité électrique  doit être abordée sereinement  par  tous les acteurs impliqués.</vt:lpstr>
      <vt:lpstr>Ma Conclusion   En synthèse  Le dialogue entre les diverses  strates me semble indispensable.   N’oubliez jamais que:  « Tout obstacle peut se  surmonter avec le temps et la  volonté. »  Citation de Antoine Claude Gabriel Jobert ; Le trésor de pensées (1852)</vt:lpstr>
    </vt:vector>
  </TitlesOfParts>
  <Company>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Synthèse de l’Audit</dc:title>
  <dc:creator>OSWALD Thierry</dc:creator>
  <cp:lastModifiedBy>OSWALD Thierry</cp:lastModifiedBy>
  <cp:revision>110</cp:revision>
  <dcterms:created xsi:type="dcterms:W3CDTF">2018-04-05T09:44:07Z</dcterms:created>
  <dcterms:modified xsi:type="dcterms:W3CDTF">2019-03-14T15:00:33Z</dcterms:modified>
</cp:coreProperties>
</file>