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7" r:id="rId4"/>
  </p:sldMasterIdLst>
  <p:notesMasterIdLst>
    <p:notesMasterId r:id="rId30"/>
  </p:notesMasterIdLst>
  <p:sldIdLst>
    <p:sldId id="300" r:id="rId5"/>
    <p:sldId id="415" r:id="rId6"/>
    <p:sldId id="402" r:id="rId7"/>
    <p:sldId id="403" r:id="rId8"/>
    <p:sldId id="428" r:id="rId9"/>
    <p:sldId id="422" r:id="rId10"/>
    <p:sldId id="259" r:id="rId11"/>
    <p:sldId id="404" r:id="rId12"/>
    <p:sldId id="425" r:id="rId13"/>
    <p:sldId id="418" r:id="rId14"/>
    <p:sldId id="419" r:id="rId15"/>
    <p:sldId id="417" r:id="rId16"/>
    <p:sldId id="426" r:id="rId17"/>
    <p:sldId id="423" r:id="rId18"/>
    <p:sldId id="410" r:id="rId19"/>
    <p:sldId id="427" r:id="rId20"/>
    <p:sldId id="409" r:id="rId21"/>
    <p:sldId id="424" r:id="rId22"/>
    <p:sldId id="411" r:id="rId23"/>
    <p:sldId id="412" r:id="rId24"/>
    <p:sldId id="414" r:id="rId25"/>
    <p:sldId id="413" r:id="rId26"/>
    <p:sldId id="420" r:id="rId27"/>
    <p:sldId id="421" r:id="rId28"/>
    <p:sldId id="379" r:id="rId29"/>
  </p:sldIdLst>
  <p:sldSz cx="13439775" cy="7559675"/>
  <p:notesSz cx="7099300" cy="10236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96C3838-0832-7B39-4B1A-A492C176302B}" name="MELO Jean-Marie" initials="JeM" userId="MELO Jean-Marie" providerId="None"/>
  <p188:author id="{BC828CC6-17E4-2D1D-07AC-6D9913952A6F}" name="KLEINPOORT Timothee" initials="KT" userId="S::t.kleinpoort@a-i-a.fr::2ad7dbea-f8f7-4c54-9076-c20ea4efff3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876"/>
    <a:srgbClr val="85A0D2"/>
    <a:srgbClr val="737272"/>
    <a:srgbClr val="696767"/>
    <a:srgbClr val="FF0066"/>
    <a:srgbClr val="FFF0CF"/>
    <a:srgbClr val="C2C2C2"/>
    <a:srgbClr val="E9B8BC"/>
    <a:srgbClr val="E5F5EA"/>
    <a:srgbClr val="CDE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819D7B-4EB4-4F63-99C6-793E6333C453}" v="23" dt="2023-09-07T11:43:08.8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iaingenierie.sharepoint.com/sites/ServiceCVC/Documents%20partages/General/14-ATELIERS/2023%20-%20h&#244;pital%20z&#233;ro%20carbone/graph%20Je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758-4FBD-946F-CD6F34B9C7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758-4FBD-946F-CD6F34B9C70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758-4FBD-946F-CD6F34B9C70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758-4FBD-946F-CD6F34B9C70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758-4FBD-946F-CD6F34B9C70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758-4FBD-946F-CD6F34B9C70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f>'[graph JeM.xlsx]Feuil1'!$I$46:$J$51</c:f>
              <c:multiLvlStrCache>
                <c:ptCount val="6"/>
                <c:lvl>
                  <c:pt idx="0">
                    <c:v>44 MteqCO2</c:v>
                  </c:pt>
                  <c:pt idx="1">
                    <c:v>78 MteqCO2</c:v>
                  </c:pt>
                  <c:pt idx="2">
                    <c:v>75 MteqCO2</c:v>
                  </c:pt>
                  <c:pt idx="3">
                    <c:v>15 MteqCO2</c:v>
                  </c:pt>
                  <c:pt idx="4">
                    <c:v>81 MteqCO2</c:v>
                  </c:pt>
                  <c:pt idx="5">
                    <c:v>126 MteqCO2</c:v>
                  </c:pt>
                </c:lvl>
                <c:lvl>
                  <c:pt idx="0">
                    <c:v>Industrie de l’énergie</c:v>
                  </c:pt>
                  <c:pt idx="1">
                    <c:v>Industrie manufacturière et construction</c:v>
                  </c:pt>
                  <c:pt idx="2">
                    <c:v>Usage des bâtiments et activités résidentiels/tertiaires</c:v>
                  </c:pt>
                  <c:pt idx="3">
                    <c:v>Traitement centralisé des déchets</c:v>
                  </c:pt>
                  <c:pt idx="4">
                    <c:v>Agriculture/sylviculture</c:v>
                  </c:pt>
                  <c:pt idx="5">
                    <c:v>transports</c:v>
                  </c:pt>
                </c:lvl>
              </c:multiLvlStrCache>
            </c:multiLvlStrRef>
          </c:cat>
          <c:val>
            <c:numRef>
              <c:f>'[graph JeM.xlsx]Feuil1'!$J$46:$J$51</c:f>
              <c:numCache>
                <c:formatCode>0" MteqCO2"</c:formatCode>
                <c:ptCount val="6"/>
                <c:pt idx="0">
                  <c:v>43.8</c:v>
                </c:pt>
                <c:pt idx="1">
                  <c:v>77.8</c:v>
                </c:pt>
                <c:pt idx="2">
                  <c:v>74.900000000000006</c:v>
                </c:pt>
                <c:pt idx="3">
                  <c:v>14.5</c:v>
                </c:pt>
                <c:pt idx="4">
                  <c:v>81.2</c:v>
                </c:pt>
                <c:pt idx="5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758-4FBD-946F-CD6F34B9C70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34403523022807"/>
          <c:y val="5.3278415354816179E-2"/>
          <c:w val="0.33275254095157059"/>
          <c:h val="0.91037313920301166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8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8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3B8B6BE-B638-4AAB-8C78-E338217C6583}" type="datetimeFigureOut">
              <a:rPr lang="fr-FR" smtClean="0"/>
              <a:t>20/09/2023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6171"/>
            <a:ext cx="5679440" cy="4030504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2615"/>
            <a:ext cx="3076363" cy="51358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5" y="9722615"/>
            <a:ext cx="3076363" cy="51358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63BA4FC-5AE2-4A3C-99FB-ED2EC82DA1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308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BA4FC-5AE2-4A3C-99FB-ED2EC82DA15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766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BA4FC-5AE2-4A3C-99FB-ED2EC82DA15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675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BA4FC-5AE2-4A3C-99FB-ED2EC82DA15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651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BA4FC-5AE2-4A3C-99FB-ED2EC82DA15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4760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BA4FC-5AE2-4A3C-99FB-ED2EC82DA15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962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BA4FC-5AE2-4A3C-99FB-ED2EC82DA15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6357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BA4FC-5AE2-4A3C-99FB-ED2EC82DA15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706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F30A0312-AC00-4BA9-9CCE-9F4A621F3F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6641366"/>
            <a:ext cx="13439775" cy="43374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lang="fr-FR" sz="2400" kern="1200" cap="all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>
                <a:solidFill>
                  <a:srgbClr val="BBB0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Titre de votre présentation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F18DFFC-34AC-444B-8CF5-D819F2599B17}"/>
              </a:ext>
            </a:extLst>
          </p:cNvPr>
          <p:cNvGrpSpPr/>
          <p:nvPr/>
        </p:nvGrpSpPr>
        <p:grpSpPr>
          <a:xfrm>
            <a:off x="0" y="0"/>
            <a:ext cx="13439775" cy="6119616"/>
            <a:chOff x="0" y="0"/>
            <a:chExt cx="12191998" cy="5551458"/>
          </a:xfrm>
        </p:grpSpPr>
        <p:pic>
          <p:nvPicPr>
            <p:cNvPr id="11" name="Image 10" descr="Une image contenant intérieur&#10;&#10;Description générée automatiquement">
              <a:extLst>
                <a:ext uri="{FF2B5EF4-FFF2-40B4-BE49-F238E27FC236}">
                  <a16:creationId xmlns:a16="http://schemas.microsoft.com/office/drawing/2014/main" id="{AB4411FA-DC8E-5D48-99F4-8233E890DC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1998" cy="5551458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AB8FC36-5C44-4481-A07E-7E93EEE8F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5010" y="1845761"/>
              <a:ext cx="2824778" cy="1859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924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ercalair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2DAE381-6049-4DE9-9F60-CDA1BA49E5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0105" y="6370146"/>
            <a:ext cx="1212025" cy="798042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AD4C0DF0-5E07-4CED-B15F-A237AC99AF98}"/>
              </a:ext>
            </a:extLst>
          </p:cNvPr>
          <p:cNvSpPr/>
          <p:nvPr/>
        </p:nvSpPr>
        <p:spPr>
          <a:xfrm>
            <a:off x="307645" y="6411739"/>
            <a:ext cx="714856" cy="71485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3">
            <a:extLst>
              <a:ext uri="{FF2B5EF4-FFF2-40B4-BE49-F238E27FC236}">
                <a16:creationId xmlns:a16="http://schemas.microsoft.com/office/drawing/2014/main" id="{A3EFF432-B58B-41B9-A897-59AF61C68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6479797"/>
            <a:ext cx="10858500" cy="56869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/>
              <a:t>Titre de partie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8323AA2-54F3-47C1-B5B4-001406712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7" b="20797"/>
          <a:stretch/>
        </p:blipFill>
        <p:spPr bwMode="auto">
          <a:xfrm>
            <a:off x="47039" y="33599"/>
            <a:ext cx="13345696" cy="572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73B23783-0D60-4DF5-B9E4-9B7A7B662E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3439775" cy="5848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/>
              <a:t>Insérez une nouvelle image dans ce cadre	</a:t>
            </a:r>
          </a:p>
        </p:txBody>
      </p:sp>
    </p:spTree>
    <p:extLst>
      <p:ext uri="{BB962C8B-B14F-4D97-AF65-F5344CB8AC3E}">
        <p14:creationId xmlns:p14="http://schemas.microsoft.com/office/powerpoint/2010/main" val="106268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_2/3-1/3_do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5EA0A76E-52B9-4512-9992-6FAF1993C49B}"/>
              </a:ext>
            </a:extLst>
          </p:cNvPr>
          <p:cNvSpPr/>
          <p:nvPr/>
        </p:nvSpPr>
        <p:spPr>
          <a:xfrm>
            <a:off x="626490" y="378206"/>
            <a:ext cx="537065" cy="5370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E784E8A1-DA5F-4519-94C8-C73FB0C259D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395594" y="1448938"/>
            <a:ext cx="3417692" cy="50905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dirty="0"/>
            </a:lvl1pPr>
          </a:lstStyle>
          <a:p>
            <a:pPr lvl="0"/>
            <a:r>
              <a:rPr lang="fr-FR"/>
              <a:t>Insérez du texte ou une image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D8267871-1B88-420E-B2EE-F248B0A4FB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6490" y="1448938"/>
            <a:ext cx="8517107" cy="50905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dirty="0"/>
            </a:lvl1pPr>
          </a:lstStyle>
          <a:p>
            <a:r>
              <a:rPr lang="fr-FR"/>
              <a:t>Insérez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BE9BE97-BE08-4985-B3FA-32189C3B32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207" y="391396"/>
            <a:ext cx="11591806" cy="510687"/>
          </a:xfrm>
          <a:prstGeom prst="rect">
            <a:avLst/>
          </a:prstGeom>
        </p:spPr>
        <p:txBody>
          <a:bodyPr anchor="ctr"/>
          <a:lstStyle>
            <a:lvl1pPr>
              <a:defRPr lang="fr-FR" dirty="0"/>
            </a:lvl1pPr>
          </a:lstStyle>
          <a:p>
            <a:r>
              <a:rPr lang="fr-FR"/>
              <a:t>AJOUTEZ UN TITRE / Ajoutez un sous-titre</a:t>
            </a:r>
          </a:p>
        </p:txBody>
      </p:sp>
    </p:spTree>
    <p:extLst>
      <p:ext uri="{BB962C8B-B14F-4D97-AF65-F5344CB8AC3E}">
        <p14:creationId xmlns:p14="http://schemas.microsoft.com/office/powerpoint/2010/main" val="1322223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_2/3-1/3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>
            <a:extLst>
              <a:ext uri="{FF2B5EF4-FFF2-40B4-BE49-F238E27FC236}">
                <a16:creationId xmlns:a16="http://schemas.microsoft.com/office/drawing/2014/main" id="{F2D9FB3C-33D8-4D91-9D4D-32EF00D757C3}"/>
              </a:ext>
            </a:extLst>
          </p:cNvPr>
          <p:cNvSpPr/>
          <p:nvPr/>
        </p:nvSpPr>
        <p:spPr>
          <a:xfrm>
            <a:off x="626490" y="378206"/>
            <a:ext cx="537065" cy="5370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E784E8A1-DA5F-4519-94C8-C73FB0C259D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395594" y="1448938"/>
            <a:ext cx="3417692" cy="50905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dirty="0"/>
            </a:lvl1pPr>
          </a:lstStyle>
          <a:p>
            <a:pPr lvl="0"/>
            <a:r>
              <a:rPr lang="fr-FR"/>
              <a:t>Insérez du texte ou une image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D8267871-1B88-420E-B2EE-F248B0A4FB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6490" y="1448938"/>
            <a:ext cx="8517107" cy="50905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dirty="0"/>
            </a:lvl1pPr>
          </a:lstStyle>
          <a:p>
            <a:r>
              <a:rPr lang="fr-FR"/>
              <a:t>Insérez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BE9BE97-BE08-4985-B3FA-32189C3B32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207" y="391396"/>
            <a:ext cx="11591806" cy="510687"/>
          </a:xfrm>
          <a:prstGeom prst="rect">
            <a:avLst/>
          </a:prstGeom>
        </p:spPr>
        <p:txBody>
          <a:bodyPr anchor="ctr"/>
          <a:lstStyle>
            <a:lvl1pPr>
              <a:defRPr lang="fr-FR" dirty="0"/>
            </a:lvl1pPr>
          </a:lstStyle>
          <a:p>
            <a:r>
              <a:rPr lang="fr-FR"/>
              <a:t>AJOUTEZ UN TITRE / Ajoutez un sous-titre</a:t>
            </a:r>
          </a:p>
        </p:txBody>
      </p:sp>
    </p:spTree>
    <p:extLst>
      <p:ext uri="{BB962C8B-B14F-4D97-AF65-F5344CB8AC3E}">
        <p14:creationId xmlns:p14="http://schemas.microsoft.com/office/powerpoint/2010/main" val="110128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_2/3-1/3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>
            <a:extLst>
              <a:ext uri="{FF2B5EF4-FFF2-40B4-BE49-F238E27FC236}">
                <a16:creationId xmlns:a16="http://schemas.microsoft.com/office/drawing/2014/main" id="{CD71D0B1-C6C7-4BB2-A4FB-EA0DFFF828E2}"/>
              </a:ext>
            </a:extLst>
          </p:cNvPr>
          <p:cNvSpPr/>
          <p:nvPr/>
        </p:nvSpPr>
        <p:spPr>
          <a:xfrm>
            <a:off x="626490" y="378206"/>
            <a:ext cx="537065" cy="5370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E784E8A1-DA5F-4519-94C8-C73FB0C259D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395594" y="1448938"/>
            <a:ext cx="3417692" cy="50905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dirty="0"/>
            </a:lvl1pPr>
          </a:lstStyle>
          <a:p>
            <a:pPr lvl="0"/>
            <a:r>
              <a:rPr lang="fr-FR"/>
              <a:t>Insérez du texte ou une image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D8267871-1B88-420E-B2EE-F248B0A4FB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6490" y="1448938"/>
            <a:ext cx="8517107" cy="50905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dirty="0"/>
            </a:lvl1pPr>
          </a:lstStyle>
          <a:p>
            <a:r>
              <a:rPr lang="fr-FR"/>
              <a:t>Insérez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BE9BE97-BE08-4985-B3FA-32189C3B32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207" y="391396"/>
            <a:ext cx="11591806" cy="510687"/>
          </a:xfrm>
          <a:prstGeom prst="rect">
            <a:avLst/>
          </a:prstGeom>
        </p:spPr>
        <p:txBody>
          <a:bodyPr anchor="ctr"/>
          <a:lstStyle>
            <a:lvl1pPr>
              <a:defRPr lang="fr-FR" dirty="0"/>
            </a:lvl1pPr>
          </a:lstStyle>
          <a:p>
            <a:r>
              <a:rPr lang="fr-FR"/>
              <a:t>AJOUTEZ UN TITRE / Ajoutez un sous-titre</a:t>
            </a:r>
          </a:p>
        </p:txBody>
      </p:sp>
    </p:spTree>
    <p:extLst>
      <p:ext uri="{BB962C8B-B14F-4D97-AF65-F5344CB8AC3E}">
        <p14:creationId xmlns:p14="http://schemas.microsoft.com/office/powerpoint/2010/main" val="2810390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_pleine page_do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F9026B86-39F4-4778-8690-0A77493529D8}"/>
              </a:ext>
            </a:extLst>
          </p:cNvPr>
          <p:cNvSpPr/>
          <p:nvPr/>
        </p:nvSpPr>
        <p:spPr>
          <a:xfrm>
            <a:off x="626490" y="378206"/>
            <a:ext cx="537065" cy="5370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CF80B21-1FD4-4F76-84BC-DF175DC3EF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207" y="391396"/>
            <a:ext cx="11591806" cy="510687"/>
          </a:xfrm>
          <a:prstGeom prst="rect">
            <a:avLst/>
          </a:prstGeom>
        </p:spPr>
        <p:txBody>
          <a:bodyPr anchor="ctr"/>
          <a:lstStyle>
            <a:lvl1pPr>
              <a:defRPr lang="fr-FR" dirty="0"/>
            </a:lvl1pPr>
          </a:lstStyle>
          <a:p>
            <a:r>
              <a:rPr lang="fr-FR"/>
              <a:t>AJOUTEZ UN TITRE / Ajoutez un sous-titre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CCB95DF-F5A4-432C-BC3B-B985B4634CB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8175" y="1448937"/>
            <a:ext cx="12174481" cy="50947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Ajouter ici du texte, un image, un tableau, un graphique…</a:t>
            </a:r>
          </a:p>
        </p:txBody>
      </p:sp>
    </p:spTree>
    <p:extLst>
      <p:ext uri="{BB962C8B-B14F-4D97-AF65-F5344CB8AC3E}">
        <p14:creationId xmlns:p14="http://schemas.microsoft.com/office/powerpoint/2010/main" val="1619811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_pleine page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ECC2DE3F-1E14-4489-962A-587F512FD447}"/>
              </a:ext>
            </a:extLst>
          </p:cNvPr>
          <p:cNvSpPr/>
          <p:nvPr/>
        </p:nvSpPr>
        <p:spPr>
          <a:xfrm>
            <a:off x="626490" y="378206"/>
            <a:ext cx="537065" cy="5370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7FB5D886-3883-481E-ABAB-0E58E61BDB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207" y="391396"/>
            <a:ext cx="11591806" cy="510687"/>
          </a:xfrm>
          <a:prstGeom prst="rect">
            <a:avLst/>
          </a:prstGeom>
        </p:spPr>
        <p:txBody>
          <a:bodyPr anchor="ctr"/>
          <a:lstStyle>
            <a:lvl1pPr>
              <a:defRPr lang="fr-FR" dirty="0"/>
            </a:lvl1pPr>
          </a:lstStyle>
          <a:p>
            <a:r>
              <a:rPr lang="fr-FR"/>
              <a:t>AJOUTEZ UN TITRE / Ajoutez un sous-titre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778A9B5-F7BC-4BE3-BD2B-C0B0815695C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8175" y="1448937"/>
            <a:ext cx="12174481" cy="50947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Ajouter ici du texte, un image, un tableau, un graphique…</a:t>
            </a:r>
          </a:p>
        </p:txBody>
      </p:sp>
    </p:spTree>
    <p:extLst>
      <p:ext uri="{BB962C8B-B14F-4D97-AF65-F5344CB8AC3E}">
        <p14:creationId xmlns:p14="http://schemas.microsoft.com/office/powerpoint/2010/main" val="4147582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_pleine pag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A860A97F-372B-4C23-A0EC-9E65634E2750}"/>
              </a:ext>
            </a:extLst>
          </p:cNvPr>
          <p:cNvSpPr/>
          <p:nvPr/>
        </p:nvSpPr>
        <p:spPr>
          <a:xfrm>
            <a:off x="626490" y="378206"/>
            <a:ext cx="537065" cy="5370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C1B806E0-424E-4B2C-8C0E-76657E096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207" y="391396"/>
            <a:ext cx="11591806" cy="510687"/>
          </a:xfrm>
          <a:prstGeom prst="rect">
            <a:avLst/>
          </a:prstGeom>
        </p:spPr>
        <p:txBody>
          <a:bodyPr anchor="ctr"/>
          <a:lstStyle>
            <a:lvl1pPr>
              <a:defRPr lang="fr-FR" dirty="0"/>
            </a:lvl1pPr>
          </a:lstStyle>
          <a:p>
            <a:r>
              <a:rPr lang="fr-FR"/>
              <a:t>AJOUTEZ UN TITRE / Ajoutez un sous-titre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688ED80-C314-432E-83F8-2B0958803CE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8175" y="1448937"/>
            <a:ext cx="12174481" cy="50947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Ajouter ici du texte, un image, un tableau, un graphique…</a:t>
            </a:r>
          </a:p>
        </p:txBody>
      </p:sp>
    </p:spTree>
    <p:extLst>
      <p:ext uri="{BB962C8B-B14F-4D97-AF65-F5344CB8AC3E}">
        <p14:creationId xmlns:p14="http://schemas.microsoft.com/office/powerpoint/2010/main" val="1839531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_triptyque_do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contenu 14">
            <a:extLst>
              <a:ext uri="{FF2B5EF4-FFF2-40B4-BE49-F238E27FC236}">
                <a16:creationId xmlns:a16="http://schemas.microsoft.com/office/drawing/2014/main" id="{5AC4E7CF-5B96-4CB3-9B28-A0044FC27ED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188733" y="1847467"/>
            <a:ext cx="3051611" cy="24130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dirty="0"/>
            </a:lvl1pPr>
          </a:lstStyle>
          <a:p>
            <a:pPr lvl="0"/>
            <a:r>
              <a:rPr lang="fr-FR"/>
              <a:t>Insérez une image ou un pictogramme</a:t>
            </a:r>
          </a:p>
        </p:txBody>
      </p:sp>
      <p:sp>
        <p:nvSpPr>
          <p:cNvPr id="17" name="Espace réservé du contenu 14">
            <a:extLst>
              <a:ext uri="{FF2B5EF4-FFF2-40B4-BE49-F238E27FC236}">
                <a16:creationId xmlns:a16="http://schemas.microsoft.com/office/drawing/2014/main" id="{73DFF167-34BB-4E89-B7D1-D1D348CF795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288827" y="1847469"/>
            <a:ext cx="3051611" cy="2409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dirty="0"/>
            </a:lvl1pPr>
          </a:lstStyle>
          <a:p>
            <a:pPr lvl="0"/>
            <a:r>
              <a:rPr lang="fr-FR"/>
              <a:t>Insérez une image ou un pictogramme</a:t>
            </a:r>
          </a:p>
        </p:txBody>
      </p:sp>
      <p:sp>
        <p:nvSpPr>
          <p:cNvPr id="15" name="Espace réservé du contenu 14">
            <a:extLst>
              <a:ext uri="{FF2B5EF4-FFF2-40B4-BE49-F238E27FC236}">
                <a16:creationId xmlns:a16="http://schemas.microsoft.com/office/drawing/2014/main" id="{8FF4B235-3C2E-4337-B9C2-FBDF89E6D02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100958" y="1851423"/>
            <a:ext cx="3051611" cy="2409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dirty="0"/>
            </a:lvl1pPr>
          </a:lstStyle>
          <a:p>
            <a:pPr lvl="0"/>
            <a:r>
              <a:rPr lang="fr-FR"/>
              <a:t>Insérez une image ou un pictogramme</a:t>
            </a:r>
          </a:p>
        </p:txBody>
      </p:sp>
      <p:sp>
        <p:nvSpPr>
          <p:cNvPr id="9" name="Espace réservé du texte 19">
            <a:extLst>
              <a:ext uri="{FF2B5EF4-FFF2-40B4-BE49-F238E27FC236}">
                <a16:creationId xmlns:a16="http://schemas.microsoft.com/office/drawing/2014/main" id="{4305EAFB-3F5D-40A3-9EA9-0550B0BC32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1127" y="4490291"/>
            <a:ext cx="3073456" cy="16477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fr-FR" dirty="0"/>
            </a:lvl1pPr>
          </a:lstStyle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064C01D-1182-4F05-A29D-77E50C710791}"/>
              </a:ext>
            </a:extLst>
          </p:cNvPr>
          <p:cNvSpPr/>
          <p:nvPr/>
        </p:nvSpPr>
        <p:spPr>
          <a:xfrm>
            <a:off x="626490" y="378206"/>
            <a:ext cx="537065" cy="5370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05FA5B8A-D995-4E94-AF6E-60A72FE15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207" y="391396"/>
            <a:ext cx="11591806" cy="510687"/>
          </a:xfrm>
          <a:prstGeom prst="rect">
            <a:avLst/>
          </a:prstGeom>
        </p:spPr>
        <p:txBody>
          <a:bodyPr anchor="ctr"/>
          <a:lstStyle>
            <a:lvl1pPr>
              <a:defRPr lang="fr-FR" dirty="0"/>
            </a:lvl1pPr>
          </a:lstStyle>
          <a:p>
            <a:r>
              <a:rPr lang="fr-FR"/>
              <a:t>AJOUTEZ UN TITRE / Ajoutez un sous-titre</a:t>
            </a:r>
          </a:p>
        </p:txBody>
      </p:sp>
      <p:sp>
        <p:nvSpPr>
          <p:cNvPr id="10" name="Espace réservé du texte 19">
            <a:extLst>
              <a:ext uri="{FF2B5EF4-FFF2-40B4-BE49-F238E27FC236}">
                <a16:creationId xmlns:a16="http://schemas.microsoft.com/office/drawing/2014/main" id="{FF80D389-C7DC-45F2-AEB9-EC244ACDDA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8733" y="4490291"/>
            <a:ext cx="3073456" cy="16477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fr-FR" dirty="0"/>
            </a:lvl1pPr>
          </a:lstStyle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</p:txBody>
      </p:sp>
      <p:sp>
        <p:nvSpPr>
          <p:cNvPr id="13" name="Espace réservé du texte 19">
            <a:extLst>
              <a:ext uri="{FF2B5EF4-FFF2-40B4-BE49-F238E27FC236}">
                <a16:creationId xmlns:a16="http://schemas.microsoft.com/office/drawing/2014/main" id="{8FF83B03-7EB8-4848-B7D7-20EE3A50B6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88827" y="4490291"/>
            <a:ext cx="3073456" cy="16477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fr-FR" dirty="0"/>
            </a:lvl1pPr>
          </a:lstStyle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</p:txBody>
      </p:sp>
    </p:spTree>
    <p:extLst>
      <p:ext uri="{BB962C8B-B14F-4D97-AF65-F5344CB8AC3E}">
        <p14:creationId xmlns:p14="http://schemas.microsoft.com/office/powerpoint/2010/main" val="2395944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_triptyque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contenu 14">
            <a:extLst>
              <a:ext uri="{FF2B5EF4-FFF2-40B4-BE49-F238E27FC236}">
                <a16:creationId xmlns:a16="http://schemas.microsoft.com/office/drawing/2014/main" id="{359E6FF4-15B9-46BD-95B5-16748B7AF5F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188733" y="1847467"/>
            <a:ext cx="3051611" cy="24130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dirty="0"/>
            </a:lvl1pPr>
          </a:lstStyle>
          <a:p>
            <a:pPr lvl="0"/>
            <a:r>
              <a:rPr lang="fr-FR"/>
              <a:t>Insérez une image ou un pictogramme</a:t>
            </a:r>
          </a:p>
        </p:txBody>
      </p:sp>
      <p:sp>
        <p:nvSpPr>
          <p:cNvPr id="21" name="Espace réservé du contenu 14">
            <a:extLst>
              <a:ext uri="{FF2B5EF4-FFF2-40B4-BE49-F238E27FC236}">
                <a16:creationId xmlns:a16="http://schemas.microsoft.com/office/drawing/2014/main" id="{201316D6-0EF3-47C9-921C-F5B32C5F7170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288827" y="1847469"/>
            <a:ext cx="3051611" cy="2409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dirty="0"/>
            </a:lvl1pPr>
          </a:lstStyle>
          <a:p>
            <a:pPr lvl="0"/>
            <a:r>
              <a:rPr lang="fr-FR"/>
              <a:t>Insérez une image ou un pictogramme</a:t>
            </a:r>
          </a:p>
        </p:txBody>
      </p:sp>
      <p:sp>
        <p:nvSpPr>
          <p:cNvPr id="22" name="Espace réservé du contenu 14">
            <a:extLst>
              <a:ext uri="{FF2B5EF4-FFF2-40B4-BE49-F238E27FC236}">
                <a16:creationId xmlns:a16="http://schemas.microsoft.com/office/drawing/2014/main" id="{763C1942-3D1A-4420-A3C9-CF022D7AC51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100958" y="1851423"/>
            <a:ext cx="3051611" cy="2409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dirty="0"/>
            </a:lvl1pPr>
          </a:lstStyle>
          <a:p>
            <a:pPr lvl="0"/>
            <a:r>
              <a:rPr lang="fr-FR"/>
              <a:t>Insérez une image ou un pictogramme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6C67750-480E-4A71-9C13-A82EF01EC684}"/>
              </a:ext>
            </a:extLst>
          </p:cNvPr>
          <p:cNvSpPr/>
          <p:nvPr/>
        </p:nvSpPr>
        <p:spPr>
          <a:xfrm>
            <a:off x="626490" y="378206"/>
            <a:ext cx="537065" cy="5370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025895C-D2AC-4BBD-8CCB-2C284F680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207" y="391396"/>
            <a:ext cx="11591806" cy="510687"/>
          </a:xfrm>
          <a:prstGeom prst="rect">
            <a:avLst/>
          </a:prstGeom>
        </p:spPr>
        <p:txBody>
          <a:bodyPr anchor="ctr"/>
          <a:lstStyle>
            <a:lvl1pPr>
              <a:defRPr lang="fr-FR" dirty="0"/>
            </a:lvl1pPr>
          </a:lstStyle>
          <a:p>
            <a:r>
              <a:rPr lang="fr-FR"/>
              <a:t>AJOUTEZ UN TITRE / Ajoutez un sous-titre</a:t>
            </a:r>
          </a:p>
        </p:txBody>
      </p:sp>
      <p:sp>
        <p:nvSpPr>
          <p:cNvPr id="10" name="Espace réservé du texte 19">
            <a:extLst>
              <a:ext uri="{FF2B5EF4-FFF2-40B4-BE49-F238E27FC236}">
                <a16:creationId xmlns:a16="http://schemas.microsoft.com/office/drawing/2014/main" id="{80F626F3-9348-4437-816E-97BEAF844E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1127" y="4490291"/>
            <a:ext cx="3073456" cy="16477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fr-FR" dirty="0"/>
            </a:lvl1pPr>
          </a:lstStyle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</p:txBody>
      </p:sp>
      <p:sp>
        <p:nvSpPr>
          <p:cNvPr id="13" name="Espace réservé du texte 19">
            <a:extLst>
              <a:ext uri="{FF2B5EF4-FFF2-40B4-BE49-F238E27FC236}">
                <a16:creationId xmlns:a16="http://schemas.microsoft.com/office/drawing/2014/main" id="{A0AFB9E0-4792-4047-B096-D6BBA07549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8733" y="4490291"/>
            <a:ext cx="3073456" cy="16477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fr-FR" dirty="0"/>
            </a:lvl1pPr>
          </a:lstStyle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</p:txBody>
      </p:sp>
      <p:sp>
        <p:nvSpPr>
          <p:cNvPr id="14" name="Espace réservé du texte 19">
            <a:extLst>
              <a:ext uri="{FF2B5EF4-FFF2-40B4-BE49-F238E27FC236}">
                <a16:creationId xmlns:a16="http://schemas.microsoft.com/office/drawing/2014/main" id="{6627F53E-6521-45C5-AE1C-71B08A26EC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88827" y="4490291"/>
            <a:ext cx="3073456" cy="16477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fr-FR" dirty="0"/>
            </a:lvl1pPr>
          </a:lstStyle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</p:txBody>
      </p:sp>
    </p:spTree>
    <p:extLst>
      <p:ext uri="{BB962C8B-B14F-4D97-AF65-F5344CB8AC3E}">
        <p14:creationId xmlns:p14="http://schemas.microsoft.com/office/powerpoint/2010/main" val="1291388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_triptyqu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contenu 14">
            <a:extLst>
              <a:ext uri="{FF2B5EF4-FFF2-40B4-BE49-F238E27FC236}">
                <a16:creationId xmlns:a16="http://schemas.microsoft.com/office/drawing/2014/main" id="{827DC7A1-4C3F-42E6-9C1E-D7548763C84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188733" y="1847467"/>
            <a:ext cx="3051611" cy="24130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dirty="0"/>
            </a:lvl1pPr>
          </a:lstStyle>
          <a:p>
            <a:pPr lvl="0"/>
            <a:r>
              <a:rPr lang="fr-FR"/>
              <a:t>Insérez une image ou un pictogramme</a:t>
            </a:r>
          </a:p>
        </p:txBody>
      </p:sp>
      <p:sp>
        <p:nvSpPr>
          <p:cNvPr id="21" name="Espace réservé du contenu 14">
            <a:extLst>
              <a:ext uri="{FF2B5EF4-FFF2-40B4-BE49-F238E27FC236}">
                <a16:creationId xmlns:a16="http://schemas.microsoft.com/office/drawing/2014/main" id="{79302941-07A4-4425-8CBF-9667D4AC93E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288827" y="1847469"/>
            <a:ext cx="3051611" cy="2409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dirty="0"/>
            </a:lvl1pPr>
          </a:lstStyle>
          <a:p>
            <a:pPr lvl="0"/>
            <a:r>
              <a:rPr lang="fr-FR"/>
              <a:t>Insérez une image ou un pictogramme</a:t>
            </a:r>
          </a:p>
        </p:txBody>
      </p:sp>
      <p:sp>
        <p:nvSpPr>
          <p:cNvPr id="22" name="Espace réservé du contenu 14">
            <a:extLst>
              <a:ext uri="{FF2B5EF4-FFF2-40B4-BE49-F238E27FC236}">
                <a16:creationId xmlns:a16="http://schemas.microsoft.com/office/drawing/2014/main" id="{537D0043-89C4-4573-816B-12B5324F754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100958" y="1851423"/>
            <a:ext cx="3051611" cy="2409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dirty="0"/>
            </a:lvl1pPr>
          </a:lstStyle>
          <a:p>
            <a:pPr lvl="0"/>
            <a:r>
              <a:rPr lang="fr-FR"/>
              <a:t>Insérez une image ou un pictogramme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05AC6C8-D871-421A-9B32-5BC37D793B74}"/>
              </a:ext>
            </a:extLst>
          </p:cNvPr>
          <p:cNvSpPr/>
          <p:nvPr/>
        </p:nvSpPr>
        <p:spPr>
          <a:xfrm>
            <a:off x="626490" y="378206"/>
            <a:ext cx="537065" cy="5370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999B0BFE-2BF6-4853-B482-49C19E4447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207" y="391396"/>
            <a:ext cx="11591806" cy="510687"/>
          </a:xfrm>
          <a:prstGeom prst="rect">
            <a:avLst/>
          </a:prstGeom>
        </p:spPr>
        <p:txBody>
          <a:bodyPr anchor="ctr"/>
          <a:lstStyle>
            <a:lvl1pPr>
              <a:defRPr lang="fr-FR" dirty="0"/>
            </a:lvl1pPr>
          </a:lstStyle>
          <a:p>
            <a:r>
              <a:rPr lang="fr-FR"/>
              <a:t>AJOUTEZ UN TITRE / Ajoutez un sous-titre</a:t>
            </a:r>
          </a:p>
        </p:txBody>
      </p:sp>
      <p:sp>
        <p:nvSpPr>
          <p:cNvPr id="10" name="Espace réservé du texte 19">
            <a:extLst>
              <a:ext uri="{FF2B5EF4-FFF2-40B4-BE49-F238E27FC236}">
                <a16:creationId xmlns:a16="http://schemas.microsoft.com/office/drawing/2014/main" id="{BB053AF4-8A10-4428-AB7F-ACA2B1E0C6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1127" y="4490291"/>
            <a:ext cx="3073456" cy="16477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fr-FR" dirty="0"/>
            </a:lvl1pPr>
          </a:lstStyle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</p:txBody>
      </p:sp>
      <p:sp>
        <p:nvSpPr>
          <p:cNvPr id="13" name="Espace réservé du texte 19">
            <a:extLst>
              <a:ext uri="{FF2B5EF4-FFF2-40B4-BE49-F238E27FC236}">
                <a16:creationId xmlns:a16="http://schemas.microsoft.com/office/drawing/2014/main" id="{0CF4CE86-3CE9-4F0C-973F-8E03DD5B9F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8733" y="4490291"/>
            <a:ext cx="3073456" cy="16477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fr-FR" dirty="0"/>
            </a:lvl1pPr>
          </a:lstStyle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</p:txBody>
      </p:sp>
      <p:sp>
        <p:nvSpPr>
          <p:cNvPr id="14" name="Espace réservé du texte 19">
            <a:extLst>
              <a:ext uri="{FF2B5EF4-FFF2-40B4-BE49-F238E27FC236}">
                <a16:creationId xmlns:a16="http://schemas.microsoft.com/office/drawing/2014/main" id="{85351DB2-F53C-4B17-9D5E-331FE4AC53D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88827" y="4490291"/>
            <a:ext cx="3073456" cy="16477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fr-FR" dirty="0"/>
            </a:lvl1pPr>
          </a:lstStyle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</p:txBody>
      </p:sp>
    </p:spTree>
    <p:extLst>
      <p:ext uri="{BB962C8B-B14F-4D97-AF65-F5344CB8AC3E}">
        <p14:creationId xmlns:p14="http://schemas.microsoft.com/office/powerpoint/2010/main" val="1150401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F30A0312-AC00-4BA9-9CCE-9F4A621F3F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6641366"/>
            <a:ext cx="13439775" cy="43374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lang="fr-FR" sz="2400" kern="1200" cap="all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>
                <a:solidFill>
                  <a:srgbClr val="BBB0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Titre de votre présentation</a:t>
            </a:r>
          </a:p>
        </p:txBody>
      </p:sp>
      <p:pic>
        <p:nvPicPr>
          <p:cNvPr id="14" name="Image 13" descr="Une image contenant extérieur, bâtiment&#10;&#10;Description générée automatiquement">
            <a:extLst>
              <a:ext uri="{FF2B5EF4-FFF2-40B4-BE49-F238E27FC236}">
                <a16:creationId xmlns:a16="http://schemas.microsoft.com/office/drawing/2014/main" id="{E6BF37BA-8E58-0F44-B442-3BB0A82497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3439774" cy="610389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B60BA60-F179-2745-BA1A-12283FE2E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515" y="2034662"/>
            <a:ext cx="3088745" cy="205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69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_pastilles_do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e 17">
            <a:extLst>
              <a:ext uri="{FF2B5EF4-FFF2-40B4-BE49-F238E27FC236}">
                <a16:creationId xmlns:a16="http://schemas.microsoft.com/office/drawing/2014/main" id="{E0785052-36EC-495D-855F-1462D84714FC}"/>
              </a:ext>
            </a:extLst>
          </p:cNvPr>
          <p:cNvSpPr/>
          <p:nvPr/>
        </p:nvSpPr>
        <p:spPr>
          <a:xfrm>
            <a:off x="626490" y="378206"/>
            <a:ext cx="537065" cy="5370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6A22BE94-9F67-463A-BA36-5C1039B034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207" y="391396"/>
            <a:ext cx="11591806" cy="510687"/>
          </a:xfrm>
          <a:prstGeom prst="rect">
            <a:avLst/>
          </a:prstGeom>
        </p:spPr>
        <p:txBody>
          <a:bodyPr anchor="ctr"/>
          <a:lstStyle>
            <a:lvl1pPr>
              <a:defRPr lang="fr-FR" dirty="0"/>
            </a:lvl1pPr>
          </a:lstStyle>
          <a:p>
            <a:r>
              <a:rPr lang="fr-FR"/>
              <a:t>AJOUTEZ UN TITRE / Ajoutez un sous-titre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685348B-9125-4C25-B73D-909BADF9D672}"/>
              </a:ext>
            </a:extLst>
          </p:cNvPr>
          <p:cNvSpPr/>
          <p:nvPr/>
        </p:nvSpPr>
        <p:spPr>
          <a:xfrm>
            <a:off x="1847669" y="2217737"/>
            <a:ext cx="1562100" cy="15621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space réservé du contenu 14">
            <a:extLst>
              <a:ext uri="{FF2B5EF4-FFF2-40B4-BE49-F238E27FC236}">
                <a16:creationId xmlns:a16="http://schemas.microsoft.com/office/drawing/2014/main" id="{C1330830-A1C8-4899-9DA8-10368D3C37C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636579" y="2101997"/>
            <a:ext cx="1944873" cy="17935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FR" dirty="0"/>
            </a:lvl1pPr>
          </a:lstStyle>
          <a:p>
            <a:pPr lvl="0"/>
            <a:r>
              <a:rPr lang="fr-FR"/>
              <a:t>Picto : cliquez sur le 8e icone (feuille)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7091307-4A6D-476B-ABAA-827575648E8D}"/>
              </a:ext>
            </a:extLst>
          </p:cNvPr>
          <p:cNvSpPr/>
          <p:nvPr/>
        </p:nvSpPr>
        <p:spPr>
          <a:xfrm>
            <a:off x="5958540" y="2217737"/>
            <a:ext cx="1562100" cy="15621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contenu 14">
            <a:extLst>
              <a:ext uri="{FF2B5EF4-FFF2-40B4-BE49-F238E27FC236}">
                <a16:creationId xmlns:a16="http://schemas.microsoft.com/office/drawing/2014/main" id="{86972B6C-6F39-42A4-ADDB-9A9D14FC917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747450" y="2101997"/>
            <a:ext cx="1944873" cy="17935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FR" dirty="0"/>
            </a:lvl1pPr>
          </a:lstStyle>
          <a:p>
            <a:pPr lvl="0"/>
            <a:r>
              <a:rPr lang="fr-FR"/>
              <a:t>Picto : cliquez sur le 8e icone (feuille)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8D0898F-9C59-4FD9-9B7A-2DB7F13562F6}"/>
              </a:ext>
            </a:extLst>
          </p:cNvPr>
          <p:cNvSpPr/>
          <p:nvPr/>
        </p:nvSpPr>
        <p:spPr>
          <a:xfrm>
            <a:off x="10069413" y="2217737"/>
            <a:ext cx="1562100" cy="15621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contenu 14">
            <a:extLst>
              <a:ext uri="{FF2B5EF4-FFF2-40B4-BE49-F238E27FC236}">
                <a16:creationId xmlns:a16="http://schemas.microsoft.com/office/drawing/2014/main" id="{C2E5D9DA-6C63-4DAA-B328-236482AB960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858323" y="2101997"/>
            <a:ext cx="1944873" cy="17935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FR" dirty="0"/>
            </a:lvl1pPr>
          </a:lstStyle>
          <a:p>
            <a:pPr lvl="0"/>
            <a:r>
              <a:rPr lang="fr-FR"/>
              <a:t>Picto : cliquez sur le 8e icone (feuille)</a:t>
            </a:r>
          </a:p>
        </p:txBody>
      </p:sp>
      <p:sp>
        <p:nvSpPr>
          <p:cNvPr id="13" name="Espace réservé du texte 19">
            <a:extLst>
              <a:ext uri="{FF2B5EF4-FFF2-40B4-BE49-F238E27FC236}">
                <a16:creationId xmlns:a16="http://schemas.microsoft.com/office/drawing/2014/main" id="{9057D180-5BC3-4F74-8004-022D482838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28725" y="4090241"/>
            <a:ext cx="2665048" cy="16477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fr-FR" dirty="0"/>
            </a:lvl1pPr>
          </a:lstStyle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</p:txBody>
      </p:sp>
      <p:sp>
        <p:nvSpPr>
          <p:cNvPr id="14" name="Espace réservé du texte 19">
            <a:extLst>
              <a:ext uri="{FF2B5EF4-FFF2-40B4-BE49-F238E27FC236}">
                <a16:creationId xmlns:a16="http://schemas.microsoft.com/office/drawing/2014/main" id="{BF82F6BC-A4EE-417A-AED4-E8151A4E62C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7362" y="4090241"/>
            <a:ext cx="2665048" cy="16477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fr-FR" dirty="0"/>
            </a:lvl1pPr>
          </a:lstStyle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</p:txBody>
      </p:sp>
      <p:sp>
        <p:nvSpPr>
          <p:cNvPr id="15" name="Espace réservé du texte 19">
            <a:extLst>
              <a:ext uri="{FF2B5EF4-FFF2-40B4-BE49-F238E27FC236}">
                <a16:creationId xmlns:a16="http://schemas.microsoft.com/office/drawing/2014/main" id="{4F82E386-1550-4C1F-94EC-18A36FE839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46002" y="4094257"/>
            <a:ext cx="2665048" cy="16477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fr-FR" dirty="0"/>
            </a:lvl1pPr>
          </a:lstStyle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</p:txBody>
      </p:sp>
    </p:spTree>
    <p:extLst>
      <p:ext uri="{BB962C8B-B14F-4D97-AF65-F5344CB8AC3E}">
        <p14:creationId xmlns:p14="http://schemas.microsoft.com/office/powerpoint/2010/main" val="3587029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_pastilles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llipse 24">
            <a:extLst>
              <a:ext uri="{FF2B5EF4-FFF2-40B4-BE49-F238E27FC236}">
                <a16:creationId xmlns:a16="http://schemas.microsoft.com/office/drawing/2014/main" id="{1FD9C504-254C-43CF-8DBD-2A4E9F66C10A}"/>
              </a:ext>
            </a:extLst>
          </p:cNvPr>
          <p:cNvSpPr/>
          <p:nvPr/>
        </p:nvSpPr>
        <p:spPr>
          <a:xfrm>
            <a:off x="1847669" y="2217737"/>
            <a:ext cx="1562100" cy="1562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C1C6A7D-6BEE-4B0A-A6AB-79DE5BFF83E8}"/>
              </a:ext>
            </a:extLst>
          </p:cNvPr>
          <p:cNvSpPr/>
          <p:nvPr/>
        </p:nvSpPr>
        <p:spPr>
          <a:xfrm>
            <a:off x="5958540" y="2217737"/>
            <a:ext cx="1562100" cy="1562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BEB1466-8AE8-465B-B1D9-8AC27F6C35D0}"/>
              </a:ext>
            </a:extLst>
          </p:cNvPr>
          <p:cNvSpPr/>
          <p:nvPr/>
        </p:nvSpPr>
        <p:spPr>
          <a:xfrm>
            <a:off x="10069413" y="2217737"/>
            <a:ext cx="1562100" cy="1562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contenu 14">
            <a:extLst>
              <a:ext uri="{FF2B5EF4-FFF2-40B4-BE49-F238E27FC236}">
                <a16:creationId xmlns:a16="http://schemas.microsoft.com/office/drawing/2014/main" id="{D00A177A-BD83-45AC-8E91-A0E996F5587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636579" y="2101997"/>
            <a:ext cx="1944873" cy="17935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FR" dirty="0"/>
            </a:lvl1pPr>
          </a:lstStyle>
          <a:p>
            <a:pPr lvl="0"/>
            <a:r>
              <a:rPr lang="fr-FR"/>
              <a:t>Picto : cliquez sur le 8e icone (feuille)</a:t>
            </a:r>
          </a:p>
        </p:txBody>
      </p:sp>
      <p:sp>
        <p:nvSpPr>
          <p:cNvPr id="28" name="Espace réservé du contenu 14">
            <a:extLst>
              <a:ext uri="{FF2B5EF4-FFF2-40B4-BE49-F238E27FC236}">
                <a16:creationId xmlns:a16="http://schemas.microsoft.com/office/drawing/2014/main" id="{3F10CD67-AD04-4DA0-9BCF-E5A26FF0026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747450" y="2101997"/>
            <a:ext cx="1944873" cy="17935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FR" dirty="0"/>
            </a:lvl1pPr>
          </a:lstStyle>
          <a:p>
            <a:pPr lvl="0"/>
            <a:r>
              <a:rPr lang="fr-FR"/>
              <a:t>Picto : cliquez sur le 8e icone (feuille)</a:t>
            </a:r>
          </a:p>
        </p:txBody>
      </p:sp>
      <p:sp>
        <p:nvSpPr>
          <p:cNvPr id="32" name="Espace réservé du contenu 14">
            <a:extLst>
              <a:ext uri="{FF2B5EF4-FFF2-40B4-BE49-F238E27FC236}">
                <a16:creationId xmlns:a16="http://schemas.microsoft.com/office/drawing/2014/main" id="{480DF880-B2DC-478D-899F-DE658EF2C2C5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858323" y="2101997"/>
            <a:ext cx="1944873" cy="17935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FR" dirty="0"/>
            </a:lvl1pPr>
          </a:lstStyle>
          <a:p>
            <a:pPr lvl="0"/>
            <a:r>
              <a:rPr lang="fr-FR"/>
              <a:t>Picto : cliquez sur le 8e icone (feuille)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CACF431-37A9-4BFA-9FA3-C3D5BF8BFE7D}"/>
              </a:ext>
            </a:extLst>
          </p:cNvPr>
          <p:cNvSpPr/>
          <p:nvPr/>
        </p:nvSpPr>
        <p:spPr>
          <a:xfrm>
            <a:off x="626490" y="378206"/>
            <a:ext cx="537065" cy="5370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E0E2AC82-609E-4D9F-B412-003EB6E5A8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207" y="391396"/>
            <a:ext cx="11591806" cy="510687"/>
          </a:xfrm>
          <a:prstGeom prst="rect">
            <a:avLst/>
          </a:prstGeom>
        </p:spPr>
        <p:txBody>
          <a:bodyPr anchor="ctr"/>
          <a:lstStyle>
            <a:lvl1pPr>
              <a:defRPr lang="fr-FR" dirty="0"/>
            </a:lvl1pPr>
          </a:lstStyle>
          <a:p>
            <a:r>
              <a:rPr lang="fr-FR"/>
              <a:t>AJOUTEZ UN TITRE / Ajoutez un sous-titre</a:t>
            </a:r>
          </a:p>
        </p:txBody>
      </p:sp>
      <p:sp>
        <p:nvSpPr>
          <p:cNvPr id="13" name="Espace réservé du texte 19">
            <a:extLst>
              <a:ext uri="{FF2B5EF4-FFF2-40B4-BE49-F238E27FC236}">
                <a16:creationId xmlns:a16="http://schemas.microsoft.com/office/drawing/2014/main" id="{DB355648-9CB7-4664-8827-9DC9C72D26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28725" y="4090241"/>
            <a:ext cx="2665048" cy="16477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fr-FR" dirty="0"/>
            </a:lvl1pPr>
          </a:lstStyle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</p:txBody>
      </p:sp>
      <p:sp>
        <p:nvSpPr>
          <p:cNvPr id="14" name="Espace réservé du texte 19">
            <a:extLst>
              <a:ext uri="{FF2B5EF4-FFF2-40B4-BE49-F238E27FC236}">
                <a16:creationId xmlns:a16="http://schemas.microsoft.com/office/drawing/2014/main" id="{BF3C6302-1844-4FEB-9B00-A43E4D5D2CE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7362" y="4090241"/>
            <a:ext cx="2665048" cy="16477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fr-FR" dirty="0"/>
            </a:lvl1pPr>
          </a:lstStyle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</p:txBody>
      </p:sp>
      <p:sp>
        <p:nvSpPr>
          <p:cNvPr id="15" name="Espace réservé du texte 19">
            <a:extLst>
              <a:ext uri="{FF2B5EF4-FFF2-40B4-BE49-F238E27FC236}">
                <a16:creationId xmlns:a16="http://schemas.microsoft.com/office/drawing/2014/main" id="{DEB56BC3-AA6D-48DF-8AB1-0EFF45997B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46002" y="4094257"/>
            <a:ext cx="2665048" cy="16477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fr-FR" dirty="0"/>
            </a:lvl1pPr>
          </a:lstStyle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</p:txBody>
      </p:sp>
    </p:spTree>
    <p:extLst>
      <p:ext uri="{BB962C8B-B14F-4D97-AF65-F5344CB8AC3E}">
        <p14:creationId xmlns:p14="http://schemas.microsoft.com/office/powerpoint/2010/main" val="1186299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_pastilles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22">
            <a:extLst>
              <a:ext uri="{FF2B5EF4-FFF2-40B4-BE49-F238E27FC236}">
                <a16:creationId xmlns:a16="http://schemas.microsoft.com/office/drawing/2014/main" id="{74D21818-A195-4504-AB62-B3C0079C4D63}"/>
              </a:ext>
            </a:extLst>
          </p:cNvPr>
          <p:cNvSpPr/>
          <p:nvPr/>
        </p:nvSpPr>
        <p:spPr>
          <a:xfrm>
            <a:off x="1847669" y="2217737"/>
            <a:ext cx="1562100" cy="1562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0BFFE3F-EF1C-47D1-9C4F-B7C34A4C11CA}"/>
              </a:ext>
            </a:extLst>
          </p:cNvPr>
          <p:cNvSpPr/>
          <p:nvPr/>
        </p:nvSpPr>
        <p:spPr>
          <a:xfrm>
            <a:off x="5958540" y="2217737"/>
            <a:ext cx="1562100" cy="1562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4E0E98C-A40D-4B63-A961-D5C268EE966B}"/>
              </a:ext>
            </a:extLst>
          </p:cNvPr>
          <p:cNvSpPr/>
          <p:nvPr/>
        </p:nvSpPr>
        <p:spPr>
          <a:xfrm>
            <a:off x="10069413" y="2217737"/>
            <a:ext cx="1562100" cy="1562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space réservé du contenu 14">
            <a:extLst>
              <a:ext uri="{FF2B5EF4-FFF2-40B4-BE49-F238E27FC236}">
                <a16:creationId xmlns:a16="http://schemas.microsoft.com/office/drawing/2014/main" id="{54333E36-ED6D-411C-831D-2A15701AC68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636579" y="2101997"/>
            <a:ext cx="1944873" cy="17935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FR" dirty="0"/>
            </a:lvl1pPr>
          </a:lstStyle>
          <a:p>
            <a:pPr lvl="0"/>
            <a:r>
              <a:rPr lang="fr-FR"/>
              <a:t>Picto : cliquez sur le 8e icone (feuille)</a:t>
            </a:r>
          </a:p>
        </p:txBody>
      </p:sp>
      <p:sp>
        <p:nvSpPr>
          <p:cNvPr id="26" name="Espace réservé du contenu 14">
            <a:extLst>
              <a:ext uri="{FF2B5EF4-FFF2-40B4-BE49-F238E27FC236}">
                <a16:creationId xmlns:a16="http://schemas.microsoft.com/office/drawing/2014/main" id="{1102DEC0-47D4-4D27-BD5E-E5454007C455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747450" y="2101997"/>
            <a:ext cx="1944873" cy="17935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FR" dirty="0"/>
            </a:lvl1pPr>
          </a:lstStyle>
          <a:p>
            <a:pPr lvl="0"/>
            <a:r>
              <a:rPr lang="fr-FR"/>
              <a:t>Picto : cliquez sur le 8e icone (feuille)</a:t>
            </a:r>
          </a:p>
        </p:txBody>
      </p:sp>
      <p:sp>
        <p:nvSpPr>
          <p:cNvPr id="28" name="Espace réservé du contenu 14">
            <a:extLst>
              <a:ext uri="{FF2B5EF4-FFF2-40B4-BE49-F238E27FC236}">
                <a16:creationId xmlns:a16="http://schemas.microsoft.com/office/drawing/2014/main" id="{8BC724BA-9A4D-4EC4-89F2-E86B35A06DE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858323" y="2101997"/>
            <a:ext cx="1944873" cy="17935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FR" dirty="0"/>
            </a:lvl1pPr>
          </a:lstStyle>
          <a:p>
            <a:pPr lvl="0"/>
            <a:r>
              <a:rPr lang="fr-FR"/>
              <a:t>Picto : cliquez sur le 8e icone (feuille)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8D78C41-F37F-4171-B342-0B40975D57A3}"/>
              </a:ext>
            </a:extLst>
          </p:cNvPr>
          <p:cNvSpPr/>
          <p:nvPr/>
        </p:nvSpPr>
        <p:spPr>
          <a:xfrm>
            <a:off x="626490" y="378206"/>
            <a:ext cx="537065" cy="5370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E58CF0E3-9B11-4124-95C4-76E965A61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207" y="391396"/>
            <a:ext cx="11591806" cy="510687"/>
          </a:xfrm>
          <a:prstGeom prst="rect">
            <a:avLst/>
          </a:prstGeom>
        </p:spPr>
        <p:txBody>
          <a:bodyPr anchor="ctr"/>
          <a:lstStyle>
            <a:lvl1pPr>
              <a:defRPr lang="fr-FR" dirty="0"/>
            </a:lvl1pPr>
          </a:lstStyle>
          <a:p>
            <a:r>
              <a:rPr lang="fr-FR"/>
              <a:t>AJOUTEZ UN TITRE / Ajoutez un sous-titre</a:t>
            </a:r>
          </a:p>
        </p:txBody>
      </p:sp>
      <p:sp>
        <p:nvSpPr>
          <p:cNvPr id="13" name="Espace réservé du texte 19">
            <a:extLst>
              <a:ext uri="{FF2B5EF4-FFF2-40B4-BE49-F238E27FC236}">
                <a16:creationId xmlns:a16="http://schemas.microsoft.com/office/drawing/2014/main" id="{821D448C-8553-4A50-AC70-BDC2530732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28725" y="4090241"/>
            <a:ext cx="2665048" cy="16477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fr-FR" dirty="0"/>
            </a:lvl1pPr>
          </a:lstStyle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</p:txBody>
      </p:sp>
      <p:sp>
        <p:nvSpPr>
          <p:cNvPr id="14" name="Espace réservé du texte 19">
            <a:extLst>
              <a:ext uri="{FF2B5EF4-FFF2-40B4-BE49-F238E27FC236}">
                <a16:creationId xmlns:a16="http://schemas.microsoft.com/office/drawing/2014/main" id="{3CA82260-8878-461C-9389-27782C1FAD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7362" y="4090241"/>
            <a:ext cx="2665048" cy="16477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fr-FR" dirty="0"/>
            </a:lvl1pPr>
          </a:lstStyle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</p:txBody>
      </p:sp>
      <p:sp>
        <p:nvSpPr>
          <p:cNvPr id="15" name="Espace réservé du texte 19">
            <a:extLst>
              <a:ext uri="{FF2B5EF4-FFF2-40B4-BE49-F238E27FC236}">
                <a16:creationId xmlns:a16="http://schemas.microsoft.com/office/drawing/2014/main" id="{7ACEDED3-8203-4547-B19B-D58DEFA9D2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46002" y="4094257"/>
            <a:ext cx="2665048" cy="16477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fr-FR" dirty="0"/>
            </a:lvl1pPr>
          </a:lstStyle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  <a:p>
            <a:pPr lvl="0"/>
            <a:r>
              <a:rPr lang="fr-FR"/>
              <a:t>Mots clefs</a:t>
            </a:r>
          </a:p>
        </p:txBody>
      </p:sp>
    </p:spTree>
    <p:extLst>
      <p:ext uri="{BB962C8B-B14F-4D97-AF65-F5344CB8AC3E}">
        <p14:creationId xmlns:p14="http://schemas.microsoft.com/office/powerpoint/2010/main" val="48275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_vide_do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316E6443-9707-4E35-B5E9-342EAF880882}"/>
              </a:ext>
            </a:extLst>
          </p:cNvPr>
          <p:cNvSpPr/>
          <p:nvPr/>
        </p:nvSpPr>
        <p:spPr>
          <a:xfrm>
            <a:off x="626490" y="378206"/>
            <a:ext cx="537065" cy="5370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EE21115-052B-46DF-B16E-6B3307962D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207" y="391396"/>
            <a:ext cx="11591806" cy="510687"/>
          </a:xfrm>
          <a:prstGeom prst="rect">
            <a:avLst/>
          </a:prstGeom>
        </p:spPr>
        <p:txBody>
          <a:bodyPr anchor="ctr"/>
          <a:lstStyle>
            <a:lvl1pPr>
              <a:defRPr lang="fr-FR" dirty="0"/>
            </a:lvl1pPr>
          </a:lstStyle>
          <a:p>
            <a:r>
              <a:rPr lang="fr-FR"/>
              <a:t>AJOUTEZ UN TITRE / Ajoutez un sous-titre</a:t>
            </a:r>
          </a:p>
        </p:txBody>
      </p:sp>
    </p:spTree>
    <p:extLst>
      <p:ext uri="{BB962C8B-B14F-4D97-AF65-F5344CB8AC3E}">
        <p14:creationId xmlns:p14="http://schemas.microsoft.com/office/powerpoint/2010/main" val="1816803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_vide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F20888E6-CA0B-47CE-91F7-E42A598A0B6D}"/>
              </a:ext>
            </a:extLst>
          </p:cNvPr>
          <p:cNvSpPr/>
          <p:nvPr/>
        </p:nvSpPr>
        <p:spPr>
          <a:xfrm>
            <a:off x="626490" y="378206"/>
            <a:ext cx="537065" cy="5370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CC8674D-CDB5-4F7D-8B66-71AE50C398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207" y="391396"/>
            <a:ext cx="11591806" cy="510687"/>
          </a:xfrm>
          <a:prstGeom prst="rect">
            <a:avLst/>
          </a:prstGeom>
        </p:spPr>
        <p:txBody>
          <a:bodyPr anchor="ctr"/>
          <a:lstStyle>
            <a:lvl1pPr>
              <a:defRPr lang="fr-FR" dirty="0"/>
            </a:lvl1pPr>
          </a:lstStyle>
          <a:p>
            <a:r>
              <a:rPr lang="fr-FR"/>
              <a:t>AJOUTEZ UN TITRE / Ajoutez un sous-titre</a:t>
            </a:r>
          </a:p>
        </p:txBody>
      </p:sp>
    </p:spTree>
    <p:extLst>
      <p:ext uri="{BB962C8B-B14F-4D97-AF65-F5344CB8AC3E}">
        <p14:creationId xmlns:p14="http://schemas.microsoft.com/office/powerpoint/2010/main" val="3585394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_vid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0F83B670-48FD-4665-B932-E9A97A093BE3}"/>
              </a:ext>
            </a:extLst>
          </p:cNvPr>
          <p:cNvSpPr/>
          <p:nvPr/>
        </p:nvSpPr>
        <p:spPr>
          <a:xfrm>
            <a:off x="626490" y="378206"/>
            <a:ext cx="537065" cy="5370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EC02DD2-6D03-4496-9925-F3596D88E8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207" y="391396"/>
            <a:ext cx="11591806" cy="510687"/>
          </a:xfrm>
          <a:prstGeom prst="rect">
            <a:avLst/>
          </a:prstGeom>
        </p:spPr>
        <p:txBody>
          <a:bodyPr anchor="ctr"/>
          <a:lstStyle>
            <a:lvl1pPr>
              <a:defRPr lang="fr-FR" dirty="0"/>
            </a:lvl1pPr>
          </a:lstStyle>
          <a:p>
            <a:r>
              <a:rPr lang="fr-FR"/>
              <a:t>AJOUTEZ UN TITRE / Ajoutez un sous-titre</a:t>
            </a:r>
          </a:p>
        </p:txBody>
      </p:sp>
    </p:spTree>
    <p:extLst>
      <p:ext uri="{BB962C8B-B14F-4D97-AF65-F5344CB8AC3E}">
        <p14:creationId xmlns:p14="http://schemas.microsoft.com/office/powerpoint/2010/main" val="326699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961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739728E-8918-4180-BDF3-7702F8C520F6}"/>
              </a:ext>
            </a:extLst>
          </p:cNvPr>
          <p:cNvSpPr txBox="1"/>
          <p:nvPr/>
        </p:nvSpPr>
        <p:spPr>
          <a:xfrm>
            <a:off x="5746708" y="6991975"/>
            <a:ext cx="1946366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760"/>
              <a:t>aialifedesigners.fr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4EB901-11CC-49FC-899E-55257CF372DF}"/>
              </a:ext>
            </a:extLst>
          </p:cNvPr>
          <p:cNvSpPr txBox="1"/>
          <p:nvPr/>
        </p:nvSpPr>
        <p:spPr>
          <a:xfrm>
            <a:off x="5757920" y="2867240"/>
            <a:ext cx="1923924" cy="945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542"/>
              <a:t>Merci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D6988B7-BB6C-4D5F-B1B7-5680007A0541}"/>
              </a:ext>
            </a:extLst>
          </p:cNvPr>
          <p:cNvSpPr txBox="1"/>
          <p:nvPr/>
        </p:nvSpPr>
        <p:spPr>
          <a:xfrm>
            <a:off x="6098561" y="3776417"/>
            <a:ext cx="1242648" cy="433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17" b="1"/>
              <a:t>Contact</a:t>
            </a:r>
            <a:endParaRPr lang="fr-FR" sz="2217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4A5AB7-DCA9-4179-8553-B87055A5E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14887" y="4273405"/>
            <a:ext cx="3810000" cy="1416050"/>
          </a:xfrm>
        </p:spPr>
        <p:txBody>
          <a:bodyPr anchor="t"/>
          <a:lstStyle>
            <a:lvl1pPr marL="0" indent="0" algn="ctr">
              <a:spcBef>
                <a:spcPts val="0"/>
              </a:spcBef>
              <a:spcAft>
                <a:spcPts val="400"/>
              </a:spcAft>
              <a:buNone/>
              <a:defRPr/>
            </a:lvl1pPr>
          </a:lstStyle>
          <a:p>
            <a:pPr lvl="0"/>
            <a:r>
              <a:rPr lang="fr-FR"/>
              <a:t>Votre nom</a:t>
            </a:r>
          </a:p>
          <a:p>
            <a:pPr lvl="0"/>
            <a:r>
              <a:rPr lang="fr-FR"/>
              <a:t>Votre e-mail</a:t>
            </a:r>
          </a:p>
          <a:p>
            <a:pPr lvl="0"/>
            <a:r>
              <a:rPr lang="fr-FR"/>
              <a:t>Votre N° de téléphone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2D9F675-1C78-4CD8-892F-09140CADCD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953" y="5991245"/>
            <a:ext cx="1519857" cy="100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4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8F1E4BB-7DC6-4C59-996A-C84B4797C896}"/>
              </a:ext>
            </a:extLst>
          </p:cNvPr>
          <p:cNvGrpSpPr/>
          <p:nvPr/>
        </p:nvGrpSpPr>
        <p:grpSpPr>
          <a:xfrm>
            <a:off x="0" y="0"/>
            <a:ext cx="13439775" cy="6119616"/>
            <a:chOff x="623888" y="1004108"/>
            <a:chExt cx="12191999" cy="555145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1BBAFF5-7C02-694A-9EAE-4A3C377A6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888" y="1004108"/>
              <a:ext cx="12191999" cy="5551458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3858348-DB39-E543-B1FA-FBB9EAEF1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8899" y="2849869"/>
              <a:ext cx="2824778" cy="1859936"/>
            </a:xfrm>
            <a:prstGeom prst="rect">
              <a:avLst/>
            </a:prstGeom>
          </p:spPr>
        </p:pic>
      </p:grpSp>
      <p:sp>
        <p:nvSpPr>
          <p:cNvPr id="12" name="Titre 11">
            <a:extLst>
              <a:ext uri="{FF2B5EF4-FFF2-40B4-BE49-F238E27FC236}">
                <a16:creationId xmlns:a16="http://schemas.microsoft.com/office/drawing/2014/main" id="{F30A0312-AC00-4BA9-9CCE-9F4A621F3F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6641366"/>
            <a:ext cx="13439775" cy="43374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lang="fr-FR" sz="2400" kern="1200" cap="all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>
                <a:solidFill>
                  <a:srgbClr val="BBB0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Titre de votre présentation</a:t>
            </a:r>
          </a:p>
        </p:txBody>
      </p:sp>
    </p:spTree>
    <p:extLst>
      <p:ext uri="{BB962C8B-B14F-4D97-AF65-F5344CB8AC3E}">
        <p14:creationId xmlns:p14="http://schemas.microsoft.com/office/powerpoint/2010/main" val="2731938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F30A0312-AC00-4BA9-9CCE-9F4A621F3F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6641366"/>
            <a:ext cx="13439775" cy="43374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lang="fr-FR" sz="2400" kern="1200" cap="all" baseline="0" dirty="0">
                <a:solidFill>
                  <a:srgbClr val="BBB08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>
                <a:solidFill>
                  <a:srgbClr val="BBB0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Titre de votre présentation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D5A1A10-21DF-4C86-92FD-393D951A8F9C}"/>
              </a:ext>
            </a:extLst>
          </p:cNvPr>
          <p:cNvGrpSpPr/>
          <p:nvPr/>
        </p:nvGrpSpPr>
        <p:grpSpPr>
          <a:xfrm>
            <a:off x="1" y="-1"/>
            <a:ext cx="13439774" cy="6119615"/>
            <a:chOff x="2" y="0"/>
            <a:chExt cx="12191999" cy="5551458"/>
          </a:xfrm>
        </p:grpSpPr>
        <p:pic>
          <p:nvPicPr>
            <p:cNvPr id="9" name="Image 8" descr="Une image contenant herbe, arbre, extérieur, pierre&#10;&#10;Description générée automatiquement">
              <a:extLst>
                <a:ext uri="{FF2B5EF4-FFF2-40B4-BE49-F238E27FC236}">
                  <a16:creationId xmlns:a16="http://schemas.microsoft.com/office/drawing/2014/main" id="{138F956A-6EC4-1E44-A1F6-BDCFEF2AF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6" r="-1"/>
            <a:stretch/>
          </p:blipFill>
          <p:spPr>
            <a:xfrm>
              <a:off x="2" y="0"/>
              <a:ext cx="12191999" cy="5551458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3858348-DB39-E543-B1FA-FBB9EAEF1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5010" y="1845761"/>
              <a:ext cx="2824778" cy="1859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5320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F30A0312-AC00-4BA9-9CCE-9F4A621F3F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6641366"/>
            <a:ext cx="13439775" cy="43374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lang="fr-FR" sz="2400" kern="1200" cap="all" baseline="0" dirty="0">
                <a:solidFill>
                  <a:srgbClr val="BBB08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>
                <a:solidFill>
                  <a:srgbClr val="BBB0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Titre de votre présentation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F0A2E8D-0721-4368-B038-23BFE01B15E1}"/>
              </a:ext>
            </a:extLst>
          </p:cNvPr>
          <p:cNvGrpSpPr/>
          <p:nvPr/>
        </p:nvGrpSpPr>
        <p:grpSpPr>
          <a:xfrm>
            <a:off x="0" y="-1"/>
            <a:ext cx="13450668" cy="6124575"/>
            <a:chOff x="623887" y="1004108"/>
            <a:chExt cx="12192000" cy="5551458"/>
          </a:xfrm>
        </p:grpSpPr>
        <p:pic>
          <p:nvPicPr>
            <p:cNvPr id="9" name="Image 8" descr="Une image contenant intérieur, vert&#10;&#10;Description générée automatiquement">
              <a:extLst>
                <a:ext uri="{FF2B5EF4-FFF2-40B4-BE49-F238E27FC236}">
                  <a16:creationId xmlns:a16="http://schemas.microsoft.com/office/drawing/2014/main" id="{9D358857-E03D-F546-92C3-53010898B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887" y="1004108"/>
              <a:ext cx="12192000" cy="5551458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AB8FC36-5C44-4481-A07E-7E93EEE8F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8899" y="2849869"/>
              <a:ext cx="2824778" cy="1859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8985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F30A0312-AC00-4BA9-9CCE-9F4A621F3F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6641366"/>
            <a:ext cx="13439775" cy="43374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lang="fr-FR" sz="2400" kern="1200" cap="all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>
                <a:solidFill>
                  <a:srgbClr val="BBB0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Titre de votre présentation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9A73EB6-BE95-463A-87C6-C0817655307E}"/>
              </a:ext>
            </a:extLst>
          </p:cNvPr>
          <p:cNvGrpSpPr/>
          <p:nvPr/>
        </p:nvGrpSpPr>
        <p:grpSpPr>
          <a:xfrm>
            <a:off x="-1" y="-1"/>
            <a:ext cx="13438093" cy="6124575"/>
            <a:chOff x="629586" y="1004108"/>
            <a:chExt cx="12180602" cy="5551458"/>
          </a:xfrm>
        </p:grpSpPr>
        <p:pic>
          <p:nvPicPr>
            <p:cNvPr id="8" name="Image 7" descr="Une image contenant bâtiment, plafond, dôme, plusieurs&#10;&#10;Description générée automatiquement">
              <a:extLst>
                <a:ext uri="{FF2B5EF4-FFF2-40B4-BE49-F238E27FC236}">
                  <a16:creationId xmlns:a16="http://schemas.microsoft.com/office/drawing/2014/main" id="{534006FD-B6EE-BF4F-96A2-AC243B8230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9586" y="1004108"/>
              <a:ext cx="12180602" cy="5551458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AC2D610-55DC-DA4C-846A-5C8298F08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3197" y="2849868"/>
              <a:ext cx="2801980" cy="1859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165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EEDFBEA3-0242-42C2-9212-AA109F7CDC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1476" y="928432"/>
            <a:ext cx="827737" cy="7892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22" b="1"/>
            </a:lvl1pPr>
          </a:lstStyle>
          <a:p>
            <a:pPr lvl="0"/>
            <a:r>
              <a:rPr lang="fr-FR"/>
              <a:t>N°</a:t>
            </a:r>
          </a:p>
        </p:txBody>
      </p:sp>
      <p:sp>
        <p:nvSpPr>
          <p:cNvPr id="26" name="Espace réservé du texte 15">
            <a:extLst>
              <a:ext uri="{FF2B5EF4-FFF2-40B4-BE49-F238E27FC236}">
                <a16:creationId xmlns:a16="http://schemas.microsoft.com/office/drawing/2014/main" id="{258026C5-D988-46EA-A073-AE159FCC47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1476" y="1727156"/>
            <a:ext cx="827737" cy="7892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22" b="1"/>
            </a:lvl1pPr>
          </a:lstStyle>
          <a:p>
            <a:pPr lvl="0"/>
            <a:r>
              <a:rPr lang="fr-FR"/>
              <a:t>N°</a:t>
            </a:r>
          </a:p>
        </p:txBody>
      </p:sp>
      <p:sp>
        <p:nvSpPr>
          <p:cNvPr id="30" name="Espace réservé du texte 15">
            <a:extLst>
              <a:ext uri="{FF2B5EF4-FFF2-40B4-BE49-F238E27FC236}">
                <a16:creationId xmlns:a16="http://schemas.microsoft.com/office/drawing/2014/main" id="{06061CE0-61AB-4D98-9064-87750042DE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11476" y="2525880"/>
            <a:ext cx="827737" cy="7892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22" b="1"/>
            </a:lvl1pPr>
          </a:lstStyle>
          <a:p>
            <a:pPr lvl="0"/>
            <a:r>
              <a:rPr lang="fr-FR"/>
              <a:t>N°</a:t>
            </a:r>
          </a:p>
        </p:txBody>
      </p:sp>
      <p:sp>
        <p:nvSpPr>
          <p:cNvPr id="31" name="Espace réservé du texte 15">
            <a:extLst>
              <a:ext uri="{FF2B5EF4-FFF2-40B4-BE49-F238E27FC236}">
                <a16:creationId xmlns:a16="http://schemas.microsoft.com/office/drawing/2014/main" id="{5EF81CA4-F007-45A1-BEAF-5043A14244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1476" y="3324604"/>
            <a:ext cx="827737" cy="7892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22" b="1"/>
            </a:lvl1pPr>
          </a:lstStyle>
          <a:p>
            <a:pPr lvl="0"/>
            <a:r>
              <a:rPr lang="fr-FR"/>
              <a:t>N°</a:t>
            </a:r>
          </a:p>
        </p:txBody>
      </p:sp>
      <p:sp>
        <p:nvSpPr>
          <p:cNvPr id="32" name="Espace réservé du texte 15">
            <a:extLst>
              <a:ext uri="{FF2B5EF4-FFF2-40B4-BE49-F238E27FC236}">
                <a16:creationId xmlns:a16="http://schemas.microsoft.com/office/drawing/2014/main" id="{13E88706-CCD8-4297-B3E2-F55FE43A5E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11476" y="4132837"/>
            <a:ext cx="827737" cy="7892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22" b="1"/>
            </a:lvl1pPr>
          </a:lstStyle>
          <a:p>
            <a:pPr lvl="0"/>
            <a:r>
              <a:rPr lang="fr-FR"/>
              <a:t>N°</a:t>
            </a:r>
          </a:p>
        </p:txBody>
      </p:sp>
      <p:sp>
        <p:nvSpPr>
          <p:cNvPr id="33" name="Espace réservé du texte 15">
            <a:extLst>
              <a:ext uri="{FF2B5EF4-FFF2-40B4-BE49-F238E27FC236}">
                <a16:creationId xmlns:a16="http://schemas.microsoft.com/office/drawing/2014/main" id="{CECE9BF0-869B-49A8-80DB-113A3DE052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11476" y="4931561"/>
            <a:ext cx="827737" cy="7892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22" b="1"/>
            </a:lvl1pPr>
          </a:lstStyle>
          <a:p>
            <a:pPr lvl="0"/>
            <a:r>
              <a:rPr lang="fr-FR"/>
              <a:t>N°</a:t>
            </a:r>
          </a:p>
        </p:txBody>
      </p:sp>
      <p:sp>
        <p:nvSpPr>
          <p:cNvPr id="34" name="Espace réservé du texte 15">
            <a:extLst>
              <a:ext uri="{FF2B5EF4-FFF2-40B4-BE49-F238E27FC236}">
                <a16:creationId xmlns:a16="http://schemas.microsoft.com/office/drawing/2014/main" id="{1120D7B9-77BF-4816-99B0-9DBB6A87F7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59232" y="928432"/>
            <a:ext cx="3802472" cy="7892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 b="0"/>
            </a:lvl1pPr>
          </a:lstStyle>
          <a:p>
            <a:pPr lvl="0"/>
            <a:r>
              <a:rPr lang="fr-FR"/>
              <a:t>Titre de partie</a:t>
            </a:r>
          </a:p>
        </p:txBody>
      </p:sp>
      <p:sp>
        <p:nvSpPr>
          <p:cNvPr id="35" name="Espace réservé du texte 15">
            <a:extLst>
              <a:ext uri="{FF2B5EF4-FFF2-40B4-BE49-F238E27FC236}">
                <a16:creationId xmlns:a16="http://schemas.microsoft.com/office/drawing/2014/main" id="{47217A2E-35A3-4506-83CE-0068068508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9232" y="1727156"/>
            <a:ext cx="3802472" cy="7892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 b="0"/>
            </a:lvl1pPr>
          </a:lstStyle>
          <a:p>
            <a:pPr lvl="0"/>
            <a:r>
              <a:rPr lang="fr-FR"/>
              <a:t>Titre de partie</a:t>
            </a:r>
          </a:p>
        </p:txBody>
      </p:sp>
      <p:sp>
        <p:nvSpPr>
          <p:cNvPr id="36" name="Espace réservé du texte 15">
            <a:extLst>
              <a:ext uri="{FF2B5EF4-FFF2-40B4-BE49-F238E27FC236}">
                <a16:creationId xmlns:a16="http://schemas.microsoft.com/office/drawing/2014/main" id="{45BB24D3-1DC4-4395-9E4D-2866D4EBF5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59232" y="2525880"/>
            <a:ext cx="3802472" cy="7892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 b="0"/>
            </a:lvl1pPr>
          </a:lstStyle>
          <a:p>
            <a:pPr lvl="0"/>
            <a:r>
              <a:rPr lang="fr-FR"/>
              <a:t>Titre de partie</a:t>
            </a:r>
          </a:p>
        </p:txBody>
      </p:sp>
      <p:sp>
        <p:nvSpPr>
          <p:cNvPr id="37" name="Espace réservé du texte 15">
            <a:extLst>
              <a:ext uri="{FF2B5EF4-FFF2-40B4-BE49-F238E27FC236}">
                <a16:creationId xmlns:a16="http://schemas.microsoft.com/office/drawing/2014/main" id="{794284EF-21E5-4F0A-8A48-6252751731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59232" y="3324604"/>
            <a:ext cx="3802472" cy="7892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 b="0"/>
            </a:lvl1pPr>
          </a:lstStyle>
          <a:p>
            <a:pPr lvl="0"/>
            <a:r>
              <a:rPr lang="fr-FR"/>
              <a:t>Titre de partie</a:t>
            </a:r>
          </a:p>
        </p:txBody>
      </p:sp>
      <p:sp>
        <p:nvSpPr>
          <p:cNvPr id="38" name="Espace réservé du texte 15">
            <a:extLst>
              <a:ext uri="{FF2B5EF4-FFF2-40B4-BE49-F238E27FC236}">
                <a16:creationId xmlns:a16="http://schemas.microsoft.com/office/drawing/2014/main" id="{20922975-D3C7-4A21-92D3-2E87446F60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59232" y="4132837"/>
            <a:ext cx="3802472" cy="7892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 b="0"/>
            </a:lvl1pPr>
          </a:lstStyle>
          <a:p>
            <a:pPr lvl="0"/>
            <a:r>
              <a:rPr lang="fr-FR"/>
              <a:t>Titre de partie</a:t>
            </a:r>
          </a:p>
        </p:txBody>
      </p:sp>
      <p:sp>
        <p:nvSpPr>
          <p:cNvPr id="39" name="Espace réservé du texte 15">
            <a:extLst>
              <a:ext uri="{FF2B5EF4-FFF2-40B4-BE49-F238E27FC236}">
                <a16:creationId xmlns:a16="http://schemas.microsoft.com/office/drawing/2014/main" id="{3051AE0C-5AD0-44A3-A386-9A508D53EB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59232" y="4931561"/>
            <a:ext cx="3802472" cy="7892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 b="0"/>
            </a:lvl1pPr>
          </a:lstStyle>
          <a:p>
            <a:pPr lvl="0"/>
            <a:r>
              <a:rPr lang="fr-FR"/>
              <a:t>Titre de partie</a:t>
            </a:r>
          </a:p>
        </p:txBody>
      </p:sp>
      <p:sp>
        <p:nvSpPr>
          <p:cNvPr id="40" name="Espace réservé du texte 15">
            <a:extLst>
              <a:ext uri="{FF2B5EF4-FFF2-40B4-BE49-F238E27FC236}">
                <a16:creationId xmlns:a16="http://schemas.microsoft.com/office/drawing/2014/main" id="{3DAB83BE-21C1-43E6-A00A-067C8FCF90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78071" y="928432"/>
            <a:ext cx="827737" cy="7892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22" b="1"/>
            </a:lvl1pPr>
          </a:lstStyle>
          <a:p>
            <a:pPr lvl="0"/>
            <a:r>
              <a:rPr lang="fr-FR"/>
              <a:t>N°</a:t>
            </a:r>
          </a:p>
        </p:txBody>
      </p:sp>
      <p:sp>
        <p:nvSpPr>
          <p:cNvPr id="41" name="Espace réservé du texte 15">
            <a:extLst>
              <a:ext uri="{FF2B5EF4-FFF2-40B4-BE49-F238E27FC236}">
                <a16:creationId xmlns:a16="http://schemas.microsoft.com/office/drawing/2014/main" id="{84959482-22EB-4567-B7CA-E6DACC6C33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78071" y="1727156"/>
            <a:ext cx="827737" cy="7892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22" b="1"/>
            </a:lvl1pPr>
          </a:lstStyle>
          <a:p>
            <a:pPr lvl="0"/>
            <a:r>
              <a:rPr lang="fr-FR"/>
              <a:t>N°</a:t>
            </a:r>
          </a:p>
        </p:txBody>
      </p:sp>
      <p:sp>
        <p:nvSpPr>
          <p:cNvPr id="42" name="Espace réservé du texte 15">
            <a:extLst>
              <a:ext uri="{FF2B5EF4-FFF2-40B4-BE49-F238E27FC236}">
                <a16:creationId xmlns:a16="http://schemas.microsoft.com/office/drawing/2014/main" id="{61C30B7D-0551-4D8A-A8A4-8B11A66C21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78071" y="2525880"/>
            <a:ext cx="827737" cy="7892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22" b="1"/>
            </a:lvl1pPr>
          </a:lstStyle>
          <a:p>
            <a:pPr lvl="0"/>
            <a:r>
              <a:rPr lang="fr-FR"/>
              <a:t>N°</a:t>
            </a:r>
          </a:p>
        </p:txBody>
      </p:sp>
      <p:sp>
        <p:nvSpPr>
          <p:cNvPr id="43" name="Espace réservé du texte 15">
            <a:extLst>
              <a:ext uri="{FF2B5EF4-FFF2-40B4-BE49-F238E27FC236}">
                <a16:creationId xmlns:a16="http://schemas.microsoft.com/office/drawing/2014/main" id="{0081D822-91E8-4F09-BF5B-D0C058B557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78071" y="3324604"/>
            <a:ext cx="827737" cy="7892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22" b="1"/>
            </a:lvl1pPr>
          </a:lstStyle>
          <a:p>
            <a:pPr lvl="0"/>
            <a:r>
              <a:rPr lang="fr-FR"/>
              <a:t>N°</a:t>
            </a:r>
          </a:p>
        </p:txBody>
      </p:sp>
      <p:sp>
        <p:nvSpPr>
          <p:cNvPr id="44" name="Espace réservé du texte 15">
            <a:extLst>
              <a:ext uri="{FF2B5EF4-FFF2-40B4-BE49-F238E27FC236}">
                <a16:creationId xmlns:a16="http://schemas.microsoft.com/office/drawing/2014/main" id="{3C3D418D-F0A0-46CE-B5D7-9198ADDF6A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78071" y="4132837"/>
            <a:ext cx="827737" cy="7892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22" b="1"/>
            </a:lvl1pPr>
          </a:lstStyle>
          <a:p>
            <a:pPr lvl="0"/>
            <a:r>
              <a:rPr lang="fr-FR"/>
              <a:t>N°</a:t>
            </a:r>
          </a:p>
        </p:txBody>
      </p:sp>
      <p:sp>
        <p:nvSpPr>
          <p:cNvPr id="45" name="Espace réservé du texte 15">
            <a:extLst>
              <a:ext uri="{FF2B5EF4-FFF2-40B4-BE49-F238E27FC236}">
                <a16:creationId xmlns:a16="http://schemas.microsoft.com/office/drawing/2014/main" id="{1D4ECFCF-1FA3-45B9-8032-65D915D451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78071" y="4931561"/>
            <a:ext cx="827737" cy="7892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22" b="1"/>
            </a:lvl1pPr>
          </a:lstStyle>
          <a:p>
            <a:pPr lvl="0"/>
            <a:r>
              <a:rPr lang="fr-FR"/>
              <a:t>N°</a:t>
            </a:r>
          </a:p>
        </p:txBody>
      </p:sp>
      <p:sp>
        <p:nvSpPr>
          <p:cNvPr id="46" name="Espace réservé du texte 15">
            <a:extLst>
              <a:ext uri="{FF2B5EF4-FFF2-40B4-BE49-F238E27FC236}">
                <a16:creationId xmlns:a16="http://schemas.microsoft.com/office/drawing/2014/main" id="{C9C5DA4B-7A43-460B-BAD5-CB92D44172B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25827" y="928432"/>
            <a:ext cx="3802472" cy="7892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 b="0"/>
            </a:lvl1pPr>
          </a:lstStyle>
          <a:p>
            <a:pPr lvl="0"/>
            <a:r>
              <a:rPr lang="fr-FR"/>
              <a:t>Titre de partie</a:t>
            </a:r>
          </a:p>
        </p:txBody>
      </p:sp>
      <p:sp>
        <p:nvSpPr>
          <p:cNvPr id="47" name="Espace réservé du texte 15">
            <a:extLst>
              <a:ext uri="{FF2B5EF4-FFF2-40B4-BE49-F238E27FC236}">
                <a16:creationId xmlns:a16="http://schemas.microsoft.com/office/drawing/2014/main" id="{ED18131D-5F0B-4DE5-BBB7-183506CA47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25827" y="1727156"/>
            <a:ext cx="3802472" cy="7892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 b="0"/>
            </a:lvl1pPr>
          </a:lstStyle>
          <a:p>
            <a:pPr lvl="0"/>
            <a:r>
              <a:rPr lang="fr-FR"/>
              <a:t>Titre de partie</a:t>
            </a:r>
          </a:p>
        </p:txBody>
      </p:sp>
      <p:sp>
        <p:nvSpPr>
          <p:cNvPr id="48" name="Espace réservé du texte 15">
            <a:extLst>
              <a:ext uri="{FF2B5EF4-FFF2-40B4-BE49-F238E27FC236}">
                <a16:creationId xmlns:a16="http://schemas.microsoft.com/office/drawing/2014/main" id="{97A677F2-6250-4051-A1EB-4741CA17EAA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25827" y="2525880"/>
            <a:ext cx="3802472" cy="7892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 b="0"/>
            </a:lvl1pPr>
          </a:lstStyle>
          <a:p>
            <a:pPr lvl="0"/>
            <a:r>
              <a:rPr lang="fr-FR"/>
              <a:t>Titre de partie</a:t>
            </a:r>
          </a:p>
        </p:txBody>
      </p:sp>
      <p:sp>
        <p:nvSpPr>
          <p:cNvPr id="49" name="Espace réservé du texte 15">
            <a:extLst>
              <a:ext uri="{FF2B5EF4-FFF2-40B4-BE49-F238E27FC236}">
                <a16:creationId xmlns:a16="http://schemas.microsoft.com/office/drawing/2014/main" id="{9AD8A36E-7C8D-4EDA-B7FE-42B6F6A6335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25827" y="3324604"/>
            <a:ext cx="3802472" cy="7892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 b="0"/>
            </a:lvl1pPr>
          </a:lstStyle>
          <a:p>
            <a:pPr lvl="0"/>
            <a:r>
              <a:rPr lang="fr-FR"/>
              <a:t>Titre de partie</a:t>
            </a:r>
          </a:p>
        </p:txBody>
      </p:sp>
      <p:sp>
        <p:nvSpPr>
          <p:cNvPr id="50" name="Espace réservé du texte 15">
            <a:extLst>
              <a:ext uri="{FF2B5EF4-FFF2-40B4-BE49-F238E27FC236}">
                <a16:creationId xmlns:a16="http://schemas.microsoft.com/office/drawing/2014/main" id="{E03E9307-AFD8-45C8-AE89-50B3C44D93F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25827" y="4132837"/>
            <a:ext cx="3802472" cy="7892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 b="0"/>
            </a:lvl1pPr>
          </a:lstStyle>
          <a:p>
            <a:pPr lvl="0"/>
            <a:r>
              <a:rPr lang="fr-FR"/>
              <a:t>Titre de partie</a:t>
            </a:r>
          </a:p>
        </p:txBody>
      </p:sp>
      <p:sp>
        <p:nvSpPr>
          <p:cNvPr id="51" name="Espace réservé du texte 15">
            <a:extLst>
              <a:ext uri="{FF2B5EF4-FFF2-40B4-BE49-F238E27FC236}">
                <a16:creationId xmlns:a16="http://schemas.microsoft.com/office/drawing/2014/main" id="{7E160F19-E7D7-451B-A8BB-A904A611C8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25827" y="4931561"/>
            <a:ext cx="3802472" cy="7892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 b="0"/>
            </a:lvl1pPr>
          </a:lstStyle>
          <a:p>
            <a:pPr lvl="0"/>
            <a:r>
              <a:rPr lang="fr-FR"/>
              <a:t>Titre de partie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ACB7E925-5545-4D60-9C79-5A669F0CC34E}"/>
              </a:ext>
            </a:extLst>
          </p:cNvPr>
          <p:cNvSpPr txBox="1"/>
          <p:nvPr/>
        </p:nvSpPr>
        <p:spPr>
          <a:xfrm>
            <a:off x="399451" y="6584776"/>
            <a:ext cx="9661154" cy="68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879">
                <a:solidFill>
                  <a:schemeClr val="accent4"/>
                </a:solidFill>
              </a:rPr>
              <a:t>SOMMAIRE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C5A71B1-3DC5-48C7-9347-7328E7F403E9}"/>
              </a:ext>
            </a:extLst>
          </p:cNvPr>
          <p:cNvSpPr txBox="1"/>
          <p:nvPr/>
        </p:nvSpPr>
        <p:spPr>
          <a:xfrm>
            <a:off x="399451" y="6584780"/>
            <a:ext cx="9661154" cy="68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879">
                <a:solidFill>
                  <a:schemeClr val="accent4"/>
                </a:solidFill>
              </a:rPr>
              <a:t>SOMMAIRE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58022BAE-AF55-4B07-9044-D85E7E101B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8299" y="6476025"/>
            <a:ext cx="1212025" cy="79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16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ercalaire_do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418CC87-F935-4F83-8906-47EA472DE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7" b="20797"/>
          <a:stretch/>
        </p:blipFill>
        <p:spPr bwMode="auto">
          <a:xfrm>
            <a:off x="47039" y="33599"/>
            <a:ext cx="13345696" cy="572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EB0D5588-4FF3-4B65-B281-0B47B1141054}"/>
              </a:ext>
            </a:extLst>
          </p:cNvPr>
          <p:cNvSpPr/>
          <p:nvPr/>
        </p:nvSpPr>
        <p:spPr>
          <a:xfrm>
            <a:off x="307645" y="6411739"/>
            <a:ext cx="714856" cy="71485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B8460D2-952A-4DA1-B95C-AAB0B36D56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0105" y="6370146"/>
            <a:ext cx="1212025" cy="798042"/>
          </a:xfrm>
          <a:prstGeom prst="rect">
            <a:avLst/>
          </a:prstGeom>
        </p:spPr>
      </p:pic>
      <p:sp>
        <p:nvSpPr>
          <p:cNvPr id="11" name="Espace réservé pour une image  9">
            <a:extLst>
              <a:ext uri="{FF2B5EF4-FFF2-40B4-BE49-F238E27FC236}">
                <a16:creationId xmlns:a16="http://schemas.microsoft.com/office/drawing/2014/main" id="{39D8708F-EE7F-431C-A4CC-014A51A5CE9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3439775" cy="5848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/>
              <a:t>Insérez une nouvelle image dans ce cadre	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B0B5439-5B5F-4C45-9C35-07FF0E80C8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6479797"/>
            <a:ext cx="10858500" cy="56869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2086889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ercalaire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1FECE514-5BDD-4211-A818-87B8FB27F9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0105" y="6370146"/>
            <a:ext cx="1212025" cy="798042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3C496799-F566-46F9-A98D-A75D8D6A0093}"/>
              </a:ext>
            </a:extLst>
          </p:cNvPr>
          <p:cNvSpPr/>
          <p:nvPr/>
        </p:nvSpPr>
        <p:spPr>
          <a:xfrm>
            <a:off x="307645" y="6411739"/>
            <a:ext cx="714856" cy="7148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3">
            <a:extLst>
              <a:ext uri="{FF2B5EF4-FFF2-40B4-BE49-F238E27FC236}">
                <a16:creationId xmlns:a16="http://schemas.microsoft.com/office/drawing/2014/main" id="{715553F4-3A01-4AAB-B573-1899709CD6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6479797"/>
            <a:ext cx="10858500" cy="56869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/>
              <a:t>Titre de partie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83D79BA-375A-45A8-8B43-893DE2E5C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7" b="20797"/>
          <a:stretch/>
        </p:blipFill>
        <p:spPr bwMode="auto">
          <a:xfrm>
            <a:off x="47039" y="33599"/>
            <a:ext cx="13345696" cy="572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DD8A3DDC-A110-453C-A09A-7F1A30357A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3439775" cy="5848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/>
              <a:t>Insérez une nouvelle image dans ce cadre	</a:t>
            </a:r>
          </a:p>
        </p:txBody>
      </p:sp>
    </p:spTree>
    <p:extLst>
      <p:ext uri="{BB962C8B-B14F-4D97-AF65-F5344CB8AC3E}">
        <p14:creationId xmlns:p14="http://schemas.microsoft.com/office/powerpoint/2010/main" val="3352601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F4D3423-F545-4AB3-BD6F-884FA752786B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7260" y="6731804"/>
            <a:ext cx="1004698" cy="661530"/>
          </a:xfrm>
          <a:prstGeom prst="rect">
            <a:avLst/>
          </a:prstGeom>
        </p:spPr>
      </p:pic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C75B5D9D-7D5A-47F2-83D7-8DA9DBC6E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403225"/>
            <a:ext cx="11591929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18FF96-F4BC-4A4B-8F34-14E4E15DE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25" y="2012950"/>
            <a:ext cx="11591929" cy="4795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Ajouter votre texte</a:t>
            </a:r>
          </a:p>
          <a:p>
            <a:pPr lvl="1"/>
            <a:r>
              <a:rPr lang="fr-FR"/>
              <a:t>Ajouter votre texte</a:t>
            </a:r>
          </a:p>
          <a:p>
            <a:pPr lvl="2"/>
            <a:r>
              <a:rPr lang="fr-FR"/>
              <a:t>Ajouter votre texte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867CCEE-F11E-4835-99DC-5131BFCDCC3B}"/>
              </a:ext>
            </a:extLst>
          </p:cNvPr>
          <p:cNvSpPr txBox="1"/>
          <p:nvPr userDrawn="1"/>
        </p:nvSpPr>
        <p:spPr>
          <a:xfrm>
            <a:off x="49648" y="7262529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AC3A3B7-C60A-4F2A-AC5A-8EB6ACA867FE}" type="slidenum">
              <a:rPr lang="fr-FR" sz="1100" smtClean="0">
                <a:solidFill>
                  <a:schemeClr val="accent4"/>
                </a:solidFill>
              </a:rPr>
              <a:t>‹#›</a:t>
            </a:fld>
            <a:endParaRPr lang="fr-FR" sz="11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99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4" r:id="rId26"/>
    <p:sldLayoutId id="2147483813" r:id="rId27"/>
  </p:sldLayoutIdLst>
  <p:hf hdr="0" ftr="0" dt="0"/>
  <p:txStyles>
    <p:titleStyle>
      <a:lvl1pPr algn="l" defTabSz="1266984" rtl="0" eaLnBrk="1" latinLnBrk="0" hangingPunct="1">
        <a:lnSpc>
          <a:spcPct val="90000"/>
        </a:lnSpc>
        <a:spcBef>
          <a:spcPct val="0"/>
        </a:spcBef>
        <a:buNone/>
        <a:defRPr lang="fr-FR" sz="1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266984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950238" indent="-316746" algn="l" defTabSz="1266984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583731" indent="-316746" algn="l" defTabSz="1266984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Calibri" panose="020F050202020403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2217222" indent="-316746" algn="l" defTabSz="1266984" rtl="0" eaLnBrk="1" latinLnBrk="0" hangingPunct="1">
        <a:lnSpc>
          <a:spcPct val="100000"/>
        </a:lnSpc>
        <a:spcBef>
          <a:spcPts val="693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850715" indent="-316746" algn="l" defTabSz="1266984" rtl="0" eaLnBrk="1" latinLnBrk="0" hangingPunct="1">
        <a:lnSpc>
          <a:spcPct val="100000"/>
        </a:lnSpc>
        <a:spcBef>
          <a:spcPts val="693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484208" indent="-316746" algn="l" defTabSz="1266984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4" kern="1200">
          <a:solidFill>
            <a:schemeClr val="tx1"/>
          </a:solidFill>
          <a:latin typeface="+mn-lt"/>
          <a:ea typeface="+mn-ea"/>
          <a:cs typeface="+mn-cs"/>
        </a:defRPr>
      </a:lvl6pPr>
      <a:lvl7pPr marL="4117699" indent="-316746" algn="l" defTabSz="1266984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4" kern="1200">
          <a:solidFill>
            <a:schemeClr val="tx1"/>
          </a:solidFill>
          <a:latin typeface="+mn-lt"/>
          <a:ea typeface="+mn-ea"/>
          <a:cs typeface="+mn-cs"/>
        </a:defRPr>
      </a:lvl7pPr>
      <a:lvl8pPr marL="4751192" indent="-316746" algn="l" defTabSz="1266984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4" kern="1200">
          <a:solidFill>
            <a:schemeClr val="tx1"/>
          </a:solidFill>
          <a:latin typeface="+mn-lt"/>
          <a:ea typeface="+mn-ea"/>
          <a:cs typeface="+mn-cs"/>
        </a:defRPr>
      </a:lvl8pPr>
      <a:lvl9pPr marL="5384684" indent="-316746" algn="l" defTabSz="1266984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66984" rtl="0" eaLnBrk="1" latinLnBrk="0" hangingPunct="1">
        <a:defRPr sz="2494" kern="1200">
          <a:solidFill>
            <a:schemeClr val="tx1"/>
          </a:solidFill>
          <a:latin typeface="+mn-lt"/>
          <a:ea typeface="+mn-ea"/>
          <a:cs typeface="+mn-cs"/>
        </a:defRPr>
      </a:lvl1pPr>
      <a:lvl2pPr marL="633493" algn="l" defTabSz="1266984" rtl="0" eaLnBrk="1" latinLnBrk="0" hangingPunct="1">
        <a:defRPr sz="2494" kern="1200">
          <a:solidFill>
            <a:schemeClr val="tx1"/>
          </a:solidFill>
          <a:latin typeface="+mn-lt"/>
          <a:ea typeface="+mn-ea"/>
          <a:cs typeface="+mn-cs"/>
        </a:defRPr>
      </a:lvl2pPr>
      <a:lvl3pPr marL="1266984" algn="l" defTabSz="1266984" rtl="0" eaLnBrk="1" latinLnBrk="0" hangingPunct="1">
        <a:defRPr sz="2494" kern="1200">
          <a:solidFill>
            <a:schemeClr val="tx1"/>
          </a:solidFill>
          <a:latin typeface="+mn-lt"/>
          <a:ea typeface="+mn-ea"/>
          <a:cs typeface="+mn-cs"/>
        </a:defRPr>
      </a:lvl3pPr>
      <a:lvl4pPr marL="1900477" algn="l" defTabSz="1266984" rtl="0" eaLnBrk="1" latinLnBrk="0" hangingPunct="1">
        <a:defRPr sz="2494" kern="1200">
          <a:solidFill>
            <a:schemeClr val="tx1"/>
          </a:solidFill>
          <a:latin typeface="+mn-lt"/>
          <a:ea typeface="+mn-ea"/>
          <a:cs typeface="+mn-cs"/>
        </a:defRPr>
      </a:lvl4pPr>
      <a:lvl5pPr marL="2533969" algn="l" defTabSz="1266984" rtl="0" eaLnBrk="1" latinLnBrk="0" hangingPunct="1">
        <a:defRPr sz="2494" kern="1200">
          <a:solidFill>
            <a:schemeClr val="tx1"/>
          </a:solidFill>
          <a:latin typeface="+mn-lt"/>
          <a:ea typeface="+mn-ea"/>
          <a:cs typeface="+mn-cs"/>
        </a:defRPr>
      </a:lvl5pPr>
      <a:lvl6pPr marL="3167462" algn="l" defTabSz="1266984" rtl="0" eaLnBrk="1" latinLnBrk="0" hangingPunct="1">
        <a:defRPr sz="2494" kern="1200">
          <a:solidFill>
            <a:schemeClr val="tx1"/>
          </a:solidFill>
          <a:latin typeface="+mn-lt"/>
          <a:ea typeface="+mn-ea"/>
          <a:cs typeface="+mn-cs"/>
        </a:defRPr>
      </a:lvl6pPr>
      <a:lvl7pPr marL="3800953" algn="l" defTabSz="1266984" rtl="0" eaLnBrk="1" latinLnBrk="0" hangingPunct="1">
        <a:defRPr sz="2494" kern="1200">
          <a:solidFill>
            <a:schemeClr val="tx1"/>
          </a:solidFill>
          <a:latin typeface="+mn-lt"/>
          <a:ea typeface="+mn-ea"/>
          <a:cs typeface="+mn-cs"/>
        </a:defRPr>
      </a:lvl7pPr>
      <a:lvl8pPr marL="4434446" algn="l" defTabSz="1266984" rtl="0" eaLnBrk="1" latinLnBrk="0" hangingPunct="1">
        <a:defRPr sz="2494" kern="1200">
          <a:solidFill>
            <a:schemeClr val="tx1"/>
          </a:solidFill>
          <a:latin typeface="+mn-lt"/>
          <a:ea typeface="+mn-ea"/>
          <a:cs typeface="+mn-cs"/>
        </a:defRPr>
      </a:lvl8pPr>
      <a:lvl9pPr marL="5067937" algn="l" defTabSz="1266984" rtl="0" eaLnBrk="1" latinLnBrk="0" hangingPunct="1">
        <a:defRPr sz="24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image" Target="../media/image25.jpeg"/><Relationship Id="rId7" Type="http://schemas.openxmlformats.org/officeDocument/2006/relationships/image" Target="../media/image58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5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8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17.png"/><Relationship Id="rId10" Type="http://schemas.openxmlformats.org/officeDocument/2006/relationships/image" Target="../media/image64.png"/><Relationship Id="rId4" Type="http://schemas.openxmlformats.org/officeDocument/2006/relationships/image" Target="../media/image72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35F8A51-BB9E-59D9-E17E-B7CA8360F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7301" y="6787792"/>
            <a:ext cx="1172297" cy="7718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F1528D1-3DFD-38A6-1969-4464617C3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Vers une production énergétique décarbonée dans les bâtiments hospitaliers</a:t>
            </a:r>
          </a:p>
        </p:txBody>
      </p:sp>
    </p:spTree>
    <p:extLst>
      <p:ext uri="{BB962C8B-B14F-4D97-AF65-F5344CB8AC3E}">
        <p14:creationId xmlns:p14="http://schemas.microsoft.com/office/powerpoint/2010/main" val="3652891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FB6FBB-38C5-1528-EF7D-2D485DE4FA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3" y="1083862"/>
            <a:ext cx="4731325" cy="30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820FC69-4BBD-310A-BD5B-BF46EE6CA2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0" y="4311352"/>
            <a:ext cx="4705437" cy="30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390F31-A2F9-A198-B554-00ABBF8FEE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759" y="2697607"/>
            <a:ext cx="4737836" cy="30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8C3C8AE2-30FB-5C3E-DBC7-85FDC5302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75193" y="2109924"/>
            <a:ext cx="1440000" cy="1440000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C3047BD5-AEE4-5306-5A87-C7FEE42E3F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75193" y="4311352"/>
            <a:ext cx="1440000" cy="14400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0A232E67-D934-80D1-9A5E-431B1D1DA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5" y="392113"/>
            <a:ext cx="11591925" cy="5095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20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Profils de consommations énergétiques finales</a:t>
            </a:r>
            <a:r>
              <a:rPr lang="fr-FR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 </a:t>
            </a:r>
            <a:r>
              <a:rPr lang="fr-FR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: Les besoins dynamiques et </a:t>
            </a:r>
            <a:r>
              <a:rPr lang="fr-FR" sz="2000"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liés à l’usage</a:t>
            </a:r>
            <a:endParaRPr lang="fr-FR" sz="20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858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8BBBBD27-0CFA-5D84-63C2-C459453DB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86" y="2191723"/>
            <a:ext cx="619331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1270EF3D-1B93-AA38-3183-7DE599C68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7089" y="2884510"/>
            <a:ext cx="1080000" cy="1080000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E2239237-D7A2-D0BC-FB77-4F78494E7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7089" y="4353221"/>
            <a:ext cx="1080000" cy="1080000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566C70C-C071-2573-44F2-FF0D0C0F50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97089" y="5821931"/>
            <a:ext cx="1080000" cy="1080000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C3BEF52D-C6DC-4AD2-CB07-0BFC2DEE94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50801" y="4353221"/>
            <a:ext cx="1080000" cy="1080000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C2A99124-BAC3-368B-3101-04CDDA24F7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50801" y="2884510"/>
            <a:ext cx="1080000" cy="1080000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53A5728E-6526-51AA-04EE-65E19D6976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397089" y="1415799"/>
            <a:ext cx="1080000" cy="1080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664EA9DF-FA3E-D225-D2D1-75C873453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5" y="392113"/>
            <a:ext cx="11591925" cy="5095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20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Profils de consommations énergétiques finales</a:t>
            </a:r>
            <a:r>
              <a:rPr lang="fr-FR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 </a:t>
            </a:r>
            <a:r>
              <a:rPr lang="fr-FR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: Valorisation des énergies fatales et renouvelables</a:t>
            </a:r>
            <a:endParaRPr lang="fr-FR" sz="20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207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B277A6F-A7AC-B13F-250B-8BDFD96884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2" t="12854" r="16028" b="37122"/>
          <a:stretch/>
        </p:blipFill>
        <p:spPr>
          <a:xfrm>
            <a:off x="2398909" y="3563116"/>
            <a:ext cx="9113883" cy="42544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0AADF74-7296-8900-7A13-89DE668E2A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8"/>
          <a:stretch/>
        </p:blipFill>
        <p:spPr>
          <a:xfrm>
            <a:off x="11195301" y="4826586"/>
            <a:ext cx="1149098" cy="11490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A3B7BA9-B9BB-EAA1-56CD-CA8DFED0CE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13"/>
          <a:stretch/>
        </p:blipFill>
        <p:spPr>
          <a:xfrm>
            <a:off x="719045" y="3019879"/>
            <a:ext cx="975362" cy="11181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721DAE4-1050-DA9E-A3C3-5EF303A977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12"/>
          <a:stretch/>
        </p:blipFill>
        <p:spPr>
          <a:xfrm>
            <a:off x="11734380" y="3926734"/>
            <a:ext cx="1042418" cy="115650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3B2B209-DC7B-44BD-6204-D6912801D4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31"/>
          <a:stretch/>
        </p:blipFill>
        <p:spPr>
          <a:xfrm>
            <a:off x="11112563" y="3026884"/>
            <a:ext cx="1042418" cy="114506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D0B4153-6A65-BD44-6768-BAC89BAF52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5" r="55740"/>
          <a:stretch/>
        </p:blipFill>
        <p:spPr>
          <a:xfrm>
            <a:off x="5960782" y="4683105"/>
            <a:ext cx="403227" cy="114909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3F4AB58-815D-894C-9E50-DB66361F17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8" r="54311"/>
          <a:stretch/>
        </p:blipFill>
        <p:spPr>
          <a:xfrm>
            <a:off x="6334902" y="4683105"/>
            <a:ext cx="295782" cy="115519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9AAD433-9988-7902-47C0-E6A75EA816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93" y="2980026"/>
            <a:ext cx="1051562" cy="119786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DA4EB92-060A-A6E7-049A-3F66C324959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6"/>
          <a:stretch/>
        </p:blipFill>
        <p:spPr>
          <a:xfrm>
            <a:off x="201304" y="3915615"/>
            <a:ext cx="1011938" cy="11688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8CF4B20-43A7-EB14-2CB4-EEEC798D8ED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5"/>
          <a:stretch/>
        </p:blipFill>
        <p:spPr>
          <a:xfrm>
            <a:off x="1184538" y="3915387"/>
            <a:ext cx="1011938" cy="113007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2B91090-A778-C9B5-4039-D720F9D798A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62"/>
          <a:stretch/>
        </p:blipFill>
        <p:spPr>
          <a:xfrm>
            <a:off x="5430019" y="1824171"/>
            <a:ext cx="1039370" cy="113184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2ADF3CE-899D-FB53-A985-D4EAA85D407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77"/>
          <a:stretch/>
        </p:blipFill>
        <p:spPr>
          <a:xfrm>
            <a:off x="6911355" y="1007363"/>
            <a:ext cx="1170434" cy="11318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A9AE61-B5CE-D60F-714A-E025FA5F14B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62"/>
          <a:stretch/>
        </p:blipFill>
        <p:spPr>
          <a:xfrm>
            <a:off x="5973776" y="966277"/>
            <a:ext cx="1018034" cy="113184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DC59069-6C39-80A5-1731-918342090DC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9"/>
          <a:stretch/>
        </p:blipFill>
        <p:spPr>
          <a:xfrm>
            <a:off x="6457502" y="1855045"/>
            <a:ext cx="996698" cy="1148992"/>
          </a:xfrm>
          <a:prstGeom prst="rect">
            <a:avLst/>
          </a:prstGeom>
        </p:spPr>
      </p:pic>
      <p:sp>
        <p:nvSpPr>
          <p:cNvPr id="5" name="Hexagone 4">
            <a:extLst>
              <a:ext uri="{FF2B5EF4-FFF2-40B4-BE49-F238E27FC236}">
                <a16:creationId xmlns:a16="http://schemas.microsoft.com/office/drawing/2014/main" id="{CEFFF6F9-9AD2-E6E4-C226-BB02407A0EE1}"/>
              </a:ext>
            </a:extLst>
          </p:cNvPr>
          <p:cNvSpPr/>
          <p:nvPr/>
        </p:nvSpPr>
        <p:spPr>
          <a:xfrm rot="5400000">
            <a:off x="13842984" y="1908582"/>
            <a:ext cx="1077352" cy="915213"/>
          </a:xfrm>
          <a:prstGeom prst="hexagon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A23FDEA-C713-C69B-46D1-3374E98C1DA4}"/>
              </a:ext>
            </a:extLst>
          </p:cNvPr>
          <p:cNvSpPr txBox="1"/>
          <p:nvPr/>
        </p:nvSpPr>
        <p:spPr>
          <a:xfrm>
            <a:off x="675281" y="4937033"/>
            <a:ext cx="1976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>
                <a:solidFill>
                  <a:srgbClr val="737272"/>
                </a:solidFill>
              </a:rPr>
              <a:t>ENERGIE </a:t>
            </a:r>
          </a:p>
          <a:p>
            <a:pPr algn="r"/>
            <a:r>
              <a:rPr lang="fr-FR" sz="1200" b="1">
                <a:solidFill>
                  <a:srgbClr val="737272"/>
                </a:solidFill>
              </a:rPr>
              <a:t>RENOUVELABLE</a:t>
            </a:r>
          </a:p>
        </p:txBody>
      </p:sp>
      <p:sp>
        <p:nvSpPr>
          <p:cNvPr id="21" name="Hexagone 20">
            <a:extLst>
              <a:ext uri="{FF2B5EF4-FFF2-40B4-BE49-F238E27FC236}">
                <a16:creationId xmlns:a16="http://schemas.microsoft.com/office/drawing/2014/main" id="{A50CBC53-67E0-38F0-3B79-B7D16941129A}"/>
              </a:ext>
            </a:extLst>
          </p:cNvPr>
          <p:cNvSpPr/>
          <p:nvPr/>
        </p:nvSpPr>
        <p:spPr>
          <a:xfrm rot="5400000">
            <a:off x="14364725" y="1527531"/>
            <a:ext cx="1146972" cy="974359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Hexagone 22">
            <a:extLst>
              <a:ext uri="{FF2B5EF4-FFF2-40B4-BE49-F238E27FC236}">
                <a16:creationId xmlns:a16="http://schemas.microsoft.com/office/drawing/2014/main" id="{421B7EB8-BC12-95A8-BFFC-18FE51678A2C}"/>
              </a:ext>
            </a:extLst>
          </p:cNvPr>
          <p:cNvSpPr/>
          <p:nvPr/>
        </p:nvSpPr>
        <p:spPr>
          <a:xfrm rot="5400000">
            <a:off x="3501298" y="3474920"/>
            <a:ext cx="717869" cy="609834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Hexagone 30">
            <a:extLst>
              <a:ext uri="{FF2B5EF4-FFF2-40B4-BE49-F238E27FC236}">
                <a16:creationId xmlns:a16="http://schemas.microsoft.com/office/drawing/2014/main" id="{45CFF358-D5C6-0BAF-0BAE-7CE7C2E024AA}"/>
              </a:ext>
            </a:extLst>
          </p:cNvPr>
          <p:cNvSpPr/>
          <p:nvPr/>
        </p:nvSpPr>
        <p:spPr>
          <a:xfrm rot="5400000">
            <a:off x="4707982" y="3872105"/>
            <a:ext cx="502424" cy="426812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Hexagone 31">
            <a:extLst>
              <a:ext uri="{FF2B5EF4-FFF2-40B4-BE49-F238E27FC236}">
                <a16:creationId xmlns:a16="http://schemas.microsoft.com/office/drawing/2014/main" id="{2B77C7A9-8932-3CD4-5058-4016C4E17F98}"/>
              </a:ext>
            </a:extLst>
          </p:cNvPr>
          <p:cNvSpPr/>
          <p:nvPr/>
        </p:nvSpPr>
        <p:spPr>
          <a:xfrm rot="5400000">
            <a:off x="5246391" y="4407923"/>
            <a:ext cx="338868" cy="287870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Hexagone 35">
            <a:extLst>
              <a:ext uri="{FF2B5EF4-FFF2-40B4-BE49-F238E27FC236}">
                <a16:creationId xmlns:a16="http://schemas.microsoft.com/office/drawing/2014/main" id="{4775FB29-4806-B543-BC4C-FAE9F1AB9E19}"/>
              </a:ext>
            </a:extLst>
          </p:cNvPr>
          <p:cNvSpPr/>
          <p:nvPr/>
        </p:nvSpPr>
        <p:spPr>
          <a:xfrm rot="5400000">
            <a:off x="5797060" y="4789947"/>
            <a:ext cx="185419" cy="157514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Hexagone 36">
            <a:extLst>
              <a:ext uri="{FF2B5EF4-FFF2-40B4-BE49-F238E27FC236}">
                <a16:creationId xmlns:a16="http://schemas.microsoft.com/office/drawing/2014/main" id="{6C42BF10-BFE4-BE37-FE17-C6B6E476BD64}"/>
              </a:ext>
            </a:extLst>
          </p:cNvPr>
          <p:cNvSpPr/>
          <p:nvPr/>
        </p:nvSpPr>
        <p:spPr>
          <a:xfrm rot="5400000">
            <a:off x="13743470" y="1007276"/>
            <a:ext cx="717869" cy="609834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Hexagone 37">
            <a:extLst>
              <a:ext uri="{FF2B5EF4-FFF2-40B4-BE49-F238E27FC236}">
                <a16:creationId xmlns:a16="http://schemas.microsoft.com/office/drawing/2014/main" id="{A6EA8EE6-C361-76F6-A906-57C91D5D1D1E}"/>
              </a:ext>
            </a:extLst>
          </p:cNvPr>
          <p:cNvSpPr/>
          <p:nvPr/>
        </p:nvSpPr>
        <p:spPr>
          <a:xfrm rot="5400000">
            <a:off x="2435809" y="3902871"/>
            <a:ext cx="911296" cy="774152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Hexagone 15">
            <a:extLst>
              <a:ext uri="{FF2B5EF4-FFF2-40B4-BE49-F238E27FC236}">
                <a16:creationId xmlns:a16="http://schemas.microsoft.com/office/drawing/2014/main" id="{881204BC-6288-6AFE-F878-22D690BD83CB}"/>
              </a:ext>
            </a:extLst>
          </p:cNvPr>
          <p:cNvSpPr/>
          <p:nvPr/>
        </p:nvSpPr>
        <p:spPr>
          <a:xfrm rot="5400000">
            <a:off x="6026520" y="2977495"/>
            <a:ext cx="717869" cy="609834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Hexagone 21">
            <a:extLst>
              <a:ext uri="{FF2B5EF4-FFF2-40B4-BE49-F238E27FC236}">
                <a16:creationId xmlns:a16="http://schemas.microsoft.com/office/drawing/2014/main" id="{C98B0468-8220-F7FF-33DA-6E39B8367996}"/>
              </a:ext>
            </a:extLst>
          </p:cNvPr>
          <p:cNvSpPr/>
          <p:nvPr/>
        </p:nvSpPr>
        <p:spPr>
          <a:xfrm rot="5400000">
            <a:off x="6217459" y="3952233"/>
            <a:ext cx="338868" cy="287870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Hexagone 28">
            <a:extLst>
              <a:ext uri="{FF2B5EF4-FFF2-40B4-BE49-F238E27FC236}">
                <a16:creationId xmlns:a16="http://schemas.microsoft.com/office/drawing/2014/main" id="{B5938BF3-95B7-CFF0-F096-13349908D317}"/>
              </a:ext>
            </a:extLst>
          </p:cNvPr>
          <p:cNvSpPr/>
          <p:nvPr/>
        </p:nvSpPr>
        <p:spPr>
          <a:xfrm rot="5400000">
            <a:off x="6234296" y="4513999"/>
            <a:ext cx="185419" cy="157514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Hexagone 29">
            <a:extLst>
              <a:ext uri="{FF2B5EF4-FFF2-40B4-BE49-F238E27FC236}">
                <a16:creationId xmlns:a16="http://schemas.microsoft.com/office/drawing/2014/main" id="{4728FC67-811B-DA2C-A97E-34FD60CEF9F2}"/>
              </a:ext>
            </a:extLst>
          </p:cNvPr>
          <p:cNvSpPr/>
          <p:nvPr/>
        </p:nvSpPr>
        <p:spPr>
          <a:xfrm rot="5400000">
            <a:off x="14247103" y="313939"/>
            <a:ext cx="717869" cy="609834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Hexagone 33">
            <a:extLst>
              <a:ext uri="{FF2B5EF4-FFF2-40B4-BE49-F238E27FC236}">
                <a16:creationId xmlns:a16="http://schemas.microsoft.com/office/drawing/2014/main" id="{97602736-1BB8-C283-8FF1-54F11B1A46D2}"/>
              </a:ext>
            </a:extLst>
          </p:cNvPr>
          <p:cNvSpPr/>
          <p:nvPr/>
        </p:nvSpPr>
        <p:spPr>
          <a:xfrm rot="5400000">
            <a:off x="15153293" y="934509"/>
            <a:ext cx="502424" cy="426812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Hexagone 34">
            <a:extLst>
              <a:ext uri="{FF2B5EF4-FFF2-40B4-BE49-F238E27FC236}">
                <a16:creationId xmlns:a16="http://schemas.microsoft.com/office/drawing/2014/main" id="{338445E9-7307-70E2-90D5-35994E3B658E}"/>
              </a:ext>
            </a:extLst>
          </p:cNvPr>
          <p:cNvSpPr/>
          <p:nvPr/>
        </p:nvSpPr>
        <p:spPr>
          <a:xfrm rot="5400000">
            <a:off x="15748518" y="1383143"/>
            <a:ext cx="338868" cy="287870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Hexagone 38">
            <a:extLst>
              <a:ext uri="{FF2B5EF4-FFF2-40B4-BE49-F238E27FC236}">
                <a16:creationId xmlns:a16="http://schemas.microsoft.com/office/drawing/2014/main" id="{0C03389F-ABE6-A087-DC65-7C6DA253C53E}"/>
              </a:ext>
            </a:extLst>
          </p:cNvPr>
          <p:cNvSpPr/>
          <p:nvPr/>
        </p:nvSpPr>
        <p:spPr>
          <a:xfrm rot="5400000">
            <a:off x="16207290" y="1726246"/>
            <a:ext cx="185419" cy="157514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Hexagone 40">
            <a:extLst>
              <a:ext uri="{FF2B5EF4-FFF2-40B4-BE49-F238E27FC236}">
                <a16:creationId xmlns:a16="http://schemas.microsoft.com/office/drawing/2014/main" id="{D8DB4625-5EB0-F25A-DCC7-9A43925997BE}"/>
              </a:ext>
            </a:extLst>
          </p:cNvPr>
          <p:cNvSpPr/>
          <p:nvPr/>
        </p:nvSpPr>
        <p:spPr>
          <a:xfrm rot="5400000">
            <a:off x="6758756" y="4684494"/>
            <a:ext cx="185419" cy="157514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Hexagone 41">
            <a:extLst>
              <a:ext uri="{FF2B5EF4-FFF2-40B4-BE49-F238E27FC236}">
                <a16:creationId xmlns:a16="http://schemas.microsoft.com/office/drawing/2014/main" id="{7F7C00F6-FFB1-34CF-0DA2-543550535F15}"/>
              </a:ext>
            </a:extLst>
          </p:cNvPr>
          <p:cNvSpPr/>
          <p:nvPr/>
        </p:nvSpPr>
        <p:spPr>
          <a:xfrm rot="5400000">
            <a:off x="7615218" y="4083945"/>
            <a:ext cx="338868" cy="287870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Hexagone 42">
            <a:extLst>
              <a:ext uri="{FF2B5EF4-FFF2-40B4-BE49-F238E27FC236}">
                <a16:creationId xmlns:a16="http://schemas.microsoft.com/office/drawing/2014/main" id="{5B73586C-8032-165C-F5C0-619A0B589FAF}"/>
              </a:ext>
            </a:extLst>
          </p:cNvPr>
          <p:cNvSpPr/>
          <p:nvPr/>
        </p:nvSpPr>
        <p:spPr>
          <a:xfrm rot="5400000">
            <a:off x="8474773" y="3760186"/>
            <a:ext cx="502424" cy="426812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Hexagone 43">
            <a:extLst>
              <a:ext uri="{FF2B5EF4-FFF2-40B4-BE49-F238E27FC236}">
                <a16:creationId xmlns:a16="http://schemas.microsoft.com/office/drawing/2014/main" id="{385FF2B1-8653-A235-86B9-57BBBB710EBC}"/>
              </a:ext>
            </a:extLst>
          </p:cNvPr>
          <p:cNvSpPr/>
          <p:nvPr/>
        </p:nvSpPr>
        <p:spPr>
          <a:xfrm rot="5400000">
            <a:off x="9486624" y="3417463"/>
            <a:ext cx="717869" cy="609834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Hexagone 44">
            <a:extLst>
              <a:ext uri="{FF2B5EF4-FFF2-40B4-BE49-F238E27FC236}">
                <a16:creationId xmlns:a16="http://schemas.microsoft.com/office/drawing/2014/main" id="{F6C52358-02AE-585C-05B6-CD223641EF13}"/>
              </a:ext>
            </a:extLst>
          </p:cNvPr>
          <p:cNvSpPr/>
          <p:nvPr/>
        </p:nvSpPr>
        <p:spPr>
          <a:xfrm rot="5400000">
            <a:off x="10608594" y="4088900"/>
            <a:ext cx="911296" cy="774152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Hexagone 46">
            <a:extLst>
              <a:ext uri="{FF2B5EF4-FFF2-40B4-BE49-F238E27FC236}">
                <a16:creationId xmlns:a16="http://schemas.microsoft.com/office/drawing/2014/main" id="{E2C0134C-2E0B-86BF-E355-D5F34A98EB7D}"/>
              </a:ext>
            </a:extLst>
          </p:cNvPr>
          <p:cNvSpPr/>
          <p:nvPr/>
        </p:nvSpPr>
        <p:spPr>
          <a:xfrm rot="5400000">
            <a:off x="7112025" y="4364446"/>
            <a:ext cx="283064" cy="240464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orme libre : forme 47">
            <a:extLst>
              <a:ext uri="{FF2B5EF4-FFF2-40B4-BE49-F238E27FC236}">
                <a16:creationId xmlns:a16="http://schemas.microsoft.com/office/drawing/2014/main" id="{8A97BB5B-0EAD-9EBC-B073-044CF158FD14}"/>
              </a:ext>
            </a:extLst>
          </p:cNvPr>
          <p:cNvSpPr/>
          <p:nvPr/>
        </p:nvSpPr>
        <p:spPr>
          <a:xfrm>
            <a:off x="14684750" y="3762147"/>
            <a:ext cx="1609348" cy="257500"/>
          </a:xfrm>
          <a:custGeom>
            <a:avLst/>
            <a:gdLst>
              <a:gd name="connsiteX0" fmla="*/ 0 w 2844800"/>
              <a:gd name="connsiteY0" fmla="*/ 979809 h 979809"/>
              <a:gd name="connsiteX1" fmla="*/ 1229360 w 2844800"/>
              <a:gd name="connsiteY1" fmla="*/ 55249 h 979809"/>
              <a:gd name="connsiteX2" fmla="*/ 2844800 w 2844800"/>
              <a:gd name="connsiteY2" fmla="*/ 156849 h 97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44800" h="979809">
                <a:moveTo>
                  <a:pt x="0" y="979809"/>
                </a:moveTo>
                <a:cubicBezTo>
                  <a:pt x="377613" y="586109"/>
                  <a:pt x="755227" y="192409"/>
                  <a:pt x="1229360" y="55249"/>
                </a:cubicBezTo>
                <a:cubicBezTo>
                  <a:pt x="1703493" y="-81911"/>
                  <a:pt x="2639907" y="68796"/>
                  <a:pt x="2844800" y="156849"/>
                </a:cubicBezTo>
              </a:path>
            </a:pathLst>
          </a:cu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Forme libre : forme 48">
            <a:extLst>
              <a:ext uri="{FF2B5EF4-FFF2-40B4-BE49-F238E27FC236}">
                <a16:creationId xmlns:a16="http://schemas.microsoft.com/office/drawing/2014/main" id="{6ECA13E5-1FF6-AA53-0250-3B674A6851D3}"/>
              </a:ext>
            </a:extLst>
          </p:cNvPr>
          <p:cNvSpPr/>
          <p:nvPr/>
        </p:nvSpPr>
        <p:spPr>
          <a:xfrm flipH="1">
            <a:off x="14703989" y="3705549"/>
            <a:ext cx="1767860" cy="257500"/>
          </a:xfrm>
          <a:custGeom>
            <a:avLst/>
            <a:gdLst>
              <a:gd name="connsiteX0" fmla="*/ 0 w 2844800"/>
              <a:gd name="connsiteY0" fmla="*/ 979809 h 979809"/>
              <a:gd name="connsiteX1" fmla="*/ 1229360 w 2844800"/>
              <a:gd name="connsiteY1" fmla="*/ 55249 h 979809"/>
              <a:gd name="connsiteX2" fmla="*/ 2844800 w 2844800"/>
              <a:gd name="connsiteY2" fmla="*/ 156849 h 97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44800" h="979809">
                <a:moveTo>
                  <a:pt x="0" y="979809"/>
                </a:moveTo>
                <a:cubicBezTo>
                  <a:pt x="377613" y="586109"/>
                  <a:pt x="755227" y="192409"/>
                  <a:pt x="1229360" y="55249"/>
                </a:cubicBezTo>
                <a:cubicBezTo>
                  <a:pt x="1703493" y="-81911"/>
                  <a:pt x="2639907" y="68796"/>
                  <a:pt x="2844800" y="156849"/>
                </a:cubicBezTo>
              </a:path>
            </a:pathLst>
          </a:cu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C9F2D8EE-C651-B2CE-E07A-410EA4E0F138}"/>
              </a:ext>
            </a:extLst>
          </p:cNvPr>
          <p:cNvSpPr txBox="1"/>
          <p:nvPr/>
        </p:nvSpPr>
        <p:spPr>
          <a:xfrm>
            <a:off x="6080537" y="2703027"/>
            <a:ext cx="197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>
                <a:solidFill>
                  <a:srgbClr val="737272"/>
                </a:solidFill>
              </a:rPr>
              <a:t>BESOIN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4AD2D4FC-0349-AF48-1F7D-9075E13E3030}"/>
              </a:ext>
            </a:extLst>
          </p:cNvPr>
          <p:cNvSpPr txBox="1"/>
          <p:nvPr/>
        </p:nvSpPr>
        <p:spPr>
          <a:xfrm>
            <a:off x="9657377" y="5840899"/>
            <a:ext cx="197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>
                <a:solidFill>
                  <a:srgbClr val="737272"/>
                </a:solidFill>
              </a:rPr>
              <a:t>ENERGIES FATALES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CA1F1DE5-A9BB-6341-57A3-2A18F840E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07" y="391396"/>
            <a:ext cx="11591806" cy="510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20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Profils de consommations énergétiques finales</a:t>
            </a:r>
            <a:r>
              <a:rPr lang="fr-FR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 </a:t>
            </a:r>
            <a:r>
              <a:rPr lang="fr-FR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: Valorisation des énergies fatales et renouvelables</a:t>
            </a:r>
            <a:endParaRPr lang="fr-FR" sz="20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232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0AADF74-7296-8900-7A13-89DE668E2A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8"/>
          <a:stretch/>
        </p:blipFill>
        <p:spPr>
          <a:xfrm>
            <a:off x="435627" y="1712293"/>
            <a:ext cx="1149098" cy="114909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3B2B209-DC7B-44BD-6204-D6912801D4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31"/>
          <a:stretch/>
        </p:blipFill>
        <p:spPr>
          <a:xfrm>
            <a:off x="504207" y="4938177"/>
            <a:ext cx="1042418" cy="1145064"/>
          </a:xfrm>
          <a:prstGeom prst="rect">
            <a:avLst/>
          </a:prstGeom>
        </p:spPr>
      </p:pic>
      <p:sp>
        <p:nvSpPr>
          <p:cNvPr id="39" name="Hexagone 38">
            <a:extLst>
              <a:ext uri="{FF2B5EF4-FFF2-40B4-BE49-F238E27FC236}">
                <a16:creationId xmlns:a16="http://schemas.microsoft.com/office/drawing/2014/main" id="{0C03389F-ABE6-A087-DC65-7C6DA253C53E}"/>
              </a:ext>
            </a:extLst>
          </p:cNvPr>
          <p:cNvSpPr/>
          <p:nvPr/>
        </p:nvSpPr>
        <p:spPr>
          <a:xfrm rot="5400000">
            <a:off x="16207290" y="1726246"/>
            <a:ext cx="185419" cy="157514"/>
          </a:xfrm>
          <a:prstGeom prst="hexagon">
            <a:avLst/>
          </a:prstGeom>
          <a:noFill/>
          <a:ln w="38100">
            <a:solidFill>
              <a:srgbClr val="69676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CA1F1DE5-A9BB-6341-57A3-2A18F840E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07" y="467104"/>
            <a:ext cx="11591806" cy="51068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Profils de consommations énergétiques finales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 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: Valorisation des énergies fatales et renouvelables ; Exemple du CHU de CAEN (RT 2012)</a:t>
            </a:r>
            <a:endParaRPr lang="fr-FR" sz="20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055F984-DA0E-95EC-39F1-E8AC1C8A33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5"/>
          <a:stretch/>
        </p:blipFill>
        <p:spPr>
          <a:xfrm>
            <a:off x="504207" y="3334747"/>
            <a:ext cx="1011938" cy="1130074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61E2CBF9-FB83-805D-36AA-118F74A2CA30}"/>
              </a:ext>
            </a:extLst>
          </p:cNvPr>
          <p:cNvSpPr txBox="1"/>
          <p:nvPr/>
        </p:nvSpPr>
        <p:spPr>
          <a:xfrm>
            <a:off x="1700041" y="3386369"/>
            <a:ext cx="43654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Mise en œuvre de panneaux solaires photovoltaïques sur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Biologie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BMT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Ombrières parking</a:t>
            </a:r>
          </a:p>
          <a:p>
            <a:endParaRPr lang="fr-FR" sz="14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33A401A-29BE-2267-28CD-6D27A4C304CC}"/>
              </a:ext>
            </a:extLst>
          </p:cNvPr>
          <p:cNvSpPr txBox="1"/>
          <p:nvPr/>
        </p:nvSpPr>
        <p:spPr>
          <a:xfrm>
            <a:off x="1737125" y="1619118"/>
            <a:ext cx="40743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Récupération d’énergie sur l’air extrait des systèmes Double Flux</a:t>
            </a:r>
          </a:p>
          <a:p>
            <a:r>
              <a:rPr lang="fr-FR" sz="1400" dirty="0"/>
              <a:t>Fonctionnement en recyclage pour les blocs opératoires et les labos </a:t>
            </a:r>
          </a:p>
          <a:p>
            <a:r>
              <a:rPr lang="fr-FR" sz="1400" dirty="0"/>
              <a:t>(hors maintien de pression et extractions spécifiques)</a:t>
            </a:r>
          </a:p>
          <a:p>
            <a:endParaRPr lang="fr-FR" sz="14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DD51A11-EC94-4E4F-CFDA-BC60F8626FFD}"/>
              </a:ext>
            </a:extLst>
          </p:cNvPr>
          <p:cNvSpPr txBox="1"/>
          <p:nvPr/>
        </p:nvSpPr>
        <p:spPr>
          <a:xfrm>
            <a:off x="1737125" y="4938177"/>
            <a:ext cx="37587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Récupération d’énergie sur groupe froid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Préchauffage du réseau batterie des CTA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Préchauffage de l’ECS</a:t>
            </a:r>
          </a:p>
          <a:p>
            <a:endParaRPr lang="fr-FR" sz="1400" dirty="0"/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3F52AE00-A00F-0B0E-05CA-E4D195EA8C7B}"/>
              </a:ext>
            </a:extLst>
          </p:cNvPr>
          <p:cNvSpPr/>
          <p:nvPr/>
        </p:nvSpPr>
        <p:spPr>
          <a:xfrm>
            <a:off x="5495911" y="3579782"/>
            <a:ext cx="2584174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88ECCFA-3F6D-96C6-72B0-FF8F4D44DADA}"/>
              </a:ext>
            </a:extLst>
          </p:cNvPr>
          <p:cNvSpPr txBox="1"/>
          <p:nvPr/>
        </p:nvSpPr>
        <p:spPr>
          <a:xfrm>
            <a:off x="8503685" y="4938177"/>
            <a:ext cx="4623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-20% de consommation énergétique : - 2 195 000 kWh</a:t>
            </a:r>
          </a:p>
          <a:p>
            <a:r>
              <a:rPr lang="fr-FR" sz="1400" dirty="0"/>
              <a:t>-15% d’impact carbone : - 32 925 kg/an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94ABD3B-DD55-4F0B-3FB7-7B9F89B7082F}"/>
              </a:ext>
            </a:extLst>
          </p:cNvPr>
          <p:cNvSpPr txBox="1"/>
          <p:nvPr/>
        </p:nvSpPr>
        <p:spPr>
          <a:xfrm>
            <a:off x="8361445" y="3518227"/>
            <a:ext cx="4431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- 7% de consommation énergétique : - 679 630 kWh</a:t>
            </a:r>
          </a:p>
          <a:p>
            <a:r>
              <a:rPr lang="fr-FR" sz="1400" dirty="0"/>
              <a:t>- 25% d’impact carbone : - 54 370 kg/an</a:t>
            </a:r>
          </a:p>
        </p:txBody>
      </p:sp>
    </p:spTree>
    <p:extLst>
      <p:ext uri="{BB962C8B-B14F-4D97-AF65-F5344CB8AC3E}">
        <p14:creationId xmlns:p14="http://schemas.microsoft.com/office/powerpoint/2010/main" val="1309741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2AB62E0-DD06-2007-EDC0-DCDBAB1B9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IMPACT CARBONE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776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64D6014-1643-E82C-0CC5-81EFBD95B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313554"/>
              </p:ext>
            </p:extLst>
          </p:nvPr>
        </p:nvGraphicFramePr>
        <p:xfrm>
          <a:off x="2693504" y="1824796"/>
          <a:ext cx="9799979" cy="1773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2419">
                  <a:extLst>
                    <a:ext uri="{9D8B030D-6E8A-4147-A177-3AD203B41FA5}">
                      <a16:colId xmlns:a16="http://schemas.microsoft.com/office/drawing/2014/main" val="3455559933"/>
                    </a:ext>
                  </a:extLst>
                </a:gridCol>
                <a:gridCol w="795668">
                  <a:extLst>
                    <a:ext uri="{9D8B030D-6E8A-4147-A177-3AD203B41FA5}">
                      <a16:colId xmlns:a16="http://schemas.microsoft.com/office/drawing/2014/main" val="1958719435"/>
                    </a:ext>
                  </a:extLst>
                </a:gridCol>
                <a:gridCol w="795668">
                  <a:extLst>
                    <a:ext uri="{9D8B030D-6E8A-4147-A177-3AD203B41FA5}">
                      <a16:colId xmlns:a16="http://schemas.microsoft.com/office/drawing/2014/main" val="3210063139"/>
                    </a:ext>
                  </a:extLst>
                </a:gridCol>
                <a:gridCol w="795668">
                  <a:extLst>
                    <a:ext uri="{9D8B030D-6E8A-4147-A177-3AD203B41FA5}">
                      <a16:colId xmlns:a16="http://schemas.microsoft.com/office/drawing/2014/main" val="384569667"/>
                    </a:ext>
                  </a:extLst>
                </a:gridCol>
                <a:gridCol w="795668">
                  <a:extLst>
                    <a:ext uri="{9D8B030D-6E8A-4147-A177-3AD203B41FA5}">
                      <a16:colId xmlns:a16="http://schemas.microsoft.com/office/drawing/2014/main" val="4023044488"/>
                    </a:ext>
                  </a:extLst>
                </a:gridCol>
                <a:gridCol w="795668">
                  <a:extLst>
                    <a:ext uri="{9D8B030D-6E8A-4147-A177-3AD203B41FA5}">
                      <a16:colId xmlns:a16="http://schemas.microsoft.com/office/drawing/2014/main" val="3863860376"/>
                    </a:ext>
                  </a:extLst>
                </a:gridCol>
                <a:gridCol w="795668">
                  <a:extLst>
                    <a:ext uri="{9D8B030D-6E8A-4147-A177-3AD203B41FA5}">
                      <a16:colId xmlns:a16="http://schemas.microsoft.com/office/drawing/2014/main" val="1101628076"/>
                    </a:ext>
                  </a:extLst>
                </a:gridCol>
                <a:gridCol w="1049382">
                  <a:extLst>
                    <a:ext uri="{9D8B030D-6E8A-4147-A177-3AD203B41FA5}">
                      <a16:colId xmlns:a16="http://schemas.microsoft.com/office/drawing/2014/main" val="3800163365"/>
                    </a:ext>
                  </a:extLst>
                </a:gridCol>
                <a:gridCol w="754133">
                  <a:extLst>
                    <a:ext uri="{9D8B030D-6E8A-4147-A177-3AD203B41FA5}">
                      <a16:colId xmlns:a16="http://schemas.microsoft.com/office/drawing/2014/main" val="3960930842"/>
                    </a:ext>
                  </a:extLst>
                </a:gridCol>
                <a:gridCol w="795668">
                  <a:extLst>
                    <a:ext uri="{9D8B030D-6E8A-4147-A177-3AD203B41FA5}">
                      <a16:colId xmlns:a16="http://schemas.microsoft.com/office/drawing/2014/main" val="426485925"/>
                    </a:ext>
                  </a:extLst>
                </a:gridCol>
                <a:gridCol w="1034369">
                  <a:extLst>
                    <a:ext uri="{9D8B030D-6E8A-4147-A177-3AD203B41FA5}">
                      <a16:colId xmlns:a16="http://schemas.microsoft.com/office/drawing/2014/main" val="3836930878"/>
                    </a:ext>
                  </a:extLst>
                </a:gridCol>
              </a:tblGrid>
              <a:tr h="68923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>
                          <a:effectLst/>
                        </a:rPr>
                        <a:t>gaz naturel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>
                          <a:effectLst/>
                        </a:rPr>
                        <a:t>fioul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>
                          <a:effectLst/>
                        </a:rPr>
                        <a:t>propane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>
                          <a:effectLst/>
                        </a:rPr>
                        <a:t>bois granulé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>
                          <a:effectLst/>
                        </a:rPr>
                        <a:t>bûches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>
                          <a:effectLst/>
                        </a:rPr>
                        <a:t>plaquettes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>
                          <a:effectLst/>
                        </a:rPr>
                        <a:t>photovoltaïque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>
                          <a:effectLst/>
                        </a:rPr>
                        <a:t>éolien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>
                          <a:effectLst/>
                        </a:rPr>
                        <a:t>Solaire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>
                          <a:effectLst/>
                        </a:rPr>
                        <a:t>nucléaire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87905694"/>
                  </a:ext>
                </a:extLst>
              </a:tr>
              <a:tr h="108393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>
                          <a:effectLst/>
                        </a:rPr>
                        <a:t>kg CO2 eq / kWh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FF0066"/>
                          </a:solidFill>
                          <a:effectLst/>
                        </a:rPr>
                        <a:t>0,243</a:t>
                      </a:r>
                      <a:endParaRPr lang="fr-FR" sz="1400" b="1" i="0" u="none" strike="noStrike">
                        <a:solidFill>
                          <a:srgbClr val="FF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FF0066"/>
                          </a:solidFill>
                          <a:effectLst/>
                        </a:rPr>
                        <a:t>0,314</a:t>
                      </a:r>
                      <a:endParaRPr lang="fr-FR" sz="1400" b="1" i="0" u="none" strike="noStrike">
                        <a:solidFill>
                          <a:srgbClr val="FF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FF0066"/>
                          </a:solidFill>
                          <a:effectLst/>
                        </a:rPr>
                        <a:t>0,27</a:t>
                      </a:r>
                      <a:endParaRPr lang="fr-FR" sz="1400" b="1" i="0" u="none" strike="noStrike">
                        <a:solidFill>
                          <a:srgbClr val="FF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FFC000"/>
                          </a:solidFill>
                          <a:effectLst/>
                        </a:rPr>
                        <a:t>0,027</a:t>
                      </a:r>
                      <a:endParaRPr lang="fr-FR" sz="1400" b="1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FFC000"/>
                          </a:solidFill>
                          <a:effectLst/>
                        </a:rPr>
                        <a:t>0,032</a:t>
                      </a:r>
                      <a:endParaRPr lang="fr-FR" sz="1400" b="1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FFC000"/>
                          </a:solidFill>
                          <a:effectLst/>
                        </a:rPr>
                        <a:t>0,013</a:t>
                      </a:r>
                      <a:endParaRPr lang="fr-FR" sz="1400" b="1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accent2"/>
                          </a:solidFill>
                          <a:effectLst/>
                        </a:rPr>
                        <a:t>0</a:t>
                      </a:r>
                      <a:endParaRPr lang="fr-FR" sz="1400" b="1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accent2"/>
                          </a:solidFill>
                          <a:effectLst/>
                        </a:rPr>
                        <a:t>0</a:t>
                      </a:r>
                      <a:endParaRPr lang="fr-FR" sz="1400" b="1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accent2"/>
                          </a:solidFill>
                          <a:effectLst/>
                        </a:rPr>
                        <a:t>0</a:t>
                      </a:r>
                      <a:endParaRPr lang="fr-FR" sz="1400" b="1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accent2"/>
                          </a:solidFill>
                          <a:effectLst/>
                        </a:rPr>
                        <a:t>0</a:t>
                      </a:r>
                      <a:endParaRPr lang="fr-FR" sz="1400" b="1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20647762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9AC2264A-59CB-185B-CD5B-E0EF5EA95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611139"/>
              </p:ext>
            </p:extLst>
          </p:nvPr>
        </p:nvGraphicFramePr>
        <p:xfrm>
          <a:off x="2693503" y="4791972"/>
          <a:ext cx="9799978" cy="14895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8804">
                  <a:extLst>
                    <a:ext uri="{9D8B030D-6E8A-4147-A177-3AD203B41FA5}">
                      <a16:colId xmlns:a16="http://schemas.microsoft.com/office/drawing/2014/main" val="1950235021"/>
                    </a:ext>
                  </a:extLst>
                </a:gridCol>
                <a:gridCol w="2106579">
                  <a:extLst>
                    <a:ext uri="{9D8B030D-6E8A-4147-A177-3AD203B41FA5}">
                      <a16:colId xmlns:a16="http://schemas.microsoft.com/office/drawing/2014/main" val="253792554"/>
                    </a:ext>
                  </a:extLst>
                </a:gridCol>
                <a:gridCol w="1461439">
                  <a:extLst>
                    <a:ext uri="{9D8B030D-6E8A-4147-A177-3AD203B41FA5}">
                      <a16:colId xmlns:a16="http://schemas.microsoft.com/office/drawing/2014/main" val="1526201165"/>
                    </a:ext>
                  </a:extLst>
                </a:gridCol>
                <a:gridCol w="1053289">
                  <a:extLst>
                    <a:ext uri="{9D8B030D-6E8A-4147-A177-3AD203B41FA5}">
                      <a16:colId xmlns:a16="http://schemas.microsoft.com/office/drawing/2014/main" val="1103445874"/>
                    </a:ext>
                  </a:extLst>
                </a:gridCol>
                <a:gridCol w="1053289">
                  <a:extLst>
                    <a:ext uri="{9D8B030D-6E8A-4147-A177-3AD203B41FA5}">
                      <a16:colId xmlns:a16="http://schemas.microsoft.com/office/drawing/2014/main" val="3105836209"/>
                    </a:ext>
                  </a:extLst>
                </a:gridCol>
                <a:gridCol w="1053289">
                  <a:extLst>
                    <a:ext uri="{9D8B030D-6E8A-4147-A177-3AD203B41FA5}">
                      <a16:colId xmlns:a16="http://schemas.microsoft.com/office/drawing/2014/main" val="690205336"/>
                    </a:ext>
                  </a:extLst>
                </a:gridCol>
                <a:gridCol w="1053289">
                  <a:extLst>
                    <a:ext uri="{9D8B030D-6E8A-4147-A177-3AD203B41FA5}">
                      <a16:colId xmlns:a16="http://schemas.microsoft.com/office/drawing/2014/main" val="2345794208"/>
                    </a:ext>
                  </a:extLst>
                </a:gridCol>
              </a:tblGrid>
              <a:tr h="744779">
                <a:tc>
                  <a:txBody>
                    <a:bodyPr/>
                    <a:lstStyle/>
                    <a:p>
                      <a:pPr algn="l" fontAlgn="b"/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 dirty="0">
                          <a:effectLst/>
                        </a:rPr>
                        <a:t>Lanester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>
                          <a:effectLst/>
                        </a:rPr>
                        <a:t>Hennebont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>
                          <a:effectLst/>
                        </a:rPr>
                        <a:t>Auray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>
                          <a:effectLst/>
                        </a:rPr>
                        <a:t>Locminé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>
                          <a:effectLst/>
                        </a:rPr>
                        <a:t>Guer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>
                          <a:effectLst/>
                        </a:rPr>
                        <a:t>Serent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6945867"/>
                  </a:ext>
                </a:extLst>
              </a:tr>
              <a:tr h="74477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>
                          <a:effectLst/>
                        </a:rPr>
                        <a:t>kg CO2 eq / kWh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266984" rtl="0" eaLnBrk="1" fontAlgn="ctr" latinLnBrk="0" hangingPunct="1"/>
                      <a:r>
                        <a:rPr lang="fr-FR" sz="1400" b="1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266984" rtl="0" eaLnBrk="1" fontAlgn="ctr" latinLnBrk="0" hangingPunct="1"/>
                      <a:r>
                        <a:rPr lang="fr-FR" sz="1400" b="1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266984" rtl="0" eaLnBrk="1" fontAlgn="ctr" latinLnBrk="0" hangingPunct="1"/>
                      <a:r>
                        <a:rPr lang="fr-FR" sz="1400" b="1" u="none" strike="noStrike" kern="120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266984" rtl="0" eaLnBrk="1" fontAlgn="ctr" latinLnBrk="0" hangingPunct="1"/>
                      <a:r>
                        <a:rPr lang="fr-FR" sz="1400" b="1" u="none" strike="noStrike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266984" rtl="0" eaLnBrk="1" fontAlgn="ctr" latinLnBrk="0" hangingPunct="1"/>
                      <a:r>
                        <a:rPr lang="fr-FR" sz="1400" b="1" u="none" strike="noStrike" kern="120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266984" rtl="0" eaLnBrk="1" fontAlgn="ctr" latinLnBrk="0" hangingPunct="1"/>
                      <a:r>
                        <a:rPr lang="fr-FR" sz="1400" b="1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945205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59AB5122-DD8B-D0FF-61CE-16327EFC662B}"/>
              </a:ext>
            </a:extLst>
          </p:cNvPr>
          <p:cNvSpPr txBox="1"/>
          <p:nvPr/>
        </p:nvSpPr>
        <p:spPr>
          <a:xfrm>
            <a:off x="178903" y="2385391"/>
            <a:ext cx="2186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Bilan carbone des principales énergies primaires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822D67-C815-60B9-73E8-7CBC30D9FB1B}"/>
              </a:ext>
            </a:extLst>
          </p:cNvPr>
          <p:cNvSpPr txBox="1"/>
          <p:nvPr/>
        </p:nvSpPr>
        <p:spPr>
          <a:xfrm>
            <a:off x="178902" y="5171661"/>
            <a:ext cx="2186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Bilan carbone d’une énergie finale</a:t>
            </a:r>
          </a:p>
          <a:p>
            <a:r>
              <a:rPr lang="fr-FR"/>
              <a:t>Exemple du RCU</a:t>
            </a:r>
          </a:p>
        </p:txBody>
      </p:sp>
      <p:sp>
        <p:nvSpPr>
          <p:cNvPr id="2" name="Flèche : bas 1">
            <a:extLst>
              <a:ext uri="{FF2B5EF4-FFF2-40B4-BE49-F238E27FC236}">
                <a16:creationId xmlns:a16="http://schemas.microsoft.com/office/drawing/2014/main" id="{FA7D0FE3-A35B-E1C0-86A3-B147B4E09FED}"/>
              </a:ext>
            </a:extLst>
          </p:cNvPr>
          <p:cNvSpPr/>
          <p:nvPr/>
        </p:nvSpPr>
        <p:spPr>
          <a:xfrm>
            <a:off x="7573617" y="3779837"/>
            <a:ext cx="516835" cy="8816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9BD9EC4-8090-0DD2-CBA0-FA905B1F10E3}"/>
              </a:ext>
            </a:extLst>
          </p:cNvPr>
          <p:cNvSpPr txBox="1"/>
          <p:nvPr/>
        </p:nvSpPr>
        <p:spPr>
          <a:xfrm>
            <a:off x="3500644" y="3815136"/>
            <a:ext cx="4331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Energies primaires transformées en énergie finale via un mix énergétique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663C40D-BE47-9BFD-DF5C-C7B272F74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07" y="391396"/>
            <a:ext cx="11591806" cy="510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20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Bilan carbone des sources d’énergie : Notions d’énergie primaire et finale</a:t>
            </a:r>
          </a:p>
        </p:txBody>
      </p:sp>
    </p:spTree>
    <p:extLst>
      <p:ext uri="{BB962C8B-B14F-4D97-AF65-F5344CB8AC3E}">
        <p14:creationId xmlns:p14="http://schemas.microsoft.com/office/powerpoint/2010/main" val="2175377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663C40D-BE47-9BFD-DF5C-C7B272F74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07" y="391396"/>
            <a:ext cx="11591806" cy="510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Bilan carbone des sources d’énergie : Exemple du CHU de CAEN (RT 2012)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9A2EEC2-1BE6-8C4F-446D-309EBCAB48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985833"/>
              </p:ext>
            </p:extLst>
          </p:nvPr>
        </p:nvGraphicFramePr>
        <p:xfrm>
          <a:off x="3064785" y="2523959"/>
          <a:ext cx="5586822" cy="14895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8804">
                  <a:extLst>
                    <a:ext uri="{9D8B030D-6E8A-4147-A177-3AD203B41FA5}">
                      <a16:colId xmlns:a16="http://schemas.microsoft.com/office/drawing/2014/main" val="1950235021"/>
                    </a:ext>
                  </a:extLst>
                </a:gridCol>
                <a:gridCol w="2106579">
                  <a:extLst>
                    <a:ext uri="{9D8B030D-6E8A-4147-A177-3AD203B41FA5}">
                      <a16:colId xmlns:a16="http://schemas.microsoft.com/office/drawing/2014/main" val="253792554"/>
                    </a:ext>
                  </a:extLst>
                </a:gridCol>
                <a:gridCol w="1461439">
                  <a:extLst>
                    <a:ext uri="{9D8B030D-6E8A-4147-A177-3AD203B41FA5}">
                      <a16:colId xmlns:a16="http://schemas.microsoft.com/office/drawing/2014/main" val="1526201165"/>
                    </a:ext>
                  </a:extLst>
                </a:gridCol>
              </a:tblGrid>
              <a:tr h="744779">
                <a:tc>
                  <a:txBody>
                    <a:bodyPr/>
                    <a:lstStyle/>
                    <a:p>
                      <a:pPr algn="l" fontAlgn="b"/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 dirty="0">
                          <a:effectLst/>
                        </a:rPr>
                        <a:t>RCU « CAEN la MER »</a:t>
                      </a:r>
                    </a:p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chauffage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266984" rtl="0" eaLnBrk="1" fontAlgn="ctr" latinLnBrk="0" hangingPunct="1"/>
                      <a:r>
                        <a:rPr lang="fr-FR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ELECTRICITE</a:t>
                      </a:r>
                    </a:p>
                    <a:p>
                      <a:pPr marL="0" algn="ctr" defTabSz="1266984" rtl="0" eaLnBrk="1" fontAlgn="ctr" latinLnBrk="0" hangingPunct="1"/>
                      <a:r>
                        <a:rPr lang="fr-FR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Climatisation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6945867"/>
                  </a:ext>
                </a:extLst>
              </a:tr>
              <a:tr h="74477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>
                          <a:effectLst/>
                        </a:rPr>
                        <a:t>kg CO2 eq / kWh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266984" rtl="0" eaLnBrk="1" fontAlgn="ctr" latinLnBrk="0" hangingPunct="1"/>
                      <a:r>
                        <a:rPr lang="fr-FR" sz="1400" b="1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266984" rtl="0" eaLnBrk="1" fontAlgn="ctr" latinLnBrk="0" hangingPunct="1"/>
                      <a:r>
                        <a:rPr lang="fr-FR" sz="1400" b="1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0,066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9452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0924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12AE62B-3C8B-47B6-AB39-FF34B3B202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297" y="1119211"/>
            <a:ext cx="6817402" cy="357030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BB0CDD1-58E6-3079-EEA7-F57F5B3EC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051938"/>
              </p:ext>
            </p:extLst>
          </p:nvPr>
        </p:nvGraphicFramePr>
        <p:xfrm>
          <a:off x="3149167" y="5917546"/>
          <a:ext cx="5562600" cy="5881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9667">
                  <a:extLst>
                    <a:ext uri="{9D8B030D-6E8A-4147-A177-3AD203B41FA5}">
                      <a16:colId xmlns:a16="http://schemas.microsoft.com/office/drawing/2014/main" val="3728265404"/>
                    </a:ext>
                  </a:extLst>
                </a:gridCol>
                <a:gridCol w="1523131">
                  <a:extLst>
                    <a:ext uri="{9D8B030D-6E8A-4147-A177-3AD203B41FA5}">
                      <a16:colId xmlns:a16="http://schemas.microsoft.com/office/drawing/2014/main" val="1249993636"/>
                    </a:ext>
                  </a:extLst>
                </a:gridCol>
                <a:gridCol w="1056672">
                  <a:extLst>
                    <a:ext uri="{9D8B030D-6E8A-4147-A177-3AD203B41FA5}">
                      <a16:colId xmlns:a16="http://schemas.microsoft.com/office/drawing/2014/main" val="3283778102"/>
                    </a:ext>
                  </a:extLst>
                </a:gridCol>
                <a:gridCol w="761565">
                  <a:extLst>
                    <a:ext uri="{9D8B030D-6E8A-4147-A177-3AD203B41FA5}">
                      <a16:colId xmlns:a16="http://schemas.microsoft.com/office/drawing/2014/main" val="3548912230"/>
                    </a:ext>
                  </a:extLst>
                </a:gridCol>
                <a:gridCol w="761565">
                  <a:extLst>
                    <a:ext uri="{9D8B030D-6E8A-4147-A177-3AD203B41FA5}">
                      <a16:colId xmlns:a16="http://schemas.microsoft.com/office/drawing/2014/main" val="4047627256"/>
                    </a:ext>
                  </a:extLst>
                </a:gridCol>
              </a:tblGrid>
              <a:tr h="318037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1266984" rtl="0" eaLnBrk="1" fontAlgn="ctr" latinLnBrk="0" hangingPunct="1"/>
                      <a:r>
                        <a:rPr lang="fr-FR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électricité chauffage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266984" rtl="0" eaLnBrk="1" fontAlgn="ctr" latinLnBrk="0" hangingPunct="1"/>
                      <a:r>
                        <a:rPr lang="fr-FR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climatisation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 dirty="0">
                          <a:effectLst/>
                        </a:rPr>
                        <a:t>ECS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 dirty="0">
                          <a:effectLst/>
                        </a:rPr>
                        <a:t>éclairage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8091806"/>
                  </a:ext>
                </a:extLst>
              </a:tr>
              <a:tr h="27014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u="none" strike="noStrike">
                          <a:effectLst/>
                        </a:rPr>
                        <a:t>kg CO2 eq / kWh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266984" rtl="0" eaLnBrk="1" fontAlgn="ctr" latinLnBrk="0" hangingPunct="1"/>
                      <a:r>
                        <a:rPr lang="fr-FR" sz="1400" b="1" u="none" strike="noStrike" kern="120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266984" rtl="0" eaLnBrk="1" fontAlgn="ctr" latinLnBrk="0" hangingPunct="1"/>
                      <a:r>
                        <a:rPr lang="fr-FR" sz="1400" b="1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266984" rtl="0" eaLnBrk="1" fontAlgn="ctr" latinLnBrk="0" hangingPunct="1"/>
                      <a:r>
                        <a:rPr lang="fr-FR" sz="1400" b="1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266984" rtl="0" eaLnBrk="1" fontAlgn="ctr" latinLnBrk="0" hangingPunct="1"/>
                      <a:r>
                        <a:rPr lang="fr-FR" sz="1400" b="1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0,066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7002111"/>
                  </a:ext>
                </a:extLst>
              </a:tr>
            </a:tbl>
          </a:graphicData>
        </a:graphic>
      </p:graphicFrame>
      <p:sp>
        <p:nvSpPr>
          <p:cNvPr id="3" name="Flèche : bas 2">
            <a:extLst>
              <a:ext uri="{FF2B5EF4-FFF2-40B4-BE49-F238E27FC236}">
                <a16:creationId xmlns:a16="http://schemas.microsoft.com/office/drawing/2014/main" id="{87BDF4CB-34F8-9A38-F880-5410307C1A79}"/>
              </a:ext>
            </a:extLst>
          </p:cNvPr>
          <p:cNvSpPr/>
          <p:nvPr/>
        </p:nvSpPr>
        <p:spPr>
          <a:xfrm>
            <a:off x="5543163" y="4862723"/>
            <a:ext cx="516835" cy="8816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795350A-9EE5-2AE4-FD33-B25FD371B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07" y="391396"/>
            <a:ext cx="11591806" cy="510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20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Bilan carbone des sources d’énergie : Focus sur le mix énergétique de l’électricité française</a:t>
            </a:r>
          </a:p>
        </p:txBody>
      </p:sp>
    </p:spTree>
    <p:extLst>
      <p:ext uri="{BB962C8B-B14F-4D97-AF65-F5344CB8AC3E}">
        <p14:creationId xmlns:p14="http://schemas.microsoft.com/office/powerpoint/2010/main" val="545152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2AB62E0-DD06-2007-EDC0-DCDBAB1B9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ARCHITECTURE TECHNIQUE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446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rte de visite, graphiques vectoriels&#10;&#10;Description générée automatiquement">
            <a:extLst>
              <a:ext uri="{FF2B5EF4-FFF2-40B4-BE49-F238E27FC236}">
                <a16:creationId xmlns:a16="http://schemas.microsoft.com/office/drawing/2014/main" id="{645E7755-7D33-82D6-3282-517FDF916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74" y="1385713"/>
            <a:ext cx="1191770" cy="1591059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4ACC5BE3-31BE-5374-BC5A-EE9861B76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436" y="1385713"/>
            <a:ext cx="1191770" cy="1508763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D0938A20-31D3-68BE-CFF3-F8B3E2604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92232" y="1393138"/>
            <a:ext cx="1036322" cy="15013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DC555B-B7BC-BFD9-2FF0-A6156550C6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08" y="3479768"/>
            <a:ext cx="1191770" cy="15087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0E7551-AC56-86F0-2AB9-7474B3EA70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601" y="3479768"/>
            <a:ext cx="1039370" cy="15910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C09E80B-59BF-7BC0-0830-A6F482C24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33" y="5565798"/>
            <a:ext cx="1069850" cy="1371603"/>
          </a:xfrm>
          <a:prstGeom prst="rect">
            <a:avLst/>
          </a:prstGeom>
        </p:spPr>
      </p:pic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0A5053A3-C3AB-A9FA-102B-C4A8B09C2AE8}"/>
              </a:ext>
            </a:extLst>
          </p:cNvPr>
          <p:cNvSpPr/>
          <p:nvPr/>
        </p:nvSpPr>
        <p:spPr>
          <a:xfrm rot="5400000">
            <a:off x="694348" y="4181238"/>
            <a:ext cx="2560411" cy="15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A9745EB2-EC53-1D71-C129-13F57186D791}"/>
              </a:ext>
            </a:extLst>
          </p:cNvPr>
          <p:cNvSpPr/>
          <p:nvPr/>
        </p:nvSpPr>
        <p:spPr>
          <a:xfrm rot="5400000">
            <a:off x="4110236" y="4181241"/>
            <a:ext cx="2560413" cy="15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angle droit 11">
            <a:extLst>
              <a:ext uri="{FF2B5EF4-FFF2-40B4-BE49-F238E27FC236}">
                <a16:creationId xmlns:a16="http://schemas.microsoft.com/office/drawing/2014/main" id="{C036F4E5-BA89-2530-D2DF-18DAF5B0D9CE}"/>
              </a:ext>
            </a:extLst>
          </p:cNvPr>
          <p:cNvSpPr/>
          <p:nvPr/>
        </p:nvSpPr>
        <p:spPr>
          <a:xfrm rot="10800000">
            <a:off x="5573970" y="4022011"/>
            <a:ext cx="409779" cy="1515169"/>
          </a:xfrm>
          <a:prstGeom prst="bentUpArrow">
            <a:avLst>
              <a:gd name="adj1" fmla="val 18607"/>
              <a:gd name="adj2" fmla="val 18608"/>
              <a:gd name="adj3" fmla="val 186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52A26B4-33C4-2088-327C-83ACC9C0FC5C}"/>
              </a:ext>
            </a:extLst>
          </p:cNvPr>
          <p:cNvGrpSpPr/>
          <p:nvPr/>
        </p:nvGrpSpPr>
        <p:grpSpPr>
          <a:xfrm>
            <a:off x="5034470" y="5565798"/>
            <a:ext cx="997200" cy="1466091"/>
            <a:chOff x="3192970" y="4117993"/>
            <a:chExt cx="997200" cy="1466091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8CC27AC-2C41-9416-D6CA-9A6F61FAB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472" y="4117993"/>
              <a:ext cx="996698" cy="146609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6B5A6CC-1429-FD4D-9B8C-7BCC314E60EE}"/>
                </a:ext>
              </a:extLst>
            </p:cNvPr>
            <p:cNvSpPr txBox="1"/>
            <p:nvPr/>
          </p:nvSpPr>
          <p:spPr>
            <a:xfrm>
              <a:off x="3192970" y="5245530"/>
              <a:ext cx="997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>
                  <a:solidFill>
                    <a:schemeClr val="bg2">
                      <a:lumMod val="50000"/>
                    </a:schemeClr>
                  </a:solidFill>
                  <a:latin typeface="Arial Nova" panose="020B050402020202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EAU CHAUDE</a:t>
              </a:r>
            </a:p>
            <a:p>
              <a:pPr algn="ctr"/>
              <a:r>
                <a:rPr lang="fr-FR" sz="800" b="1">
                  <a:solidFill>
                    <a:schemeClr val="bg2">
                      <a:lumMod val="50000"/>
                    </a:schemeClr>
                  </a:solidFill>
                  <a:latin typeface="Arial Nova" panose="020B050402020202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SANITAIRE</a:t>
              </a: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3B468AE-D8CC-6100-0CA6-FBBDEFB0D1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45" y="3479768"/>
            <a:ext cx="1069850" cy="1371603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0C6CC8B2-D8CF-9556-FAA4-B26FCECFECA4}"/>
              </a:ext>
            </a:extLst>
          </p:cNvPr>
          <p:cNvGrpSpPr/>
          <p:nvPr/>
        </p:nvGrpSpPr>
        <p:grpSpPr>
          <a:xfrm>
            <a:off x="8811793" y="5565798"/>
            <a:ext cx="997200" cy="1466091"/>
            <a:chOff x="3192970" y="4117993"/>
            <a:chExt cx="997200" cy="1466091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8CF2F20-6224-76DB-C8AD-46E4D2224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472" y="4117993"/>
              <a:ext cx="996698" cy="146609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820EEF7A-B11F-7333-4540-2B683B53E5E3}"/>
                </a:ext>
              </a:extLst>
            </p:cNvPr>
            <p:cNvSpPr txBox="1"/>
            <p:nvPr/>
          </p:nvSpPr>
          <p:spPr>
            <a:xfrm>
              <a:off x="3192970" y="5245530"/>
              <a:ext cx="997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>
                  <a:solidFill>
                    <a:schemeClr val="bg2">
                      <a:lumMod val="50000"/>
                    </a:schemeClr>
                  </a:solidFill>
                  <a:latin typeface="Arial Nova" panose="020B050402020202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EAU CHAUDE</a:t>
              </a:r>
            </a:p>
            <a:p>
              <a:pPr algn="ctr"/>
              <a:r>
                <a:rPr lang="fr-FR" sz="800" b="1">
                  <a:solidFill>
                    <a:schemeClr val="bg2">
                      <a:lumMod val="50000"/>
                    </a:schemeClr>
                  </a:solidFill>
                  <a:latin typeface="Arial Nova" panose="020B050402020202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SANITAIRE</a:t>
              </a:r>
            </a:p>
          </p:txBody>
        </p:sp>
      </p:grp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66D0A52C-63ED-F053-D3BE-528BF9F96A3B}"/>
              </a:ext>
            </a:extLst>
          </p:cNvPr>
          <p:cNvSpPr/>
          <p:nvPr/>
        </p:nvSpPr>
        <p:spPr>
          <a:xfrm rot="5400000">
            <a:off x="9037273" y="3130912"/>
            <a:ext cx="546238" cy="15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4DDA4EF6-3937-7ECA-9668-1EEA950580F6}"/>
              </a:ext>
            </a:extLst>
          </p:cNvPr>
          <p:cNvSpPr/>
          <p:nvPr/>
        </p:nvSpPr>
        <p:spPr>
          <a:xfrm rot="5400000">
            <a:off x="9037272" y="5188328"/>
            <a:ext cx="546238" cy="15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B6394EFC-D6FC-71DD-291F-5AA44A3E84DD}"/>
              </a:ext>
            </a:extLst>
          </p:cNvPr>
          <p:cNvSpPr/>
          <p:nvPr/>
        </p:nvSpPr>
        <p:spPr>
          <a:xfrm rot="2700000">
            <a:off x="9721234" y="3070200"/>
            <a:ext cx="945150" cy="151475"/>
          </a:xfrm>
          <a:prstGeom prst="rightArrow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83441ED5-A6C1-E2D5-3B0F-C42C5DB7AA5C}"/>
              </a:ext>
            </a:extLst>
          </p:cNvPr>
          <p:cNvSpPr/>
          <p:nvPr/>
        </p:nvSpPr>
        <p:spPr>
          <a:xfrm rot="10800000">
            <a:off x="9828554" y="3965299"/>
            <a:ext cx="582629" cy="151475"/>
          </a:xfrm>
          <a:prstGeom prst="rightArrow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AA70560F-46C8-50AA-22E9-C2C516726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07" y="391396"/>
            <a:ext cx="11591806" cy="510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2000"/>
              <a:t>Architecture technique de production énergétique : Production </a:t>
            </a:r>
            <a:r>
              <a:rPr lang="fr-FR" sz="2000">
                <a:latin typeface="Arial" panose="020B0604020202020204" pitchFamily="34" charset="0"/>
              </a:rPr>
              <a:t>énergie solaire</a:t>
            </a:r>
            <a:endParaRPr lang="fr-FR" sz="20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07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2AB62E0-DD06-2007-EDC0-DCDBAB1B9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INTRODUCTION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006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46F9FA0-0687-F963-ACB1-5646310140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29" y="1564419"/>
            <a:ext cx="5259927" cy="514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B7FD2E4-0E47-5942-8072-B4C8689BC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244" y="2626359"/>
            <a:ext cx="1191770" cy="15087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6F2EA6-3B69-F52D-27E8-153652886A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8" t="47491" b="25116"/>
          <a:stretch/>
        </p:blipFill>
        <p:spPr bwMode="auto">
          <a:xfrm>
            <a:off x="10903226" y="2626359"/>
            <a:ext cx="1346130" cy="1408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19B7BD-3AA5-418D-F659-C8E68F0D1C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93" r="75438" b="25616"/>
          <a:stretch/>
        </p:blipFill>
        <p:spPr bwMode="auto">
          <a:xfrm>
            <a:off x="7286420" y="2683027"/>
            <a:ext cx="1291936" cy="13517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lèche : courbe vers le bas 6">
            <a:extLst>
              <a:ext uri="{FF2B5EF4-FFF2-40B4-BE49-F238E27FC236}">
                <a16:creationId xmlns:a16="http://schemas.microsoft.com/office/drawing/2014/main" id="{80EEE1ED-80C1-A913-2AA1-AE428DCC64C4}"/>
              </a:ext>
            </a:extLst>
          </p:cNvPr>
          <p:cNvSpPr/>
          <p:nvPr/>
        </p:nvSpPr>
        <p:spPr>
          <a:xfrm>
            <a:off x="7782339" y="1464045"/>
            <a:ext cx="3916018" cy="891529"/>
          </a:xfrm>
          <a:prstGeom prst="curvedDownArrow">
            <a:avLst/>
          </a:prstGeom>
          <a:gradFill flip="none" rotWithShape="1">
            <a:gsLst>
              <a:gs pos="100000">
                <a:srgbClr val="85A0D2"/>
              </a:gs>
              <a:gs pos="0">
                <a:srgbClr val="ED687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550A90-B540-8FD1-575E-B1538172FAA0}"/>
              </a:ext>
            </a:extLst>
          </p:cNvPr>
          <p:cNvSpPr txBox="1"/>
          <p:nvPr/>
        </p:nvSpPr>
        <p:spPr>
          <a:xfrm>
            <a:off x="7378700" y="4521200"/>
            <a:ext cx="119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- 3 kWh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EC0E10-0907-E309-372D-7F67F829F529}"/>
              </a:ext>
            </a:extLst>
          </p:cNvPr>
          <p:cNvSpPr txBox="1"/>
          <p:nvPr/>
        </p:nvSpPr>
        <p:spPr>
          <a:xfrm>
            <a:off x="11098529" y="4521200"/>
            <a:ext cx="119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+ 4 kWh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55A2FA4-93AF-C856-C275-A669C431BF80}"/>
              </a:ext>
            </a:extLst>
          </p:cNvPr>
          <p:cNvSpPr txBox="1"/>
          <p:nvPr/>
        </p:nvSpPr>
        <p:spPr>
          <a:xfrm>
            <a:off x="9104244" y="4567366"/>
            <a:ext cx="146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 1 kWh e</a:t>
            </a:r>
            <a:r>
              <a:rPr lang="fr-FR" baseline="30000"/>
              <a:t>-</a:t>
            </a:r>
            <a:r>
              <a:rPr lang="fr-FR"/>
              <a:t> consommé</a:t>
            </a: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FEB45C7C-4F46-0936-8E47-1771C7EEE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549127"/>
              </p:ext>
            </p:extLst>
          </p:nvPr>
        </p:nvGraphicFramePr>
        <p:xfrm>
          <a:off x="6719887" y="5713620"/>
          <a:ext cx="5578298" cy="1192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8445">
                  <a:extLst>
                    <a:ext uri="{9D8B030D-6E8A-4147-A177-3AD203B41FA5}">
                      <a16:colId xmlns:a16="http://schemas.microsoft.com/office/drawing/2014/main" val="524142987"/>
                    </a:ext>
                  </a:extLst>
                </a:gridCol>
                <a:gridCol w="1847884">
                  <a:extLst>
                    <a:ext uri="{9D8B030D-6E8A-4147-A177-3AD203B41FA5}">
                      <a16:colId xmlns:a16="http://schemas.microsoft.com/office/drawing/2014/main" val="319184195"/>
                    </a:ext>
                  </a:extLst>
                </a:gridCol>
                <a:gridCol w="1281969">
                  <a:extLst>
                    <a:ext uri="{9D8B030D-6E8A-4147-A177-3AD203B41FA5}">
                      <a16:colId xmlns:a16="http://schemas.microsoft.com/office/drawing/2014/main" val="3461619664"/>
                    </a:ext>
                  </a:extLst>
                </a:gridCol>
              </a:tblGrid>
              <a:tr h="298054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>
                          <a:effectLst/>
                        </a:rPr>
                        <a:t>électricité chauffage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>
                          <a:effectLst/>
                        </a:rPr>
                        <a:t>climatisation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9812326"/>
                  </a:ext>
                </a:extLst>
              </a:tr>
              <a:tr h="2980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effectLst/>
                        </a:rPr>
                        <a:t>kg CO2 eq / kWh consommée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266984" rtl="0" eaLnBrk="1" fontAlgn="ctr" latinLnBrk="0" hangingPunct="1"/>
                      <a:r>
                        <a:rPr lang="fr-FR" sz="1400" b="1" u="none" strike="noStrike" kern="120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266984" rtl="0" eaLnBrk="1" fontAlgn="ctr" latinLnBrk="0" hangingPunct="1"/>
                      <a:r>
                        <a:rPr lang="fr-FR" sz="1400" b="1" u="none" strike="noStrike" kern="120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0,066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78203756"/>
                  </a:ext>
                </a:extLst>
              </a:tr>
              <a:tr h="2980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u="none" strike="noStrike">
                          <a:effectLst/>
                        </a:rPr>
                        <a:t>Besoin assuré par PAC/GF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4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3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23194713"/>
                  </a:ext>
                </a:extLst>
              </a:tr>
              <a:tr h="2980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u="none" strike="noStrike">
                          <a:effectLst/>
                        </a:rPr>
                        <a:t>kg CO2 eq / kWh de besoin assuré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266984" rtl="0" eaLnBrk="1" fontAlgn="ctr" latinLnBrk="0" hangingPunct="1"/>
                      <a:r>
                        <a:rPr lang="fr-FR" sz="1400" b="1" u="none" strike="noStrike" kern="120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0,0525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266984" rtl="0" eaLnBrk="1" fontAlgn="ctr" latinLnBrk="0" hangingPunct="1"/>
                      <a:r>
                        <a:rPr lang="fr-FR" sz="1400" b="1" u="none" strike="noStrike" kern="120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02981426"/>
                  </a:ext>
                </a:extLst>
              </a:tr>
            </a:tbl>
          </a:graphicData>
        </a:graphic>
      </p:graphicFrame>
      <p:sp>
        <p:nvSpPr>
          <p:cNvPr id="3" name="Titre 1">
            <a:extLst>
              <a:ext uri="{FF2B5EF4-FFF2-40B4-BE49-F238E27FC236}">
                <a16:creationId xmlns:a16="http://schemas.microsoft.com/office/drawing/2014/main" id="{CB53931A-53F2-C69D-5081-621CF3DF4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07" y="391396"/>
            <a:ext cx="11591806" cy="51068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fr-FR" sz="2000"/>
              <a:t>Architecture technique de production énergétique : </a:t>
            </a:r>
            <a:r>
              <a:rPr lang="fr-FR" sz="2000">
                <a:latin typeface="Arial" panose="020B0604020202020204" pitchFamily="34" charset="0"/>
              </a:rPr>
              <a:t>Production Pompe à Chaleur et Groupe Froid à récupération</a:t>
            </a:r>
            <a:endParaRPr lang="fr-FR" sz="2000" kern="120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94180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55FEBF41-9A99-A7A6-E6F8-8BEB5067B3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38" y="1134169"/>
            <a:ext cx="9674297" cy="5868575"/>
          </a:xfrm>
          <a:prstGeom prst="rect">
            <a:avLst/>
          </a:prstGeom>
          <a:noFill/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B57759E1-409A-EFDE-E7D1-29B71F2E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07" y="391396"/>
            <a:ext cx="11591806" cy="510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2000">
                <a:latin typeface="Arial" panose="020B0604020202020204" pitchFamily="34" charset="0"/>
              </a:rPr>
              <a:t>Production Pompe à Chaleur et Groupe Froid à récupération</a:t>
            </a:r>
            <a:endParaRPr lang="fr-FR" sz="2000" kern="120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0115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44C277-F107-404C-9AA6-7183FF91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07" y="391396"/>
            <a:ext cx="11591806" cy="510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2000" kern="1200">
                <a:latin typeface="+mj-lt"/>
                <a:ea typeface="+mj-ea"/>
                <a:cs typeface="+mj-cs"/>
              </a:rPr>
              <a:t>Adéquation production / besoin : Chauffage &amp; Froid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3CB0E2C-0F19-EB51-CA15-5B5DDF55BC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8000"/>
          </a:blip>
          <a:srcRect l="1562" t="19690" r="1208" b="17127"/>
          <a:stretch/>
        </p:blipFill>
        <p:spPr>
          <a:xfrm>
            <a:off x="758207" y="1496977"/>
            <a:ext cx="8302642" cy="30915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A1CA06-4282-4FA3-8B59-4818E0C31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673" y="5298290"/>
            <a:ext cx="653143" cy="13613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D70160-76E7-4B46-A2FE-44F792954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840" y="5298290"/>
            <a:ext cx="653143" cy="136137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09E0278-5EA8-47CD-BE02-0E8754DEAFAD}"/>
              </a:ext>
            </a:extLst>
          </p:cNvPr>
          <p:cNvSpPr txBox="1"/>
          <p:nvPr/>
        </p:nvSpPr>
        <p:spPr>
          <a:xfrm>
            <a:off x="924451" y="5783991"/>
            <a:ext cx="85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858585"/>
                </a:solidFill>
              </a:rPr>
              <a:t>Hiver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3CD09B-1E43-4AE2-BEAD-927C53839F8E}"/>
              </a:ext>
            </a:extLst>
          </p:cNvPr>
          <p:cNvSpPr txBox="1"/>
          <p:nvPr/>
        </p:nvSpPr>
        <p:spPr>
          <a:xfrm>
            <a:off x="5352927" y="5768670"/>
            <a:ext cx="85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858585"/>
                </a:solidFill>
              </a:rPr>
              <a:t>Eté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2924A10-B302-4602-B180-F34423572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300" y="5297332"/>
            <a:ext cx="653143" cy="136137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C2961F5-E515-4F6D-A1DA-4061FACA4F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69467" y="5306856"/>
            <a:ext cx="653143" cy="136137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FA71815-A8C2-4B82-B80E-94C2C9E8E7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48012" y="5306856"/>
            <a:ext cx="653143" cy="136137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CA8AC1B-ACBC-4A9B-AED6-243A37A1F9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07" r="1" b="2999"/>
          <a:stretch/>
        </p:blipFill>
        <p:spPr>
          <a:xfrm>
            <a:off x="3608698" y="5266200"/>
            <a:ext cx="596106" cy="136137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5F5684C-C91A-4274-BD00-D984F52AD4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07" r="1" b="2999"/>
          <a:stretch/>
        </p:blipFill>
        <p:spPr>
          <a:xfrm>
            <a:off x="8325017" y="5271984"/>
            <a:ext cx="596106" cy="136137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B86D623-8A1A-4E9A-9F46-C9E44915E82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75065" y="5292976"/>
            <a:ext cx="653143" cy="13613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178C92E-485B-40BE-B77E-E8E200F96F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607" r="1" b="2999"/>
          <a:stretch/>
        </p:blipFill>
        <p:spPr>
          <a:xfrm>
            <a:off x="4153390" y="5266200"/>
            <a:ext cx="596106" cy="136137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5634D0F-4352-4562-A37B-3FAC2FAFA1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" t="83197" r="49952" b="9042"/>
          <a:stretch/>
        </p:blipFill>
        <p:spPr>
          <a:xfrm>
            <a:off x="9288533" y="1117235"/>
            <a:ext cx="4140356" cy="37974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6022F84-F7FA-4767-AC11-98909213A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60" t="83197" r="2354" b="10341"/>
          <a:stretch/>
        </p:blipFill>
        <p:spPr>
          <a:xfrm>
            <a:off x="9239609" y="1395155"/>
            <a:ext cx="4140356" cy="316198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A8738B35-27E8-46FD-A67D-20F1DF53B564}"/>
              </a:ext>
            </a:extLst>
          </p:cNvPr>
          <p:cNvGrpSpPr/>
          <p:nvPr/>
        </p:nvGrpSpPr>
        <p:grpSpPr>
          <a:xfrm>
            <a:off x="7434945" y="1457167"/>
            <a:ext cx="1853588" cy="1163031"/>
            <a:chOff x="7433811" y="1464006"/>
            <a:chExt cx="1940296" cy="1156193"/>
          </a:xfrm>
        </p:grpSpPr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F9B95976-6613-45DC-9F3B-F01B13CC4C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23535" y="1464006"/>
              <a:ext cx="1850572" cy="1068372"/>
            </a:xfrm>
            <a:prstGeom prst="line">
              <a:avLst/>
            </a:prstGeom>
            <a:ln w="19050">
              <a:solidFill>
                <a:srgbClr val="A8A8A8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F295A65A-7E5D-48D9-92A0-D9CC61D66F48}"/>
                </a:ext>
              </a:extLst>
            </p:cNvPr>
            <p:cNvSpPr/>
            <p:nvPr/>
          </p:nvSpPr>
          <p:spPr>
            <a:xfrm>
              <a:off x="7433811" y="2415280"/>
              <a:ext cx="193139" cy="2049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8E8DD49-07F4-45E2-B305-C7A130AFE342}"/>
              </a:ext>
            </a:extLst>
          </p:cNvPr>
          <p:cNvCxnSpPr>
            <a:cxnSpLocks/>
          </p:cNvCxnSpPr>
          <p:nvPr/>
        </p:nvCxnSpPr>
        <p:spPr>
          <a:xfrm flipH="1">
            <a:off x="8717641" y="2571668"/>
            <a:ext cx="861788" cy="442242"/>
          </a:xfrm>
          <a:prstGeom prst="line">
            <a:avLst/>
          </a:prstGeom>
          <a:ln w="19050">
            <a:solidFill>
              <a:srgbClr val="A8A8A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CF930FE1-A6D8-4384-A724-6F2DF2FA1711}"/>
              </a:ext>
            </a:extLst>
          </p:cNvPr>
          <p:cNvSpPr/>
          <p:nvPr/>
        </p:nvSpPr>
        <p:spPr>
          <a:xfrm>
            <a:off x="8533133" y="2983876"/>
            <a:ext cx="184508" cy="20613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D272A4F7-26AE-47F6-BF8E-C3AE3F11A4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7" t="89197" r="49865" b="2812"/>
          <a:stretch/>
        </p:blipFill>
        <p:spPr>
          <a:xfrm>
            <a:off x="9395743" y="2355010"/>
            <a:ext cx="4044032" cy="379742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BA20E41C-C732-4036-9DFC-4B60E284D3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22" t="89392" r="14803" b="3578"/>
          <a:stretch/>
        </p:blipFill>
        <p:spPr>
          <a:xfrm>
            <a:off x="9374247" y="2617341"/>
            <a:ext cx="2975191" cy="33406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24A4CBA-3947-AF99-8558-31F4861E82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852"/>
          <a:stretch/>
        </p:blipFill>
        <p:spPr>
          <a:xfrm>
            <a:off x="1815028" y="6127750"/>
            <a:ext cx="653143" cy="53294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F2CEFDA-95D6-3E5C-A2FD-5909E3D471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852"/>
          <a:stretch/>
        </p:blipFill>
        <p:spPr>
          <a:xfrm>
            <a:off x="2402176" y="6127750"/>
            <a:ext cx="653143" cy="53294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28D7A48-A3F8-E704-AABD-DC7D9D9AB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852"/>
          <a:stretch/>
        </p:blipFill>
        <p:spPr>
          <a:xfrm>
            <a:off x="5983348" y="6121335"/>
            <a:ext cx="653143" cy="53294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7428342-B5CB-CD3C-C7FB-C3F363F0CA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852"/>
          <a:stretch/>
        </p:blipFill>
        <p:spPr>
          <a:xfrm>
            <a:off x="6571851" y="6130858"/>
            <a:ext cx="653143" cy="53294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2CE14E9-BE68-1AEF-41FC-6FB1AECAB8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852"/>
          <a:stretch/>
        </p:blipFill>
        <p:spPr>
          <a:xfrm>
            <a:off x="7146065" y="6137274"/>
            <a:ext cx="653143" cy="53294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EF31CD-2E76-4264-A483-8920B48A6B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07" r="1" b="2999"/>
          <a:stretch/>
        </p:blipFill>
        <p:spPr>
          <a:xfrm>
            <a:off x="7780324" y="5271984"/>
            <a:ext cx="596106" cy="136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50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44C277-F107-404C-9AA6-7183FF91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07" y="391396"/>
            <a:ext cx="11591806" cy="510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2000" kern="1200">
                <a:latin typeface="+mj-lt"/>
                <a:ea typeface="+mj-ea"/>
                <a:cs typeface="+mj-cs"/>
              </a:rPr>
              <a:t>Adéquation production / besoin : Chauffage &amp; Froid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7697E60-AD10-6034-26C4-036EA417C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191" y="1934775"/>
            <a:ext cx="60952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55B2DD15-187C-8E10-1036-9D74C6256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06" y="1934775"/>
            <a:ext cx="6041168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756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E9FF5901-129B-82F4-92E5-64DF2E133B8F}"/>
              </a:ext>
            </a:extLst>
          </p:cNvPr>
          <p:cNvGrpSpPr/>
          <p:nvPr/>
        </p:nvGrpSpPr>
        <p:grpSpPr>
          <a:xfrm>
            <a:off x="776954" y="764540"/>
            <a:ext cx="1069850" cy="1517290"/>
            <a:chOff x="776954" y="764540"/>
            <a:chExt cx="1069850" cy="151729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9414243-2F60-BCC0-B677-C255F51BF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54" y="764540"/>
              <a:ext cx="1069850" cy="1371603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0BD7034-889F-114A-9988-2B6B902F789C}"/>
                </a:ext>
              </a:extLst>
            </p:cNvPr>
            <p:cNvSpPr txBox="1"/>
            <p:nvPr/>
          </p:nvSpPr>
          <p:spPr>
            <a:xfrm>
              <a:off x="802203" y="1943276"/>
              <a:ext cx="997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>
                  <a:solidFill>
                    <a:schemeClr val="bg2">
                      <a:lumMod val="50000"/>
                    </a:schemeClr>
                  </a:solidFill>
                  <a:latin typeface="Arial Nova" panose="020B050402020202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CHAUFFAGE</a:t>
              </a:r>
            </a:p>
            <a:p>
              <a:pPr algn="ctr"/>
              <a:endParaRPr lang="fr-FR" sz="800" b="1">
                <a:solidFill>
                  <a:schemeClr val="bg2">
                    <a:lumMod val="50000"/>
                  </a:schemeClr>
                </a:solidFill>
                <a:latin typeface="Arial Nova" panose="020B0504020202020204" pitchFamily="34" charset="0"/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644C277-F107-404C-9AA6-7183FF91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07" y="391396"/>
            <a:ext cx="11591806" cy="510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2000" kern="1200">
                <a:latin typeface="+mj-lt"/>
                <a:ea typeface="+mj-ea"/>
                <a:cs typeface="+mj-cs"/>
              </a:rPr>
              <a:t>Bilan émissions carbone : Chauffage &amp; Froid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1EAFD33-5A5D-9350-55ED-8A4EA7641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87" y="764540"/>
            <a:ext cx="1039370" cy="159105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E18B79-4F8D-4ACE-F7BD-2BA0BF46E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79" y="764540"/>
            <a:ext cx="1191770" cy="1508763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E1AD5B42-42C3-68E2-156A-C1967B2BBFFF}"/>
              </a:ext>
            </a:extLst>
          </p:cNvPr>
          <p:cNvGrpSpPr/>
          <p:nvPr/>
        </p:nvGrpSpPr>
        <p:grpSpPr>
          <a:xfrm>
            <a:off x="7576579" y="2308724"/>
            <a:ext cx="1191770" cy="1622349"/>
            <a:chOff x="6399251" y="1603064"/>
            <a:chExt cx="1191770" cy="162234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0B38893-477B-1C8A-07AA-7D46CD068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9251" y="1603064"/>
              <a:ext cx="1191770" cy="1508763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E0DE711-0D6D-4010-8FC1-86BCB4E83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608" r="12472" b="2999"/>
            <a:stretch/>
          </p:blipFill>
          <p:spPr>
            <a:xfrm>
              <a:off x="6938169" y="1707313"/>
              <a:ext cx="345281" cy="921587"/>
            </a:xfrm>
            <a:prstGeom prst="homePlate">
              <a:avLst/>
            </a:prstGeom>
            <a:noFill/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3268659-0DE7-D1F3-E30B-10C00FA5CD84}"/>
                </a:ext>
              </a:extLst>
            </p:cNvPr>
            <p:cNvSpPr txBox="1"/>
            <p:nvPr/>
          </p:nvSpPr>
          <p:spPr>
            <a:xfrm>
              <a:off x="6677935" y="2763748"/>
              <a:ext cx="65314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>
                  <a:solidFill>
                    <a:schemeClr val="tx2">
                      <a:lumMod val="50000"/>
                      <a:lumOff val="50000"/>
                    </a:schemeClr>
                  </a:solidFill>
                  <a:latin typeface="Arial Nova" panose="020B050402020202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GROUPE</a:t>
              </a:r>
            </a:p>
            <a:p>
              <a:pPr algn="ctr"/>
              <a:r>
                <a:rPr lang="fr-FR" sz="800" b="1">
                  <a:solidFill>
                    <a:schemeClr val="tx2">
                      <a:lumMod val="50000"/>
                      <a:lumOff val="50000"/>
                    </a:schemeClr>
                  </a:solidFill>
                  <a:latin typeface="Arial Nova" panose="020B050402020202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FROID RECUP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E13FDD8-C0E2-FD67-3764-C95F83EAC8D3}"/>
              </a:ext>
            </a:extLst>
          </p:cNvPr>
          <p:cNvGrpSpPr/>
          <p:nvPr/>
        </p:nvGrpSpPr>
        <p:grpSpPr>
          <a:xfrm>
            <a:off x="2415787" y="2308724"/>
            <a:ext cx="1191770" cy="1622349"/>
            <a:chOff x="7986751" y="1615764"/>
            <a:chExt cx="1191770" cy="162234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DE3827F-6C2F-57F6-9243-3C66CA93B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6751" y="1615764"/>
              <a:ext cx="1191770" cy="150876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7089BE0F-CDBC-AE6E-369B-A84B584A4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608" r="12472" b="2999"/>
            <a:stretch/>
          </p:blipFill>
          <p:spPr>
            <a:xfrm>
              <a:off x="8525669" y="1720013"/>
              <a:ext cx="345281" cy="921587"/>
            </a:xfrm>
            <a:prstGeom prst="homePlate">
              <a:avLst/>
            </a:prstGeom>
            <a:noFill/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9021B6A-CF96-F4B5-CD13-3774516C17FA}"/>
                </a:ext>
              </a:extLst>
            </p:cNvPr>
            <p:cNvSpPr txBox="1"/>
            <p:nvPr/>
          </p:nvSpPr>
          <p:spPr>
            <a:xfrm>
              <a:off x="8176535" y="2776448"/>
              <a:ext cx="82776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>
                  <a:solidFill>
                    <a:schemeClr val="tx2">
                      <a:lumMod val="50000"/>
                      <a:lumOff val="50000"/>
                    </a:schemeClr>
                  </a:solidFill>
                  <a:latin typeface="Arial Nova" panose="020B050402020202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GROUPE</a:t>
              </a:r>
            </a:p>
            <a:p>
              <a:pPr algn="ctr"/>
              <a:r>
                <a:rPr lang="fr-FR" sz="800" b="1">
                  <a:solidFill>
                    <a:schemeClr val="tx2">
                      <a:lumMod val="50000"/>
                      <a:lumOff val="50000"/>
                    </a:schemeClr>
                  </a:solidFill>
                  <a:latin typeface="Arial Nova" panose="020B050402020202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FROID SANS RECUP</a:t>
              </a:r>
            </a:p>
          </p:txBody>
        </p:sp>
        <p:sp>
          <p:nvSpPr>
            <p:cNvPr id="13" name="Flèche : pentagone 12">
              <a:extLst>
                <a:ext uri="{FF2B5EF4-FFF2-40B4-BE49-F238E27FC236}">
                  <a16:creationId xmlns:a16="http://schemas.microsoft.com/office/drawing/2014/main" id="{B48B540D-324F-C3D6-C62E-482049D62CEF}"/>
                </a:ext>
              </a:extLst>
            </p:cNvPr>
            <p:cNvSpPr/>
            <p:nvPr/>
          </p:nvSpPr>
          <p:spPr>
            <a:xfrm rot="16200000">
              <a:off x="8499217" y="1729800"/>
              <a:ext cx="364856" cy="345281"/>
            </a:xfrm>
            <a:prstGeom prst="homePlate">
              <a:avLst>
                <a:gd name="adj" fmla="val 2775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AE8FDFE9-6D03-949C-3FD8-431F231AD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925" y="764540"/>
            <a:ext cx="1039370" cy="1591059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B38E3660-5386-14D1-77D6-3BAC47B5253C}"/>
              </a:ext>
            </a:extLst>
          </p:cNvPr>
          <p:cNvGrpSpPr/>
          <p:nvPr/>
        </p:nvGrpSpPr>
        <p:grpSpPr>
          <a:xfrm>
            <a:off x="4992725" y="2308724"/>
            <a:ext cx="1191770" cy="1622349"/>
            <a:chOff x="6399251" y="1603064"/>
            <a:chExt cx="1191770" cy="1622349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5E90990-5827-A302-FE80-A84E5AF85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9251" y="1603064"/>
              <a:ext cx="1191770" cy="1508763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EE5B722-9339-5667-C65E-25CFB8B8D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608" r="12472" b="2999"/>
            <a:stretch/>
          </p:blipFill>
          <p:spPr>
            <a:xfrm>
              <a:off x="6938169" y="1707313"/>
              <a:ext cx="345281" cy="921587"/>
            </a:xfrm>
            <a:prstGeom prst="homePlate">
              <a:avLst/>
            </a:prstGeom>
            <a:noFill/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4FD6C0BE-595A-726F-12C7-78AD9FE8D70D}"/>
                </a:ext>
              </a:extLst>
            </p:cNvPr>
            <p:cNvSpPr txBox="1"/>
            <p:nvPr/>
          </p:nvSpPr>
          <p:spPr>
            <a:xfrm>
              <a:off x="6677935" y="2763748"/>
              <a:ext cx="65314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>
                  <a:solidFill>
                    <a:schemeClr val="tx2">
                      <a:lumMod val="50000"/>
                      <a:lumOff val="50000"/>
                    </a:schemeClr>
                  </a:solidFill>
                  <a:latin typeface="Arial Nova" panose="020B050402020202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GROUPE</a:t>
              </a:r>
            </a:p>
            <a:p>
              <a:pPr algn="ctr"/>
              <a:r>
                <a:rPr lang="fr-FR" sz="800" b="1">
                  <a:solidFill>
                    <a:schemeClr val="tx2">
                      <a:lumMod val="50000"/>
                      <a:lumOff val="50000"/>
                    </a:schemeClr>
                  </a:solidFill>
                  <a:latin typeface="Arial Nova" panose="020B050402020202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FROID RECUP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1255F724-D20F-2EC0-E3CA-7791A79F5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320" y="764540"/>
            <a:ext cx="1191770" cy="1508763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EDD60720-2DAA-2BC6-8D4F-332AAFEEA00B}"/>
              </a:ext>
            </a:extLst>
          </p:cNvPr>
          <p:cNvGrpSpPr/>
          <p:nvPr/>
        </p:nvGrpSpPr>
        <p:grpSpPr>
          <a:xfrm>
            <a:off x="10172320" y="2308724"/>
            <a:ext cx="1191770" cy="1622349"/>
            <a:chOff x="6399251" y="1603064"/>
            <a:chExt cx="1191770" cy="1622349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BD1E9991-856A-6BEB-09DF-6D8A05293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9251" y="1603064"/>
              <a:ext cx="1191770" cy="1508763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6D7AAF9E-3317-19D9-EC68-2EE438DE2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608" r="12472" b="2999"/>
            <a:stretch/>
          </p:blipFill>
          <p:spPr>
            <a:xfrm>
              <a:off x="6938169" y="1707313"/>
              <a:ext cx="345281" cy="921587"/>
            </a:xfrm>
            <a:prstGeom prst="homePlate">
              <a:avLst/>
            </a:prstGeom>
            <a:noFill/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9E5AC2ED-D70B-030A-B4E2-00B189849D8F}"/>
                </a:ext>
              </a:extLst>
            </p:cNvPr>
            <p:cNvSpPr txBox="1"/>
            <p:nvPr/>
          </p:nvSpPr>
          <p:spPr>
            <a:xfrm>
              <a:off x="6677935" y="2763748"/>
              <a:ext cx="65314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>
                  <a:solidFill>
                    <a:schemeClr val="tx2">
                      <a:lumMod val="50000"/>
                      <a:lumOff val="50000"/>
                    </a:schemeClr>
                  </a:solidFill>
                  <a:latin typeface="Arial Nova" panose="020B050402020202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GROUPE</a:t>
              </a:r>
            </a:p>
            <a:p>
              <a:pPr algn="ctr"/>
              <a:r>
                <a:rPr lang="fr-FR" sz="800" b="1">
                  <a:solidFill>
                    <a:schemeClr val="tx2">
                      <a:lumMod val="50000"/>
                      <a:lumOff val="50000"/>
                    </a:schemeClr>
                  </a:solidFill>
                  <a:latin typeface="Arial Nova" panose="020B050402020202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FROID RECUP</a:t>
              </a:r>
            </a:p>
          </p:txBody>
        </p:sp>
      </p:grpSp>
      <p:pic>
        <p:nvPicPr>
          <p:cNvPr id="31" name="Graphique 30">
            <a:extLst>
              <a:ext uri="{FF2B5EF4-FFF2-40B4-BE49-F238E27FC236}">
                <a16:creationId xmlns:a16="http://schemas.microsoft.com/office/drawing/2014/main" id="{843D10C4-4AC6-8EE4-D2B4-3C8DC39C61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0044" y="3885320"/>
            <a:ext cx="1036322" cy="1501338"/>
          </a:xfrm>
          <a:prstGeom prst="rect">
            <a:avLst/>
          </a:prstGeom>
        </p:spPr>
      </p:pic>
      <p:pic>
        <p:nvPicPr>
          <p:cNvPr id="2048" name="Image 2047">
            <a:extLst>
              <a:ext uri="{FF2B5EF4-FFF2-40B4-BE49-F238E27FC236}">
                <a16:creationId xmlns:a16="http://schemas.microsoft.com/office/drawing/2014/main" id="{EE0E8186-5F4B-DA20-F329-D162E1168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87" y="3885320"/>
            <a:ext cx="1039370" cy="1591059"/>
          </a:xfrm>
          <a:prstGeom prst="rect">
            <a:avLst/>
          </a:prstGeom>
        </p:spPr>
      </p:pic>
      <p:pic>
        <p:nvPicPr>
          <p:cNvPr id="2049" name="Image 2048">
            <a:extLst>
              <a:ext uri="{FF2B5EF4-FFF2-40B4-BE49-F238E27FC236}">
                <a16:creationId xmlns:a16="http://schemas.microsoft.com/office/drawing/2014/main" id="{BEF485EE-79FB-BB7A-5E85-893F53A68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925" y="3885320"/>
            <a:ext cx="1039370" cy="1591059"/>
          </a:xfrm>
          <a:prstGeom prst="rect">
            <a:avLst/>
          </a:prstGeom>
        </p:spPr>
      </p:pic>
      <p:pic>
        <p:nvPicPr>
          <p:cNvPr id="2050" name="Image 2049">
            <a:extLst>
              <a:ext uri="{FF2B5EF4-FFF2-40B4-BE49-F238E27FC236}">
                <a16:creationId xmlns:a16="http://schemas.microsoft.com/office/drawing/2014/main" id="{2E4A51C8-767F-7EF6-4BD0-6ECEC49CA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779" y="3885320"/>
            <a:ext cx="1039370" cy="1591059"/>
          </a:xfrm>
          <a:prstGeom prst="rect">
            <a:avLst/>
          </a:prstGeom>
        </p:spPr>
      </p:pic>
      <p:grpSp>
        <p:nvGrpSpPr>
          <p:cNvPr id="2051" name="Groupe 2050">
            <a:extLst>
              <a:ext uri="{FF2B5EF4-FFF2-40B4-BE49-F238E27FC236}">
                <a16:creationId xmlns:a16="http://schemas.microsoft.com/office/drawing/2014/main" id="{F4485198-2200-A51E-3660-0F8265F1906C}"/>
              </a:ext>
            </a:extLst>
          </p:cNvPr>
          <p:cNvGrpSpPr/>
          <p:nvPr/>
        </p:nvGrpSpPr>
        <p:grpSpPr>
          <a:xfrm>
            <a:off x="813279" y="3885320"/>
            <a:ext cx="997200" cy="1466091"/>
            <a:chOff x="3192970" y="4117993"/>
            <a:chExt cx="997200" cy="1466091"/>
          </a:xfrm>
        </p:grpSpPr>
        <p:pic>
          <p:nvPicPr>
            <p:cNvPr id="2053" name="Image 2052">
              <a:extLst>
                <a:ext uri="{FF2B5EF4-FFF2-40B4-BE49-F238E27FC236}">
                  <a16:creationId xmlns:a16="http://schemas.microsoft.com/office/drawing/2014/main" id="{1FB06057-8FDC-8768-46DC-5897B751E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472" y="4117993"/>
              <a:ext cx="996698" cy="146609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054" name="ZoneTexte 2053">
              <a:extLst>
                <a:ext uri="{FF2B5EF4-FFF2-40B4-BE49-F238E27FC236}">
                  <a16:creationId xmlns:a16="http://schemas.microsoft.com/office/drawing/2014/main" id="{45173C4E-BDEA-2CEB-B366-6EC1854EC7AC}"/>
                </a:ext>
              </a:extLst>
            </p:cNvPr>
            <p:cNvSpPr txBox="1"/>
            <p:nvPr/>
          </p:nvSpPr>
          <p:spPr>
            <a:xfrm>
              <a:off x="3192970" y="5245530"/>
              <a:ext cx="997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>
                  <a:solidFill>
                    <a:schemeClr val="bg2">
                      <a:lumMod val="50000"/>
                    </a:schemeClr>
                  </a:solidFill>
                  <a:latin typeface="Arial Nova" panose="020B050402020202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EAU CHAUDE</a:t>
              </a:r>
            </a:p>
            <a:p>
              <a:pPr algn="ctr"/>
              <a:r>
                <a:rPr lang="fr-FR" sz="800" b="1">
                  <a:solidFill>
                    <a:schemeClr val="bg2">
                      <a:lumMod val="50000"/>
                    </a:schemeClr>
                  </a:solidFill>
                  <a:latin typeface="Arial Nova" panose="020B050402020202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SANITAIRE</a:t>
              </a:r>
            </a:p>
          </p:txBody>
        </p:sp>
      </p:grpSp>
      <p:pic>
        <p:nvPicPr>
          <p:cNvPr id="2056" name="Image 2055">
            <a:extLst>
              <a:ext uri="{FF2B5EF4-FFF2-40B4-BE49-F238E27FC236}">
                <a16:creationId xmlns:a16="http://schemas.microsoft.com/office/drawing/2014/main" id="{CFAA49E6-E1DE-74F7-8B19-D3B4D3A2A1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2"/>
          <a:stretch/>
        </p:blipFill>
        <p:spPr>
          <a:xfrm>
            <a:off x="726662" y="2308724"/>
            <a:ext cx="1170434" cy="1316738"/>
          </a:xfrm>
          <a:prstGeom prst="rect">
            <a:avLst/>
          </a:prstGeom>
        </p:spPr>
      </p:pic>
      <p:pic>
        <p:nvPicPr>
          <p:cNvPr id="2061" name="Image 2060">
            <a:extLst>
              <a:ext uri="{FF2B5EF4-FFF2-40B4-BE49-F238E27FC236}">
                <a16:creationId xmlns:a16="http://schemas.microsoft.com/office/drawing/2014/main" id="{ABC36C80-4B67-2B73-A0E1-901556DA26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429" y="5454721"/>
            <a:ext cx="11534632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51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C6B4E26-3DC3-2DF8-7D32-05F4946B583F}"/>
              </a:ext>
            </a:extLst>
          </p:cNvPr>
          <p:cNvSpPr txBox="1"/>
          <p:nvPr/>
        </p:nvSpPr>
        <p:spPr>
          <a:xfrm>
            <a:off x="769257" y="464993"/>
            <a:ext cx="770708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000">
                <a:cs typeface="Arial"/>
              </a:rPr>
              <a:t>Un établissement nouvelle génération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6AC4B5-6D3D-450D-870F-47CFE5E1F9B6}"/>
              </a:ext>
            </a:extLst>
          </p:cNvPr>
          <p:cNvSpPr txBox="1"/>
          <p:nvPr/>
        </p:nvSpPr>
        <p:spPr>
          <a:xfrm>
            <a:off x="9935915" y="5208249"/>
            <a:ext cx="2732314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858585"/>
                </a:solidFill>
              </a:rPr>
              <a:t>Hôpital de Demain</a:t>
            </a:r>
          </a:p>
          <a:p>
            <a:endParaRPr lang="fr-FR" sz="2000">
              <a:solidFill>
                <a:srgbClr val="A7A8A7"/>
              </a:solidFill>
            </a:endParaRPr>
          </a:p>
          <a:p>
            <a:endParaRPr lang="fr-FR" sz="2000">
              <a:solidFill>
                <a:srgbClr val="A7A8A7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1DF480-459D-8506-F2C7-F6820DC0DB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7" y="1840015"/>
            <a:ext cx="11868016" cy="4302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270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AC6679-8304-DD82-A727-50D965FF7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/>
              <a:t>Introduction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19604286-D99F-AF71-6F28-84BF83FD22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4703221"/>
              </p:ext>
            </p:extLst>
          </p:nvPr>
        </p:nvGraphicFramePr>
        <p:xfrm>
          <a:off x="7533712" y="2145707"/>
          <a:ext cx="5275083" cy="2713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6029F8D2-3149-2383-F21B-06779E07D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037" y="902083"/>
            <a:ext cx="4286848" cy="2057687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7A3BB056-63B9-BADA-894D-5DA2E14E10EC}"/>
              </a:ext>
            </a:extLst>
          </p:cNvPr>
          <p:cNvGrpSpPr/>
          <p:nvPr/>
        </p:nvGrpSpPr>
        <p:grpSpPr>
          <a:xfrm>
            <a:off x="2049321" y="4849025"/>
            <a:ext cx="4940943" cy="2291292"/>
            <a:chOff x="7002321" y="3296076"/>
            <a:chExt cx="4940943" cy="2291292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54C650E-3AF7-6138-AE29-D37BD9AD1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b="15437"/>
            <a:stretch/>
          </p:blipFill>
          <p:spPr>
            <a:xfrm>
              <a:off x="10579669" y="3508691"/>
              <a:ext cx="1011938" cy="1108293"/>
            </a:xfrm>
            <a:prstGeom prst="rect">
              <a:avLst/>
            </a:prstGeom>
          </p:spPr>
        </p:pic>
        <p:pic>
          <p:nvPicPr>
            <p:cNvPr id="1026" name="Picture 2" descr="ETUDES RT2005 ET BBC">
              <a:extLst>
                <a:ext uri="{FF2B5EF4-FFF2-40B4-BE49-F238E27FC236}">
                  <a16:creationId xmlns:a16="http://schemas.microsoft.com/office/drawing/2014/main" id="{AEF0B5B8-43CC-2EA2-790E-CA48A1A44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3257" y="3296076"/>
              <a:ext cx="1190625" cy="153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Tout savoir sur la réglementation RT 2012 - Immobilier blogImmobilier blog">
              <a:extLst>
                <a:ext uri="{FF2B5EF4-FFF2-40B4-BE49-F238E27FC236}">
                  <a16:creationId xmlns:a16="http://schemas.microsoft.com/office/drawing/2014/main" id="{1138749E-7D62-4D64-8CC1-E06296FF05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7621" y="3403163"/>
              <a:ext cx="1308309" cy="1319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lèche : droite à entaille 5">
              <a:extLst>
                <a:ext uri="{FF2B5EF4-FFF2-40B4-BE49-F238E27FC236}">
                  <a16:creationId xmlns:a16="http://schemas.microsoft.com/office/drawing/2014/main" id="{A75D5C16-4E82-0807-6541-0170EF681C04}"/>
                </a:ext>
              </a:extLst>
            </p:cNvPr>
            <p:cNvSpPr/>
            <p:nvPr/>
          </p:nvSpPr>
          <p:spPr>
            <a:xfrm>
              <a:off x="7002321" y="5076681"/>
              <a:ext cx="1410343" cy="510687"/>
            </a:xfrm>
            <a:prstGeom prst="notched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lèche : droite à entaille 7">
              <a:extLst>
                <a:ext uri="{FF2B5EF4-FFF2-40B4-BE49-F238E27FC236}">
                  <a16:creationId xmlns:a16="http://schemas.microsoft.com/office/drawing/2014/main" id="{C450BC7A-19CF-22C9-E52E-617AB5E21D82}"/>
                </a:ext>
              </a:extLst>
            </p:cNvPr>
            <p:cNvSpPr/>
            <p:nvPr/>
          </p:nvSpPr>
          <p:spPr>
            <a:xfrm>
              <a:off x="8767621" y="5076681"/>
              <a:ext cx="1410343" cy="510687"/>
            </a:xfrm>
            <a:prstGeom prst="notched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lèche : droite à entaille 8">
              <a:extLst>
                <a:ext uri="{FF2B5EF4-FFF2-40B4-BE49-F238E27FC236}">
                  <a16:creationId xmlns:a16="http://schemas.microsoft.com/office/drawing/2014/main" id="{F1EC159A-4159-B6E5-A580-BB1D40CFC54B}"/>
                </a:ext>
              </a:extLst>
            </p:cNvPr>
            <p:cNvSpPr/>
            <p:nvPr/>
          </p:nvSpPr>
          <p:spPr>
            <a:xfrm>
              <a:off x="10532921" y="5076680"/>
              <a:ext cx="1410343" cy="510687"/>
            </a:xfrm>
            <a:prstGeom prst="notched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75033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833B7A5F-5F1F-513F-DC10-B73E901385D0}"/>
              </a:ext>
            </a:extLst>
          </p:cNvPr>
          <p:cNvSpPr txBox="1">
            <a:spLocks/>
          </p:cNvSpPr>
          <p:nvPr/>
        </p:nvSpPr>
        <p:spPr>
          <a:xfrm>
            <a:off x="3167586" y="1322373"/>
            <a:ext cx="7845485" cy="725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6698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fr-F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0238" indent="-316746" algn="l" defTabSz="1266984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83731" indent="-316746" algn="l" defTabSz="126698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17222" indent="-316746" algn="l" defTabSz="1266984" rtl="0" eaLnBrk="1" latinLnBrk="0" hangingPunct="1">
              <a:lnSpc>
                <a:spcPct val="100000"/>
              </a:lnSpc>
              <a:spcBef>
                <a:spcPts val="693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50715" indent="-316746" algn="l" defTabSz="1266984" rtl="0" eaLnBrk="1" latinLnBrk="0" hangingPunct="1">
              <a:lnSpc>
                <a:spcPct val="100000"/>
              </a:lnSpc>
              <a:spcBef>
                <a:spcPts val="693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84208" indent="-316746" algn="l" defTabSz="1266984" rtl="0" eaLnBrk="1" latinLnBrk="0" hangingPunct="1">
              <a:lnSpc>
                <a:spcPct val="90000"/>
              </a:lnSpc>
              <a:spcBef>
                <a:spcPts val="693"/>
              </a:spcBef>
              <a:buFont typeface="Arial" panose="020B0604020202020204" pitchFamily="34" charset="0"/>
              <a:buChar char="•"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7699" indent="-316746" algn="l" defTabSz="1266984" rtl="0" eaLnBrk="1" latinLnBrk="0" hangingPunct="1">
              <a:lnSpc>
                <a:spcPct val="90000"/>
              </a:lnSpc>
              <a:spcBef>
                <a:spcPts val="693"/>
              </a:spcBef>
              <a:buFont typeface="Arial" panose="020B0604020202020204" pitchFamily="34" charset="0"/>
              <a:buChar char="•"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51192" indent="-316746" algn="l" defTabSz="1266984" rtl="0" eaLnBrk="1" latinLnBrk="0" hangingPunct="1">
              <a:lnSpc>
                <a:spcPct val="90000"/>
              </a:lnSpc>
              <a:spcBef>
                <a:spcPts val="693"/>
              </a:spcBef>
              <a:buFont typeface="Arial" panose="020B0604020202020204" pitchFamily="34" charset="0"/>
              <a:buChar char="•"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84684" indent="-316746" algn="l" defTabSz="1266984" rtl="0" eaLnBrk="1" latinLnBrk="0" hangingPunct="1">
              <a:lnSpc>
                <a:spcPct val="90000"/>
              </a:lnSpc>
              <a:spcBef>
                <a:spcPts val="693"/>
              </a:spcBef>
              <a:buFont typeface="Arial" panose="020B0604020202020204" pitchFamily="34" charset="0"/>
              <a:buChar char="•"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/>
              <a:t>La maîtrise des besoins par l’établissement des profils de besoins énergétiques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716FE5-D0BD-4431-57FB-C65EE4FE3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90" y="2584867"/>
            <a:ext cx="1057658" cy="121920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0ABEE0B-9B01-AB16-D945-DD5747D6E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15" y="2584867"/>
            <a:ext cx="1057658" cy="121920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20CD5D7-5B3B-4EE7-9E48-5892B114C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2"/>
          <a:stretch/>
        </p:blipFill>
        <p:spPr>
          <a:xfrm>
            <a:off x="1774034" y="4228833"/>
            <a:ext cx="1191770" cy="114466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7833B32-85F3-2F6E-CB33-F3F468A03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2"/>
          <a:stretch/>
        </p:blipFill>
        <p:spPr>
          <a:xfrm>
            <a:off x="320835" y="4228834"/>
            <a:ext cx="1194818" cy="1144665"/>
          </a:xfrm>
          <a:prstGeom prst="rect">
            <a:avLst/>
          </a:prstGeom>
        </p:spPr>
      </p:pic>
      <p:sp>
        <p:nvSpPr>
          <p:cNvPr id="11" name="Espace réservé du contenu 4">
            <a:extLst>
              <a:ext uri="{FF2B5EF4-FFF2-40B4-BE49-F238E27FC236}">
                <a16:creationId xmlns:a16="http://schemas.microsoft.com/office/drawing/2014/main" id="{BE827398-F158-BA71-6A90-1197A6A9E5A1}"/>
              </a:ext>
            </a:extLst>
          </p:cNvPr>
          <p:cNvSpPr txBox="1">
            <a:spLocks/>
          </p:cNvSpPr>
          <p:nvPr/>
        </p:nvSpPr>
        <p:spPr>
          <a:xfrm>
            <a:off x="3167586" y="4497963"/>
            <a:ext cx="7845485" cy="725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6698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fr-F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0238" indent="-316746" algn="l" defTabSz="1266984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83731" indent="-316746" algn="l" defTabSz="126698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17222" indent="-316746" algn="l" defTabSz="1266984" rtl="0" eaLnBrk="1" latinLnBrk="0" hangingPunct="1">
              <a:lnSpc>
                <a:spcPct val="100000"/>
              </a:lnSpc>
              <a:spcBef>
                <a:spcPts val="693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50715" indent="-316746" algn="l" defTabSz="1266984" rtl="0" eaLnBrk="1" latinLnBrk="0" hangingPunct="1">
              <a:lnSpc>
                <a:spcPct val="100000"/>
              </a:lnSpc>
              <a:spcBef>
                <a:spcPts val="693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84208" indent="-316746" algn="l" defTabSz="1266984" rtl="0" eaLnBrk="1" latinLnBrk="0" hangingPunct="1">
              <a:lnSpc>
                <a:spcPct val="90000"/>
              </a:lnSpc>
              <a:spcBef>
                <a:spcPts val="693"/>
              </a:spcBef>
              <a:buFont typeface="Arial" panose="020B0604020202020204" pitchFamily="34" charset="0"/>
              <a:buChar char="•"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7699" indent="-316746" algn="l" defTabSz="1266984" rtl="0" eaLnBrk="1" latinLnBrk="0" hangingPunct="1">
              <a:lnSpc>
                <a:spcPct val="90000"/>
              </a:lnSpc>
              <a:spcBef>
                <a:spcPts val="693"/>
              </a:spcBef>
              <a:buFont typeface="Arial" panose="020B0604020202020204" pitchFamily="34" charset="0"/>
              <a:buChar char="•"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51192" indent="-316746" algn="l" defTabSz="1266984" rtl="0" eaLnBrk="1" latinLnBrk="0" hangingPunct="1">
              <a:lnSpc>
                <a:spcPct val="90000"/>
              </a:lnSpc>
              <a:spcBef>
                <a:spcPts val="693"/>
              </a:spcBef>
              <a:buFont typeface="Arial" panose="020B0604020202020204" pitchFamily="34" charset="0"/>
              <a:buChar char="•"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84684" indent="-316746" algn="l" defTabSz="1266984" rtl="0" eaLnBrk="1" latinLnBrk="0" hangingPunct="1">
              <a:lnSpc>
                <a:spcPct val="90000"/>
              </a:lnSpc>
              <a:spcBef>
                <a:spcPts val="693"/>
              </a:spcBef>
              <a:buFont typeface="Arial" panose="020B0604020202020204" pitchFamily="34" charset="0"/>
              <a:buChar char="•"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/>
              <a:t>L’élaboration d’une architecture technique alliant les technologies de production énergétique aux besoins.</a:t>
            </a:r>
          </a:p>
        </p:txBody>
      </p:sp>
      <p:sp>
        <p:nvSpPr>
          <p:cNvPr id="12" name="Espace réservé du contenu 4">
            <a:extLst>
              <a:ext uri="{FF2B5EF4-FFF2-40B4-BE49-F238E27FC236}">
                <a16:creationId xmlns:a16="http://schemas.microsoft.com/office/drawing/2014/main" id="{15E8ACC2-23E4-66F3-C89E-471302349C55}"/>
              </a:ext>
            </a:extLst>
          </p:cNvPr>
          <p:cNvSpPr txBox="1">
            <a:spLocks/>
          </p:cNvSpPr>
          <p:nvPr/>
        </p:nvSpPr>
        <p:spPr>
          <a:xfrm>
            <a:off x="3167586" y="3024701"/>
            <a:ext cx="7845485" cy="496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6698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fr-F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0238" indent="-316746" algn="l" defTabSz="1266984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83731" indent="-316746" algn="l" defTabSz="126698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17222" indent="-316746" algn="l" defTabSz="1266984" rtl="0" eaLnBrk="1" latinLnBrk="0" hangingPunct="1">
              <a:lnSpc>
                <a:spcPct val="100000"/>
              </a:lnSpc>
              <a:spcBef>
                <a:spcPts val="693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50715" indent="-316746" algn="l" defTabSz="1266984" rtl="0" eaLnBrk="1" latinLnBrk="0" hangingPunct="1">
              <a:lnSpc>
                <a:spcPct val="100000"/>
              </a:lnSpc>
              <a:spcBef>
                <a:spcPts val="693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84208" indent="-316746" algn="l" defTabSz="1266984" rtl="0" eaLnBrk="1" latinLnBrk="0" hangingPunct="1">
              <a:lnSpc>
                <a:spcPct val="90000"/>
              </a:lnSpc>
              <a:spcBef>
                <a:spcPts val="693"/>
              </a:spcBef>
              <a:buFont typeface="Arial" panose="020B0604020202020204" pitchFamily="34" charset="0"/>
              <a:buChar char="•"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7699" indent="-316746" algn="l" defTabSz="1266984" rtl="0" eaLnBrk="1" latinLnBrk="0" hangingPunct="1">
              <a:lnSpc>
                <a:spcPct val="90000"/>
              </a:lnSpc>
              <a:spcBef>
                <a:spcPts val="693"/>
              </a:spcBef>
              <a:buFont typeface="Arial" panose="020B0604020202020204" pitchFamily="34" charset="0"/>
              <a:buChar char="•"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51192" indent="-316746" algn="l" defTabSz="1266984" rtl="0" eaLnBrk="1" latinLnBrk="0" hangingPunct="1">
              <a:lnSpc>
                <a:spcPct val="90000"/>
              </a:lnSpc>
              <a:spcBef>
                <a:spcPts val="693"/>
              </a:spcBef>
              <a:buFont typeface="Arial" panose="020B0604020202020204" pitchFamily="34" charset="0"/>
              <a:buChar char="•"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84684" indent="-316746" algn="l" defTabSz="1266984" rtl="0" eaLnBrk="1" latinLnBrk="0" hangingPunct="1">
              <a:lnSpc>
                <a:spcPct val="90000"/>
              </a:lnSpc>
              <a:spcBef>
                <a:spcPts val="693"/>
              </a:spcBef>
              <a:buFont typeface="Arial" panose="020B0604020202020204" pitchFamily="34" charset="0"/>
              <a:buChar char="•"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/>
              <a:t>La sélection de source énergétique en adéquation avec les besoins</a:t>
            </a:r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4B58AE21-D7F9-CBDD-D19C-81D1EF94982D}"/>
              </a:ext>
            </a:extLst>
          </p:cNvPr>
          <p:cNvSpPr/>
          <p:nvPr/>
        </p:nvSpPr>
        <p:spPr>
          <a:xfrm>
            <a:off x="6848012" y="204687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4CCE1AD9-3058-F11A-7527-17C3930BADBE}"/>
              </a:ext>
            </a:extLst>
          </p:cNvPr>
          <p:cNvSpPr/>
          <p:nvPr/>
        </p:nvSpPr>
        <p:spPr>
          <a:xfrm>
            <a:off x="6848012" y="3520139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C825ED79-CB70-C79F-F06C-8EE0A10B7C3F}"/>
              </a:ext>
            </a:extLst>
          </p:cNvPr>
          <p:cNvSpPr/>
          <p:nvPr/>
        </p:nvSpPr>
        <p:spPr>
          <a:xfrm>
            <a:off x="6848012" y="522246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2D3AF06-4949-2A43-8899-C79B1458DF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8"/>
          <a:stretch/>
        </p:blipFill>
        <p:spPr>
          <a:xfrm>
            <a:off x="1108044" y="5758941"/>
            <a:ext cx="1036322" cy="1166437"/>
          </a:xfrm>
          <a:prstGeom prst="rect">
            <a:avLst/>
          </a:prstGeom>
        </p:spPr>
      </p:pic>
      <p:sp>
        <p:nvSpPr>
          <p:cNvPr id="17" name="Espace réservé du contenu 4">
            <a:extLst>
              <a:ext uri="{FF2B5EF4-FFF2-40B4-BE49-F238E27FC236}">
                <a16:creationId xmlns:a16="http://schemas.microsoft.com/office/drawing/2014/main" id="{2E747A18-AA04-6092-3744-D1B7A73A76B3}"/>
              </a:ext>
            </a:extLst>
          </p:cNvPr>
          <p:cNvSpPr txBox="1">
            <a:spLocks/>
          </p:cNvSpPr>
          <p:nvPr/>
        </p:nvSpPr>
        <p:spPr>
          <a:xfrm>
            <a:off x="3167586" y="6200290"/>
            <a:ext cx="7845485" cy="40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6698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fr-F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0238" indent="-316746" algn="l" defTabSz="1266984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83731" indent="-316746" algn="l" defTabSz="126698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17222" indent="-316746" algn="l" defTabSz="1266984" rtl="0" eaLnBrk="1" latinLnBrk="0" hangingPunct="1">
              <a:lnSpc>
                <a:spcPct val="100000"/>
              </a:lnSpc>
              <a:spcBef>
                <a:spcPts val="693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50715" indent="-316746" algn="l" defTabSz="1266984" rtl="0" eaLnBrk="1" latinLnBrk="0" hangingPunct="1">
              <a:lnSpc>
                <a:spcPct val="100000"/>
              </a:lnSpc>
              <a:spcBef>
                <a:spcPts val="693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84208" indent="-316746" algn="l" defTabSz="1266984" rtl="0" eaLnBrk="1" latinLnBrk="0" hangingPunct="1">
              <a:lnSpc>
                <a:spcPct val="90000"/>
              </a:lnSpc>
              <a:spcBef>
                <a:spcPts val="693"/>
              </a:spcBef>
              <a:buFont typeface="Arial" panose="020B0604020202020204" pitchFamily="34" charset="0"/>
              <a:buChar char="•"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7699" indent="-316746" algn="l" defTabSz="1266984" rtl="0" eaLnBrk="1" latinLnBrk="0" hangingPunct="1">
              <a:lnSpc>
                <a:spcPct val="90000"/>
              </a:lnSpc>
              <a:spcBef>
                <a:spcPts val="693"/>
              </a:spcBef>
              <a:buFont typeface="Arial" panose="020B0604020202020204" pitchFamily="34" charset="0"/>
              <a:buChar char="•"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51192" indent="-316746" algn="l" defTabSz="1266984" rtl="0" eaLnBrk="1" latinLnBrk="0" hangingPunct="1">
              <a:lnSpc>
                <a:spcPct val="90000"/>
              </a:lnSpc>
              <a:spcBef>
                <a:spcPts val="693"/>
              </a:spcBef>
              <a:buFont typeface="Arial" panose="020B0604020202020204" pitchFamily="34" charset="0"/>
              <a:buChar char="•"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84684" indent="-316746" algn="l" defTabSz="1266984" rtl="0" eaLnBrk="1" latinLnBrk="0" hangingPunct="1">
              <a:lnSpc>
                <a:spcPct val="90000"/>
              </a:lnSpc>
              <a:spcBef>
                <a:spcPts val="693"/>
              </a:spcBef>
              <a:buFont typeface="Arial" panose="020B0604020202020204" pitchFamily="34" charset="0"/>
              <a:buChar char="•"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/>
              <a:t>Exploitation zéro carbone des besoins de CVC d’un bâtiment hospitalier </a:t>
            </a:r>
          </a:p>
        </p:txBody>
      </p:sp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5C89131C-AE87-ADE9-D26F-4E1FEC3880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56"/>
          <a:stretch/>
        </p:blipFill>
        <p:spPr>
          <a:xfrm>
            <a:off x="1125921" y="1127487"/>
            <a:ext cx="1036322" cy="11446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C4141C85-7C81-4808-C929-859750589CA7}"/>
              </a:ext>
            </a:extLst>
          </p:cNvPr>
          <p:cNvSpPr txBox="1">
            <a:spLocks/>
          </p:cNvSpPr>
          <p:nvPr/>
        </p:nvSpPr>
        <p:spPr>
          <a:xfrm>
            <a:off x="758825" y="392113"/>
            <a:ext cx="11591925" cy="5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669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>
                <a:latin typeface="Arial" panose="020B0604020202020204" pitchFamily="34" charset="0"/>
                <a:ea typeface="Calibri" panose="020F0502020204030204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629808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4141C85-7C81-4808-C929-859750589CA7}"/>
              </a:ext>
            </a:extLst>
          </p:cNvPr>
          <p:cNvSpPr txBox="1">
            <a:spLocks/>
          </p:cNvSpPr>
          <p:nvPr/>
        </p:nvSpPr>
        <p:spPr>
          <a:xfrm>
            <a:off x="758825" y="392113"/>
            <a:ext cx="11591925" cy="5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669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</a:rPr>
              <a:t>Introduction : présentation du CHU de CAEN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66C4659-DFF8-F2F0-ADEA-D116AB0F2F32}"/>
              </a:ext>
            </a:extLst>
          </p:cNvPr>
          <p:cNvSpPr txBox="1"/>
          <p:nvPr/>
        </p:nvSpPr>
        <p:spPr>
          <a:xfrm>
            <a:off x="391076" y="1256069"/>
            <a:ext cx="764968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Opération Principale : Construction d’un ensemble de bâtiments regroupant les activités médico chirurgicales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Spécification d’usage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Hospitalisation de jour de chirurgie et médecine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Consultations et explorations fonctionnelles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Urgences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Imagerie et médecine Nucléaire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Plateau interventionnel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Hospitalisations compris réanimations / USC / soins intensifs 900 lits et places / 23 salles d’activité chirurgicale / 10 salles d’activités interventionnelles / 4 salles d’endoscopie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Principales grandeurs dimensionnelles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85 000 m²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233 M€HT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Approche environnementale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HQE - Etablissement de Santé, Niveau Excellent (7 cibles en TP)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RT2012 - 30%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Démarche ACV</a:t>
            </a:r>
          </a:p>
          <a:p>
            <a:endParaRPr lang="fr-FR" sz="1400" dirty="0"/>
          </a:p>
        </p:txBody>
      </p:sp>
      <p:pic>
        <p:nvPicPr>
          <p:cNvPr id="5" name="Image 4" descr="Une image contenant Photographie aérienne, aérien, Vue plongeante, Conception urbaine&#10;&#10;Description générée automatiquement">
            <a:extLst>
              <a:ext uri="{FF2B5EF4-FFF2-40B4-BE49-F238E27FC236}">
                <a16:creationId xmlns:a16="http://schemas.microsoft.com/office/drawing/2014/main" id="{805C5217-0E60-48FE-1B75-2DCFC4DD5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1894" y="4223458"/>
            <a:ext cx="6081369" cy="2872060"/>
          </a:xfrm>
          <a:prstGeom prst="rect">
            <a:avLst/>
          </a:prstGeom>
        </p:spPr>
      </p:pic>
      <p:pic>
        <p:nvPicPr>
          <p:cNvPr id="7" name="Image 6" descr="Une image contenant plein air, ciel, bâtiment, arbre&#10;&#10;Description générée automatiquement">
            <a:extLst>
              <a:ext uri="{FF2B5EF4-FFF2-40B4-BE49-F238E27FC236}">
                <a16:creationId xmlns:a16="http://schemas.microsoft.com/office/drawing/2014/main" id="{1E306C49-E668-F9DE-6D81-C749575CB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316" y="392113"/>
            <a:ext cx="4253947" cy="239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71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2AB62E0-DD06-2007-EDC0-DCDBAB1B9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Profils de consommations énergétiques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660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que 21" descr="Réduit (soleil moyen) avec un remplissage uni">
            <a:extLst>
              <a:ext uri="{FF2B5EF4-FFF2-40B4-BE49-F238E27FC236}">
                <a16:creationId xmlns:a16="http://schemas.microsoft.com/office/drawing/2014/main" id="{FFE71549-9631-BBD3-908E-7783291E8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8362" y="4682644"/>
            <a:ext cx="423914" cy="423914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E32D8A3B-CA0F-75A3-F664-C1433D265B23}"/>
              </a:ext>
            </a:extLst>
          </p:cNvPr>
          <p:cNvGrpSpPr/>
          <p:nvPr/>
        </p:nvGrpSpPr>
        <p:grpSpPr>
          <a:xfrm>
            <a:off x="541841" y="948157"/>
            <a:ext cx="8523837" cy="6647543"/>
            <a:chOff x="1360740" y="727840"/>
            <a:chExt cx="8523837" cy="6647543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A3B2DE7-2143-DFCD-2432-8DDBEF1B1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95" t="5546" r="16028" b="16289"/>
            <a:stretch/>
          </p:blipFill>
          <p:spPr>
            <a:xfrm>
              <a:off x="1360740" y="727840"/>
              <a:ext cx="8523837" cy="664754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F2ADB729-A9B2-9142-DD68-941A9EB54C55}"/>
                </a:ext>
              </a:extLst>
            </p:cNvPr>
            <p:cNvGrpSpPr/>
            <p:nvPr/>
          </p:nvGrpSpPr>
          <p:grpSpPr>
            <a:xfrm>
              <a:off x="2687423" y="1850438"/>
              <a:ext cx="4126937" cy="3079750"/>
              <a:chOff x="4205852" y="2029138"/>
              <a:chExt cx="4126937" cy="3079750"/>
            </a:xfrm>
          </p:grpSpPr>
          <p:sp>
            <p:nvSpPr>
              <p:cNvPr id="23" name="Forme libre : forme 22">
                <a:extLst>
                  <a:ext uri="{FF2B5EF4-FFF2-40B4-BE49-F238E27FC236}">
                    <a16:creationId xmlns:a16="http://schemas.microsoft.com/office/drawing/2014/main" id="{840E3B76-300D-A74A-610D-ED721F3CE5BD}"/>
                  </a:ext>
                </a:extLst>
              </p:cNvPr>
              <p:cNvSpPr/>
              <p:nvPr/>
            </p:nvSpPr>
            <p:spPr>
              <a:xfrm>
                <a:off x="5363081" y="2694301"/>
                <a:ext cx="2969708" cy="2414587"/>
              </a:xfrm>
              <a:custGeom>
                <a:avLst/>
                <a:gdLst>
                  <a:gd name="connsiteX0" fmla="*/ 19050 w 2971800"/>
                  <a:gd name="connsiteY0" fmla="*/ 1619250 h 2438400"/>
                  <a:gd name="connsiteX1" fmla="*/ 0 w 2971800"/>
                  <a:gd name="connsiteY1" fmla="*/ 1895475 h 2438400"/>
                  <a:gd name="connsiteX2" fmla="*/ 1447800 w 2971800"/>
                  <a:gd name="connsiteY2" fmla="*/ 2438400 h 2438400"/>
                  <a:gd name="connsiteX3" fmla="*/ 2962275 w 2971800"/>
                  <a:gd name="connsiteY3" fmla="*/ 304800 h 2438400"/>
                  <a:gd name="connsiteX4" fmla="*/ 2971800 w 2971800"/>
                  <a:gd name="connsiteY4" fmla="*/ 0 h 2438400"/>
                  <a:gd name="connsiteX5" fmla="*/ 1400175 w 2971800"/>
                  <a:gd name="connsiteY5" fmla="*/ 2114550 h 2438400"/>
                  <a:gd name="connsiteX6" fmla="*/ 19050 w 2971800"/>
                  <a:gd name="connsiteY6" fmla="*/ 1619250 h 2438400"/>
                  <a:gd name="connsiteX0" fmla="*/ 0 w 2976562"/>
                  <a:gd name="connsiteY0" fmla="*/ 1619250 h 2438400"/>
                  <a:gd name="connsiteX1" fmla="*/ 4762 w 2976562"/>
                  <a:gd name="connsiteY1" fmla="*/ 1895475 h 2438400"/>
                  <a:gd name="connsiteX2" fmla="*/ 1452562 w 2976562"/>
                  <a:gd name="connsiteY2" fmla="*/ 2438400 h 2438400"/>
                  <a:gd name="connsiteX3" fmla="*/ 2967037 w 2976562"/>
                  <a:gd name="connsiteY3" fmla="*/ 304800 h 2438400"/>
                  <a:gd name="connsiteX4" fmla="*/ 2976562 w 2976562"/>
                  <a:gd name="connsiteY4" fmla="*/ 0 h 2438400"/>
                  <a:gd name="connsiteX5" fmla="*/ 1404937 w 2976562"/>
                  <a:gd name="connsiteY5" fmla="*/ 2114550 h 2438400"/>
                  <a:gd name="connsiteX6" fmla="*/ 0 w 2976562"/>
                  <a:gd name="connsiteY6" fmla="*/ 1619250 h 2438400"/>
                  <a:gd name="connsiteX0" fmla="*/ 0 w 2976562"/>
                  <a:gd name="connsiteY0" fmla="*/ 1604963 h 2438400"/>
                  <a:gd name="connsiteX1" fmla="*/ 4762 w 2976562"/>
                  <a:gd name="connsiteY1" fmla="*/ 1895475 h 2438400"/>
                  <a:gd name="connsiteX2" fmla="*/ 1452562 w 2976562"/>
                  <a:gd name="connsiteY2" fmla="*/ 2438400 h 2438400"/>
                  <a:gd name="connsiteX3" fmla="*/ 2967037 w 2976562"/>
                  <a:gd name="connsiteY3" fmla="*/ 304800 h 2438400"/>
                  <a:gd name="connsiteX4" fmla="*/ 2976562 w 2976562"/>
                  <a:gd name="connsiteY4" fmla="*/ 0 h 2438400"/>
                  <a:gd name="connsiteX5" fmla="*/ 1404937 w 2976562"/>
                  <a:gd name="connsiteY5" fmla="*/ 2114550 h 2438400"/>
                  <a:gd name="connsiteX6" fmla="*/ 0 w 2976562"/>
                  <a:gd name="connsiteY6" fmla="*/ 1604963 h 2438400"/>
                  <a:gd name="connsiteX0" fmla="*/ 0 w 2976562"/>
                  <a:gd name="connsiteY0" fmla="*/ 1604963 h 2438400"/>
                  <a:gd name="connsiteX1" fmla="*/ 4762 w 2976562"/>
                  <a:gd name="connsiteY1" fmla="*/ 1895475 h 2438400"/>
                  <a:gd name="connsiteX2" fmla="*/ 1452562 w 2976562"/>
                  <a:gd name="connsiteY2" fmla="*/ 2438400 h 2438400"/>
                  <a:gd name="connsiteX3" fmla="*/ 2967037 w 2976562"/>
                  <a:gd name="connsiteY3" fmla="*/ 304800 h 2438400"/>
                  <a:gd name="connsiteX4" fmla="*/ 2976562 w 2976562"/>
                  <a:gd name="connsiteY4" fmla="*/ 0 h 2438400"/>
                  <a:gd name="connsiteX5" fmla="*/ 1404937 w 2976562"/>
                  <a:gd name="connsiteY5" fmla="*/ 2114550 h 2438400"/>
                  <a:gd name="connsiteX6" fmla="*/ 0 w 2976562"/>
                  <a:gd name="connsiteY6" fmla="*/ 1604963 h 2438400"/>
                  <a:gd name="connsiteX0" fmla="*/ 0 w 2976562"/>
                  <a:gd name="connsiteY0" fmla="*/ 1604963 h 2438400"/>
                  <a:gd name="connsiteX1" fmla="*/ 4762 w 2976562"/>
                  <a:gd name="connsiteY1" fmla="*/ 1895475 h 2438400"/>
                  <a:gd name="connsiteX2" fmla="*/ 1452562 w 2976562"/>
                  <a:gd name="connsiteY2" fmla="*/ 2438400 h 2438400"/>
                  <a:gd name="connsiteX3" fmla="*/ 2967037 w 2976562"/>
                  <a:gd name="connsiteY3" fmla="*/ 304800 h 2438400"/>
                  <a:gd name="connsiteX4" fmla="*/ 2976562 w 2976562"/>
                  <a:gd name="connsiteY4" fmla="*/ 0 h 2438400"/>
                  <a:gd name="connsiteX5" fmla="*/ 2176462 w 2976562"/>
                  <a:gd name="connsiteY5" fmla="*/ 1062038 h 2438400"/>
                  <a:gd name="connsiteX6" fmla="*/ 1404937 w 2976562"/>
                  <a:gd name="connsiteY6" fmla="*/ 2114550 h 2438400"/>
                  <a:gd name="connsiteX7" fmla="*/ 0 w 2976562"/>
                  <a:gd name="connsiteY7" fmla="*/ 1604963 h 2438400"/>
                  <a:gd name="connsiteX0" fmla="*/ 0 w 2976562"/>
                  <a:gd name="connsiteY0" fmla="*/ 1604963 h 2438400"/>
                  <a:gd name="connsiteX1" fmla="*/ 4762 w 2976562"/>
                  <a:gd name="connsiteY1" fmla="*/ 1895475 h 2438400"/>
                  <a:gd name="connsiteX2" fmla="*/ 1452562 w 2976562"/>
                  <a:gd name="connsiteY2" fmla="*/ 2438400 h 2438400"/>
                  <a:gd name="connsiteX3" fmla="*/ 2967037 w 2976562"/>
                  <a:gd name="connsiteY3" fmla="*/ 304800 h 2438400"/>
                  <a:gd name="connsiteX4" fmla="*/ 2976562 w 2976562"/>
                  <a:gd name="connsiteY4" fmla="*/ 0 h 2438400"/>
                  <a:gd name="connsiteX5" fmla="*/ 2219324 w 2976562"/>
                  <a:gd name="connsiteY5" fmla="*/ 957263 h 2438400"/>
                  <a:gd name="connsiteX6" fmla="*/ 1404937 w 2976562"/>
                  <a:gd name="connsiteY6" fmla="*/ 2114550 h 2438400"/>
                  <a:gd name="connsiteX7" fmla="*/ 0 w 2976562"/>
                  <a:gd name="connsiteY7" fmla="*/ 1604963 h 2438400"/>
                  <a:gd name="connsiteX0" fmla="*/ 0 w 2976562"/>
                  <a:gd name="connsiteY0" fmla="*/ 1604963 h 2438400"/>
                  <a:gd name="connsiteX1" fmla="*/ 4762 w 2976562"/>
                  <a:gd name="connsiteY1" fmla="*/ 1895475 h 2438400"/>
                  <a:gd name="connsiteX2" fmla="*/ 1452562 w 2976562"/>
                  <a:gd name="connsiteY2" fmla="*/ 2438400 h 2438400"/>
                  <a:gd name="connsiteX3" fmla="*/ 2967037 w 2976562"/>
                  <a:gd name="connsiteY3" fmla="*/ 304800 h 2438400"/>
                  <a:gd name="connsiteX4" fmla="*/ 2976562 w 2976562"/>
                  <a:gd name="connsiteY4" fmla="*/ 0 h 2438400"/>
                  <a:gd name="connsiteX5" fmla="*/ 2614612 w 2976562"/>
                  <a:gd name="connsiteY5" fmla="*/ 438150 h 2438400"/>
                  <a:gd name="connsiteX6" fmla="*/ 2219324 w 2976562"/>
                  <a:gd name="connsiteY6" fmla="*/ 957263 h 2438400"/>
                  <a:gd name="connsiteX7" fmla="*/ 1404937 w 2976562"/>
                  <a:gd name="connsiteY7" fmla="*/ 2114550 h 2438400"/>
                  <a:gd name="connsiteX8" fmla="*/ 0 w 2976562"/>
                  <a:gd name="connsiteY8" fmla="*/ 1604963 h 2438400"/>
                  <a:gd name="connsiteX0" fmla="*/ 0 w 2976562"/>
                  <a:gd name="connsiteY0" fmla="*/ 1604963 h 2438400"/>
                  <a:gd name="connsiteX1" fmla="*/ 4762 w 2976562"/>
                  <a:gd name="connsiteY1" fmla="*/ 1895475 h 2438400"/>
                  <a:gd name="connsiteX2" fmla="*/ 1452562 w 2976562"/>
                  <a:gd name="connsiteY2" fmla="*/ 2438400 h 2438400"/>
                  <a:gd name="connsiteX3" fmla="*/ 2967037 w 2976562"/>
                  <a:gd name="connsiteY3" fmla="*/ 304800 h 2438400"/>
                  <a:gd name="connsiteX4" fmla="*/ 2976562 w 2976562"/>
                  <a:gd name="connsiteY4" fmla="*/ 0 h 2438400"/>
                  <a:gd name="connsiteX5" fmla="*/ 2271712 w 2976562"/>
                  <a:gd name="connsiteY5" fmla="*/ 952500 h 2438400"/>
                  <a:gd name="connsiteX6" fmla="*/ 2219324 w 2976562"/>
                  <a:gd name="connsiteY6" fmla="*/ 957263 h 2438400"/>
                  <a:gd name="connsiteX7" fmla="*/ 1404937 w 2976562"/>
                  <a:gd name="connsiteY7" fmla="*/ 2114550 h 2438400"/>
                  <a:gd name="connsiteX8" fmla="*/ 0 w 2976562"/>
                  <a:gd name="connsiteY8" fmla="*/ 1604963 h 2438400"/>
                  <a:gd name="connsiteX0" fmla="*/ 9664 w 2971938"/>
                  <a:gd name="connsiteY0" fmla="*/ 1600200 h 2438400"/>
                  <a:gd name="connsiteX1" fmla="*/ 138 w 2971938"/>
                  <a:gd name="connsiteY1" fmla="*/ 1895475 h 2438400"/>
                  <a:gd name="connsiteX2" fmla="*/ 1447938 w 2971938"/>
                  <a:gd name="connsiteY2" fmla="*/ 2438400 h 2438400"/>
                  <a:gd name="connsiteX3" fmla="*/ 2962413 w 2971938"/>
                  <a:gd name="connsiteY3" fmla="*/ 304800 h 2438400"/>
                  <a:gd name="connsiteX4" fmla="*/ 2971938 w 2971938"/>
                  <a:gd name="connsiteY4" fmla="*/ 0 h 2438400"/>
                  <a:gd name="connsiteX5" fmla="*/ 2267088 w 2971938"/>
                  <a:gd name="connsiteY5" fmla="*/ 952500 h 2438400"/>
                  <a:gd name="connsiteX6" fmla="*/ 2214700 w 2971938"/>
                  <a:gd name="connsiteY6" fmla="*/ 957263 h 2438400"/>
                  <a:gd name="connsiteX7" fmla="*/ 1400313 w 2971938"/>
                  <a:gd name="connsiteY7" fmla="*/ 2114550 h 2438400"/>
                  <a:gd name="connsiteX8" fmla="*/ 9664 w 2971938"/>
                  <a:gd name="connsiteY8" fmla="*/ 1600200 h 2438400"/>
                  <a:gd name="connsiteX0" fmla="*/ 2671 w 2964945"/>
                  <a:gd name="connsiteY0" fmla="*/ 1600200 h 2438400"/>
                  <a:gd name="connsiteX1" fmla="*/ 289 w 2964945"/>
                  <a:gd name="connsiteY1" fmla="*/ 1893093 h 2438400"/>
                  <a:gd name="connsiteX2" fmla="*/ 1440945 w 2964945"/>
                  <a:gd name="connsiteY2" fmla="*/ 2438400 h 2438400"/>
                  <a:gd name="connsiteX3" fmla="*/ 2955420 w 2964945"/>
                  <a:gd name="connsiteY3" fmla="*/ 304800 h 2438400"/>
                  <a:gd name="connsiteX4" fmla="*/ 2964945 w 2964945"/>
                  <a:gd name="connsiteY4" fmla="*/ 0 h 2438400"/>
                  <a:gd name="connsiteX5" fmla="*/ 2260095 w 2964945"/>
                  <a:gd name="connsiteY5" fmla="*/ 952500 h 2438400"/>
                  <a:gd name="connsiteX6" fmla="*/ 2207707 w 2964945"/>
                  <a:gd name="connsiteY6" fmla="*/ 957263 h 2438400"/>
                  <a:gd name="connsiteX7" fmla="*/ 1393320 w 2964945"/>
                  <a:gd name="connsiteY7" fmla="*/ 2114550 h 2438400"/>
                  <a:gd name="connsiteX8" fmla="*/ 2671 w 2964945"/>
                  <a:gd name="connsiteY8" fmla="*/ 1600200 h 2438400"/>
                  <a:gd name="connsiteX0" fmla="*/ 2671 w 2964945"/>
                  <a:gd name="connsiteY0" fmla="*/ 1600200 h 2419350"/>
                  <a:gd name="connsiteX1" fmla="*/ 289 w 2964945"/>
                  <a:gd name="connsiteY1" fmla="*/ 1893093 h 2419350"/>
                  <a:gd name="connsiteX2" fmla="*/ 1455233 w 2964945"/>
                  <a:gd name="connsiteY2" fmla="*/ 2419350 h 2419350"/>
                  <a:gd name="connsiteX3" fmla="*/ 2955420 w 2964945"/>
                  <a:gd name="connsiteY3" fmla="*/ 304800 h 2419350"/>
                  <a:gd name="connsiteX4" fmla="*/ 2964945 w 2964945"/>
                  <a:gd name="connsiteY4" fmla="*/ 0 h 2419350"/>
                  <a:gd name="connsiteX5" fmla="*/ 2260095 w 2964945"/>
                  <a:gd name="connsiteY5" fmla="*/ 952500 h 2419350"/>
                  <a:gd name="connsiteX6" fmla="*/ 2207707 w 2964945"/>
                  <a:gd name="connsiteY6" fmla="*/ 957263 h 2419350"/>
                  <a:gd name="connsiteX7" fmla="*/ 1393320 w 2964945"/>
                  <a:gd name="connsiteY7" fmla="*/ 2114550 h 2419350"/>
                  <a:gd name="connsiteX8" fmla="*/ 2671 w 2964945"/>
                  <a:gd name="connsiteY8" fmla="*/ 1600200 h 2419350"/>
                  <a:gd name="connsiteX0" fmla="*/ 2671 w 2964945"/>
                  <a:gd name="connsiteY0" fmla="*/ 1600200 h 2419350"/>
                  <a:gd name="connsiteX1" fmla="*/ 289 w 2964945"/>
                  <a:gd name="connsiteY1" fmla="*/ 1893093 h 2419350"/>
                  <a:gd name="connsiteX2" fmla="*/ 1455233 w 2964945"/>
                  <a:gd name="connsiteY2" fmla="*/ 2419350 h 2419350"/>
                  <a:gd name="connsiteX3" fmla="*/ 2955420 w 2964945"/>
                  <a:gd name="connsiteY3" fmla="*/ 304800 h 2419350"/>
                  <a:gd name="connsiteX4" fmla="*/ 2964945 w 2964945"/>
                  <a:gd name="connsiteY4" fmla="*/ 0 h 2419350"/>
                  <a:gd name="connsiteX5" fmla="*/ 2286288 w 2964945"/>
                  <a:gd name="connsiteY5" fmla="*/ 964406 h 2419350"/>
                  <a:gd name="connsiteX6" fmla="*/ 2207707 w 2964945"/>
                  <a:gd name="connsiteY6" fmla="*/ 957263 h 2419350"/>
                  <a:gd name="connsiteX7" fmla="*/ 1393320 w 2964945"/>
                  <a:gd name="connsiteY7" fmla="*/ 2114550 h 2419350"/>
                  <a:gd name="connsiteX8" fmla="*/ 2671 w 2964945"/>
                  <a:gd name="connsiteY8" fmla="*/ 1600200 h 2419350"/>
                  <a:gd name="connsiteX0" fmla="*/ 2671 w 2964945"/>
                  <a:gd name="connsiteY0" fmla="*/ 1600200 h 2419350"/>
                  <a:gd name="connsiteX1" fmla="*/ 289 w 2964945"/>
                  <a:gd name="connsiteY1" fmla="*/ 1893093 h 2419350"/>
                  <a:gd name="connsiteX2" fmla="*/ 1455233 w 2964945"/>
                  <a:gd name="connsiteY2" fmla="*/ 2419350 h 2419350"/>
                  <a:gd name="connsiteX3" fmla="*/ 2955420 w 2964945"/>
                  <a:gd name="connsiteY3" fmla="*/ 304800 h 2419350"/>
                  <a:gd name="connsiteX4" fmla="*/ 2964945 w 2964945"/>
                  <a:gd name="connsiteY4" fmla="*/ 0 h 2419350"/>
                  <a:gd name="connsiteX5" fmla="*/ 2286288 w 2964945"/>
                  <a:gd name="connsiteY5" fmla="*/ 964406 h 2419350"/>
                  <a:gd name="connsiteX6" fmla="*/ 2219613 w 2964945"/>
                  <a:gd name="connsiteY6" fmla="*/ 954881 h 2419350"/>
                  <a:gd name="connsiteX7" fmla="*/ 1393320 w 2964945"/>
                  <a:gd name="connsiteY7" fmla="*/ 2114550 h 2419350"/>
                  <a:gd name="connsiteX8" fmla="*/ 2671 w 2964945"/>
                  <a:gd name="connsiteY8" fmla="*/ 1600200 h 2419350"/>
                  <a:gd name="connsiteX0" fmla="*/ 2671 w 2964945"/>
                  <a:gd name="connsiteY0" fmla="*/ 1600200 h 2419350"/>
                  <a:gd name="connsiteX1" fmla="*/ 289 w 2964945"/>
                  <a:gd name="connsiteY1" fmla="*/ 1893093 h 2419350"/>
                  <a:gd name="connsiteX2" fmla="*/ 1455233 w 2964945"/>
                  <a:gd name="connsiteY2" fmla="*/ 2419350 h 2419350"/>
                  <a:gd name="connsiteX3" fmla="*/ 2955420 w 2964945"/>
                  <a:gd name="connsiteY3" fmla="*/ 304800 h 2419350"/>
                  <a:gd name="connsiteX4" fmla="*/ 2964945 w 2964945"/>
                  <a:gd name="connsiteY4" fmla="*/ 0 h 2419350"/>
                  <a:gd name="connsiteX5" fmla="*/ 2283907 w 2964945"/>
                  <a:gd name="connsiteY5" fmla="*/ 969168 h 2419350"/>
                  <a:gd name="connsiteX6" fmla="*/ 2219613 w 2964945"/>
                  <a:gd name="connsiteY6" fmla="*/ 954881 h 2419350"/>
                  <a:gd name="connsiteX7" fmla="*/ 1393320 w 2964945"/>
                  <a:gd name="connsiteY7" fmla="*/ 2114550 h 2419350"/>
                  <a:gd name="connsiteX8" fmla="*/ 2671 w 2964945"/>
                  <a:gd name="connsiteY8" fmla="*/ 1600200 h 2419350"/>
                  <a:gd name="connsiteX0" fmla="*/ 2671 w 2964945"/>
                  <a:gd name="connsiteY0" fmla="*/ 1600200 h 2419350"/>
                  <a:gd name="connsiteX1" fmla="*/ 289 w 2964945"/>
                  <a:gd name="connsiteY1" fmla="*/ 1893093 h 2419350"/>
                  <a:gd name="connsiteX2" fmla="*/ 1455233 w 2964945"/>
                  <a:gd name="connsiteY2" fmla="*/ 2419350 h 2419350"/>
                  <a:gd name="connsiteX3" fmla="*/ 2955420 w 2964945"/>
                  <a:gd name="connsiteY3" fmla="*/ 304800 h 2419350"/>
                  <a:gd name="connsiteX4" fmla="*/ 2964945 w 2964945"/>
                  <a:gd name="connsiteY4" fmla="*/ 0 h 2419350"/>
                  <a:gd name="connsiteX5" fmla="*/ 2283907 w 2964945"/>
                  <a:gd name="connsiteY5" fmla="*/ 969168 h 2419350"/>
                  <a:gd name="connsiteX6" fmla="*/ 2219613 w 2964945"/>
                  <a:gd name="connsiteY6" fmla="*/ 954881 h 2419350"/>
                  <a:gd name="connsiteX7" fmla="*/ 1400464 w 2964945"/>
                  <a:gd name="connsiteY7" fmla="*/ 2107406 h 2419350"/>
                  <a:gd name="connsiteX8" fmla="*/ 2671 w 2964945"/>
                  <a:gd name="connsiteY8" fmla="*/ 1600200 h 2419350"/>
                  <a:gd name="connsiteX0" fmla="*/ 2671 w 2969708"/>
                  <a:gd name="connsiteY0" fmla="*/ 1595437 h 2414587"/>
                  <a:gd name="connsiteX1" fmla="*/ 289 w 2969708"/>
                  <a:gd name="connsiteY1" fmla="*/ 1888330 h 2414587"/>
                  <a:gd name="connsiteX2" fmla="*/ 1455233 w 2969708"/>
                  <a:gd name="connsiteY2" fmla="*/ 2414587 h 2414587"/>
                  <a:gd name="connsiteX3" fmla="*/ 2955420 w 2969708"/>
                  <a:gd name="connsiteY3" fmla="*/ 300037 h 2414587"/>
                  <a:gd name="connsiteX4" fmla="*/ 2969708 w 2969708"/>
                  <a:gd name="connsiteY4" fmla="*/ 0 h 2414587"/>
                  <a:gd name="connsiteX5" fmla="*/ 2283907 w 2969708"/>
                  <a:gd name="connsiteY5" fmla="*/ 964405 h 2414587"/>
                  <a:gd name="connsiteX6" fmla="*/ 2219613 w 2969708"/>
                  <a:gd name="connsiteY6" fmla="*/ 950118 h 2414587"/>
                  <a:gd name="connsiteX7" fmla="*/ 1400464 w 2969708"/>
                  <a:gd name="connsiteY7" fmla="*/ 2102643 h 2414587"/>
                  <a:gd name="connsiteX8" fmla="*/ 2671 w 2969708"/>
                  <a:gd name="connsiteY8" fmla="*/ 1595437 h 2414587"/>
                  <a:gd name="connsiteX0" fmla="*/ 2671 w 2969708"/>
                  <a:gd name="connsiteY0" fmla="*/ 1595437 h 2414587"/>
                  <a:gd name="connsiteX1" fmla="*/ 289 w 2969708"/>
                  <a:gd name="connsiteY1" fmla="*/ 1888330 h 2414587"/>
                  <a:gd name="connsiteX2" fmla="*/ 1455233 w 2969708"/>
                  <a:gd name="connsiteY2" fmla="*/ 2414587 h 2414587"/>
                  <a:gd name="connsiteX3" fmla="*/ 2962563 w 2969708"/>
                  <a:gd name="connsiteY3" fmla="*/ 297656 h 2414587"/>
                  <a:gd name="connsiteX4" fmla="*/ 2969708 w 2969708"/>
                  <a:gd name="connsiteY4" fmla="*/ 0 h 2414587"/>
                  <a:gd name="connsiteX5" fmla="*/ 2283907 w 2969708"/>
                  <a:gd name="connsiteY5" fmla="*/ 964405 h 2414587"/>
                  <a:gd name="connsiteX6" fmla="*/ 2219613 w 2969708"/>
                  <a:gd name="connsiteY6" fmla="*/ 950118 h 2414587"/>
                  <a:gd name="connsiteX7" fmla="*/ 1400464 w 2969708"/>
                  <a:gd name="connsiteY7" fmla="*/ 2102643 h 2414587"/>
                  <a:gd name="connsiteX8" fmla="*/ 2671 w 2969708"/>
                  <a:gd name="connsiteY8" fmla="*/ 1595437 h 2414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9708" h="2414587">
                    <a:moveTo>
                      <a:pt x="2671" y="1595437"/>
                    </a:moveTo>
                    <a:cubicBezTo>
                      <a:pt x="4258" y="1687512"/>
                      <a:pt x="-1298" y="1796255"/>
                      <a:pt x="289" y="1888330"/>
                    </a:cubicBezTo>
                    <a:lnTo>
                      <a:pt x="1455233" y="2414587"/>
                    </a:lnTo>
                    <a:lnTo>
                      <a:pt x="2962563" y="297656"/>
                    </a:lnTo>
                    <a:lnTo>
                      <a:pt x="2969708" y="0"/>
                    </a:lnTo>
                    <a:lnTo>
                      <a:pt x="2283907" y="964405"/>
                    </a:lnTo>
                    <a:lnTo>
                      <a:pt x="2219613" y="950118"/>
                    </a:lnTo>
                    <a:lnTo>
                      <a:pt x="1400464" y="2102643"/>
                    </a:lnTo>
                    <a:lnTo>
                      <a:pt x="2671" y="1595437"/>
                    </a:lnTo>
                    <a:close/>
                  </a:path>
                </a:pathLst>
              </a:custGeom>
              <a:solidFill>
                <a:srgbClr val="FFC000">
                  <a:alpha val="3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Forme libre : forme 23">
                <a:extLst>
                  <a:ext uri="{FF2B5EF4-FFF2-40B4-BE49-F238E27FC236}">
                    <a16:creationId xmlns:a16="http://schemas.microsoft.com/office/drawing/2014/main" id="{E8F48772-1385-0398-6C4A-91D80B8F95D7}"/>
                  </a:ext>
                </a:extLst>
              </p:cNvPr>
              <p:cNvSpPr/>
              <p:nvPr/>
            </p:nvSpPr>
            <p:spPr>
              <a:xfrm>
                <a:off x="5965825" y="3537263"/>
                <a:ext cx="1130300" cy="669925"/>
              </a:xfrm>
              <a:custGeom>
                <a:avLst/>
                <a:gdLst>
                  <a:gd name="connsiteX0" fmla="*/ 447675 w 1130300"/>
                  <a:gd name="connsiteY0" fmla="*/ 0 h 669925"/>
                  <a:gd name="connsiteX1" fmla="*/ 0 w 1130300"/>
                  <a:gd name="connsiteY1" fmla="*/ 635000 h 669925"/>
                  <a:gd name="connsiteX2" fmla="*/ 101600 w 1130300"/>
                  <a:gd name="connsiteY2" fmla="*/ 669925 h 669925"/>
                  <a:gd name="connsiteX3" fmla="*/ 447675 w 1130300"/>
                  <a:gd name="connsiteY3" fmla="*/ 190500 h 669925"/>
                  <a:gd name="connsiteX4" fmla="*/ 657225 w 1130300"/>
                  <a:gd name="connsiteY4" fmla="*/ 260350 h 669925"/>
                  <a:gd name="connsiteX5" fmla="*/ 657225 w 1130300"/>
                  <a:gd name="connsiteY5" fmla="*/ 482600 h 669925"/>
                  <a:gd name="connsiteX6" fmla="*/ 904875 w 1130300"/>
                  <a:gd name="connsiteY6" fmla="*/ 571500 h 669925"/>
                  <a:gd name="connsiteX7" fmla="*/ 1130300 w 1130300"/>
                  <a:gd name="connsiteY7" fmla="*/ 254000 h 669925"/>
                  <a:gd name="connsiteX8" fmla="*/ 447675 w 1130300"/>
                  <a:gd name="connsiteY8" fmla="*/ 0 h 66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300" h="669925">
                    <a:moveTo>
                      <a:pt x="447675" y="0"/>
                    </a:moveTo>
                    <a:lnTo>
                      <a:pt x="0" y="635000"/>
                    </a:lnTo>
                    <a:lnTo>
                      <a:pt x="101600" y="669925"/>
                    </a:lnTo>
                    <a:lnTo>
                      <a:pt x="447675" y="190500"/>
                    </a:lnTo>
                    <a:lnTo>
                      <a:pt x="657225" y="260350"/>
                    </a:lnTo>
                    <a:lnTo>
                      <a:pt x="657225" y="482600"/>
                    </a:lnTo>
                    <a:lnTo>
                      <a:pt x="904875" y="571500"/>
                    </a:lnTo>
                    <a:lnTo>
                      <a:pt x="1130300" y="254000"/>
                    </a:lnTo>
                    <a:lnTo>
                      <a:pt x="447675" y="0"/>
                    </a:lnTo>
                    <a:close/>
                  </a:path>
                </a:pathLst>
              </a:custGeom>
              <a:solidFill>
                <a:srgbClr val="FFC000">
                  <a:alpha val="3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Forme libre : forme 24">
                <a:extLst>
                  <a:ext uri="{FF2B5EF4-FFF2-40B4-BE49-F238E27FC236}">
                    <a16:creationId xmlns:a16="http://schemas.microsoft.com/office/drawing/2014/main" id="{635F8C24-91DB-5269-3AFA-59DF0BBB8CD6}"/>
                  </a:ext>
                </a:extLst>
              </p:cNvPr>
              <p:cNvSpPr/>
              <p:nvPr/>
            </p:nvSpPr>
            <p:spPr>
              <a:xfrm>
                <a:off x="6594475" y="2606988"/>
                <a:ext cx="1111250" cy="752475"/>
              </a:xfrm>
              <a:custGeom>
                <a:avLst/>
                <a:gdLst>
                  <a:gd name="connsiteX0" fmla="*/ 485775 w 1111250"/>
                  <a:gd name="connsiteY0" fmla="*/ 0 h 752475"/>
                  <a:gd name="connsiteX1" fmla="*/ 0 w 1111250"/>
                  <a:gd name="connsiteY1" fmla="*/ 676275 h 752475"/>
                  <a:gd name="connsiteX2" fmla="*/ 225425 w 1111250"/>
                  <a:gd name="connsiteY2" fmla="*/ 752475 h 752475"/>
                  <a:gd name="connsiteX3" fmla="*/ 482600 w 1111250"/>
                  <a:gd name="connsiteY3" fmla="*/ 403225 h 752475"/>
                  <a:gd name="connsiteX4" fmla="*/ 889000 w 1111250"/>
                  <a:gd name="connsiteY4" fmla="*/ 549275 h 752475"/>
                  <a:gd name="connsiteX5" fmla="*/ 1111250 w 1111250"/>
                  <a:gd name="connsiteY5" fmla="*/ 228600 h 752475"/>
                  <a:gd name="connsiteX6" fmla="*/ 485775 w 1111250"/>
                  <a:gd name="connsiteY6" fmla="*/ 0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1250" h="752475">
                    <a:moveTo>
                      <a:pt x="485775" y="0"/>
                    </a:moveTo>
                    <a:lnTo>
                      <a:pt x="0" y="676275"/>
                    </a:lnTo>
                    <a:lnTo>
                      <a:pt x="225425" y="752475"/>
                    </a:lnTo>
                    <a:lnTo>
                      <a:pt x="482600" y="403225"/>
                    </a:lnTo>
                    <a:lnTo>
                      <a:pt x="889000" y="549275"/>
                    </a:lnTo>
                    <a:lnTo>
                      <a:pt x="1111250" y="228600"/>
                    </a:lnTo>
                    <a:lnTo>
                      <a:pt x="485775" y="0"/>
                    </a:lnTo>
                    <a:close/>
                  </a:path>
                </a:pathLst>
              </a:custGeom>
              <a:solidFill>
                <a:srgbClr val="FFC000">
                  <a:alpha val="3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Forme libre : forme 25">
                <a:extLst>
                  <a:ext uri="{FF2B5EF4-FFF2-40B4-BE49-F238E27FC236}">
                    <a16:creationId xmlns:a16="http://schemas.microsoft.com/office/drawing/2014/main" id="{73385398-1E89-FA88-AD9A-AB1A7F5A608B}"/>
                  </a:ext>
                </a:extLst>
              </p:cNvPr>
              <p:cNvSpPr/>
              <p:nvPr/>
            </p:nvSpPr>
            <p:spPr>
              <a:xfrm>
                <a:off x="5400675" y="2029138"/>
                <a:ext cx="577850" cy="847725"/>
              </a:xfrm>
              <a:custGeom>
                <a:avLst/>
                <a:gdLst>
                  <a:gd name="connsiteX0" fmla="*/ 577850 w 577850"/>
                  <a:gd name="connsiteY0" fmla="*/ 0 h 847725"/>
                  <a:gd name="connsiteX1" fmla="*/ 0 w 577850"/>
                  <a:gd name="connsiteY1" fmla="*/ 809625 h 847725"/>
                  <a:gd name="connsiteX2" fmla="*/ 101600 w 577850"/>
                  <a:gd name="connsiteY2" fmla="*/ 847725 h 847725"/>
                  <a:gd name="connsiteX3" fmla="*/ 577850 w 577850"/>
                  <a:gd name="connsiteY3" fmla="*/ 184150 h 847725"/>
                  <a:gd name="connsiteX4" fmla="*/ 577850 w 577850"/>
                  <a:gd name="connsiteY4" fmla="*/ 0 h 84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850" h="847725">
                    <a:moveTo>
                      <a:pt x="577850" y="0"/>
                    </a:moveTo>
                    <a:lnTo>
                      <a:pt x="0" y="809625"/>
                    </a:lnTo>
                    <a:lnTo>
                      <a:pt x="101600" y="847725"/>
                    </a:lnTo>
                    <a:lnTo>
                      <a:pt x="577850" y="184150"/>
                    </a:lnTo>
                    <a:lnTo>
                      <a:pt x="577850" y="0"/>
                    </a:lnTo>
                    <a:close/>
                  </a:path>
                </a:pathLst>
              </a:custGeom>
              <a:solidFill>
                <a:srgbClr val="FFC000">
                  <a:alpha val="3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Forme libre : forme 26">
                <a:extLst>
                  <a:ext uri="{FF2B5EF4-FFF2-40B4-BE49-F238E27FC236}">
                    <a16:creationId xmlns:a16="http://schemas.microsoft.com/office/drawing/2014/main" id="{E0D76D7D-BA14-1507-1B4C-8EB7976542C1}"/>
                  </a:ext>
                </a:extLst>
              </p:cNvPr>
              <p:cNvSpPr/>
              <p:nvPr/>
            </p:nvSpPr>
            <p:spPr>
              <a:xfrm>
                <a:off x="5753348" y="2154328"/>
                <a:ext cx="584784" cy="885883"/>
              </a:xfrm>
              <a:custGeom>
                <a:avLst/>
                <a:gdLst>
                  <a:gd name="connsiteX0" fmla="*/ 577850 w 577850"/>
                  <a:gd name="connsiteY0" fmla="*/ 0 h 847725"/>
                  <a:gd name="connsiteX1" fmla="*/ 0 w 577850"/>
                  <a:gd name="connsiteY1" fmla="*/ 809625 h 847725"/>
                  <a:gd name="connsiteX2" fmla="*/ 101600 w 577850"/>
                  <a:gd name="connsiteY2" fmla="*/ 847725 h 847725"/>
                  <a:gd name="connsiteX3" fmla="*/ 577850 w 577850"/>
                  <a:gd name="connsiteY3" fmla="*/ 184150 h 847725"/>
                  <a:gd name="connsiteX4" fmla="*/ 577850 w 577850"/>
                  <a:gd name="connsiteY4" fmla="*/ 0 h 847725"/>
                  <a:gd name="connsiteX0" fmla="*/ 565150 w 577850"/>
                  <a:gd name="connsiteY0" fmla="*/ 0 h 838200"/>
                  <a:gd name="connsiteX1" fmla="*/ 0 w 577850"/>
                  <a:gd name="connsiteY1" fmla="*/ 800100 h 838200"/>
                  <a:gd name="connsiteX2" fmla="*/ 101600 w 577850"/>
                  <a:gd name="connsiteY2" fmla="*/ 838200 h 838200"/>
                  <a:gd name="connsiteX3" fmla="*/ 577850 w 577850"/>
                  <a:gd name="connsiteY3" fmla="*/ 174625 h 838200"/>
                  <a:gd name="connsiteX4" fmla="*/ 565150 w 577850"/>
                  <a:gd name="connsiteY4" fmla="*/ 0 h 838200"/>
                  <a:gd name="connsiteX0" fmla="*/ 565150 w 565150"/>
                  <a:gd name="connsiteY0" fmla="*/ 0 h 838200"/>
                  <a:gd name="connsiteX1" fmla="*/ 0 w 565150"/>
                  <a:gd name="connsiteY1" fmla="*/ 800100 h 838200"/>
                  <a:gd name="connsiteX2" fmla="*/ 101600 w 565150"/>
                  <a:gd name="connsiteY2" fmla="*/ 838200 h 838200"/>
                  <a:gd name="connsiteX3" fmla="*/ 555625 w 565150"/>
                  <a:gd name="connsiteY3" fmla="*/ 292100 h 838200"/>
                  <a:gd name="connsiteX4" fmla="*/ 565150 w 565150"/>
                  <a:gd name="connsiteY4" fmla="*/ 0 h 838200"/>
                  <a:gd name="connsiteX0" fmla="*/ 565150 w 565150"/>
                  <a:gd name="connsiteY0" fmla="*/ 0 h 891493"/>
                  <a:gd name="connsiteX1" fmla="*/ 0 w 565150"/>
                  <a:gd name="connsiteY1" fmla="*/ 800100 h 891493"/>
                  <a:gd name="connsiteX2" fmla="*/ 146478 w 565150"/>
                  <a:gd name="connsiteY2" fmla="*/ 891493 h 891493"/>
                  <a:gd name="connsiteX3" fmla="*/ 555625 w 565150"/>
                  <a:gd name="connsiteY3" fmla="*/ 292100 h 891493"/>
                  <a:gd name="connsiteX4" fmla="*/ 565150 w 565150"/>
                  <a:gd name="connsiteY4" fmla="*/ 0 h 891493"/>
                  <a:gd name="connsiteX0" fmla="*/ 584784 w 584784"/>
                  <a:gd name="connsiteY0" fmla="*/ 0 h 891493"/>
                  <a:gd name="connsiteX1" fmla="*/ 0 w 584784"/>
                  <a:gd name="connsiteY1" fmla="*/ 822540 h 891493"/>
                  <a:gd name="connsiteX2" fmla="*/ 166112 w 584784"/>
                  <a:gd name="connsiteY2" fmla="*/ 891493 h 891493"/>
                  <a:gd name="connsiteX3" fmla="*/ 575259 w 584784"/>
                  <a:gd name="connsiteY3" fmla="*/ 292100 h 891493"/>
                  <a:gd name="connsiteX4" fmla="*/ 584784 w 584784"/>
                  <a:gd name="connsiteY4" fmla="*/ 0 h 891493"/>
                  <a:gd name="connsiteX0" fmla="*/ 584784 w 584784"/>
                  <a:gd name="connsiteY0" fmla="*/ 0 h 885883"/>
                  <a:gd name="connsiteX1" fmla="*/ 0 w 584784"/>
                  <a:gd name="connsiteY1" fmla="*/ 822540 h 885883"/>
                  <a:gd name="connsiteX2" fmla="*/ 171722 w 584784"/>
                  <a:gd name="connsiteY2" fmla="*/ 885883 h 885883"/>
                  <a:gd name="connsiteX3" fmla="*/ 575259 w 584784"/>
                  <a:gd name="connsiteY3" fmla="*/ 292100 h 885883"/>
                  <a:gd name="connsiteX4" fmla="*/ 584784 w 584784"/>
                  <a:gd name="connsiteY4" fmla="*/ 0 h 88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784" h="885883">
                    <a:moveTo>
                      <a:pt x="584784" y="0"/>
                    </a:moveTo>
                    <a:lnTo>
                      <a:pt x="0" y="822540"/>
                    </a:lnTo>
                    <a:lnTo>
                      <a:pt x="171722" y="885883"/>
                    </a:lnTo>
                    <a:lnTo>
                      <a:pt x="575259" y="292100"/>
                    </a:lnTo>
                    <a:lnTo>
                      <a:pt x="584784" y="0"/>
                    </a:lnTo>
                    <a:close/>
                  </a:path>
                </a:pathLst>
              </a:custGeom>
              <a:solidFill>
                <a:srgbClr val="FFC000">
                  <a:alpha val="3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8302BF63-7647-860C-EA82-605366DA98D0}"/>
                  </a:ext>
                </a:extLst>
              </p:cNvPr>
              <p:cNvSpPr/>
              <p:nvPr/>
            </p:nvSpPr>
            <p:spPr>
              <a:xfrm>
                <a:off x="4205852" y="4051612"/>
                <a:ext cx="1167042" cy="531019"/>
              </a:xfrm>
              <a:custGeom>
                <a:avLst/>
                <a:gdLst>
                  <a:gd name="connsiteX0" fmla="*/ 1157288 w 1157288"/>
                  <a:gd name="connsiteY0" fmla="*/ 428625 h 526256"/>
                  <a:gd name="connsiteX1" fmla="*/ 2381 w 1157288"/>
                  <a:gd name="connsiteY1" fmla="*/ 0 h 526256"/>
                  <a:gd name="connsiteX2" fmla="*/ 0 w 1157288"/>
                  <a:gd name="connsiteY2" fmla="*/ 104775 h 526256"/>
                  <a:gd name="connsiteX3" fmla="*/ 1154906 w 1157288"/>
                  <a:gd name="connsiteY3" fmla="*/ 526256 h 526256"/>
                  <a:gd name="connsiteX4" fmla="*/ 1157288 w 1157288"/>
                  <a:gd name="connsiteY4" fmla="*/ 428625 h 526256"/>
                  <a:gd name="connsiteX0" fmla="*/ 1157288 w 1157288"/>
                  <a:gd name="connsiteY0" fmla="*/ 428625 h 523875"/>
                  <a:gd name="connsiteX1" fmla="*/ 2381 w 1157288"/>
                  <a:gd name="connsiteY1" fmla="*/ 0 h 523875"/>
                  <a:gd name="connsiteX2" fmla="*/ 0 w 1157288"/>
                  <a:gd name="connsiteY2" fmla="*/ 104775 h 523875"/>
                  <a:gd name="connsiteX3" fmla="*/ 1154906 w 1157288"/>
                  <a:gd name="connsiteY3" fmla="*/ 523875 h 523875"/>
                  <a:gd name="connsiteX4" fmla="*/ 1157288 w 1157288"/>
                  <a:gd name="connsiteY4" fmla="*/ 428625 h 523875"/>
                  <a:gd name="connsiteX0" fmla="*/ 1164432 w 1164432"/>
                  <a:gd name="connsiteY0" fmla="*/ 421481 h 523875"/>
                  <a:gd name="connsiteX1" fmla="*/ 2381 w 1164432"/>
                  <a:gd name="connsiteY1" fmla="*/ 0 h 523875"/>
                  <a:gd name="connsiteX2" fmla="*/ 0 w 1164432"/>
                  <a:gd name="connsiteY2" fmla="*/ 104775 h 523875"/>
                  <a:gd name="connsiteX3" fmla="*/ 1154906 w 1164432"/>
                  <a:gd name="connsiteY3" fmla="*/ 523875 h 523875"/>
                  <a:gd name="connsiteX4" fmla="*/ 1164432 w 1164432"/>
                  <a:gd name="connsiteY4" fmla="*/ 421481 h 523875"/>
                  <a:gd name="connsiteX0" fmla="*/ 1164432 w 1169193"/>
                  <a:gd name="connsiteY0" fmla="*/ 421481 h 531019"/>
                  <a:gd name="connsiteX1" fmla="*/ 2381 w 1169193"/>
                  <a:gd name="connsiteY1" fmla="*/ 0 h 531019"/>
                  <a:gd name="connsiteX2" fmla="*/ 0 w 1169193"/>
                  <a:gd name="connsiteY2" fmla="*/ 104775 h 531019"/>
                  <a:gd name="connsiteX3" fmla="*/ 1169193 w 1169193"/>
                  <a:gd name="connsiteY3" fmla="*/ 531019 h 531019"/>
                  <a:gd name="connsiteX4" fmla="*/ 1164432 w 1169193"/>
                  <a:gd name="connsiteY4" fmla="*/ 421481 h 531019"/>
                  <a:gd name="connsiteX0" fmla="*/ 1159670 w 1169193"/>
                  <a:gd name="connsiteY0" fmla="*/ 428625 h 531019"/>
                  <a:gd name="connsiteX1" fmla="*/ 2381 w 1169193"/>
                  <a:gd name="connsiteY1" fmla="*/ 0 h 531019"/>
                  <a:gd name="connsiteX2" fmla="*/ 0 w 1169193"/>
                  <a:gd name="connsiteY2" fmla="*/ 104775 h 531019"/>
                  <a:gd name="connsiteX3" fmla="*/ 1169193 w 1169193"/>
                  <a:gd name="connsiteY3" fmla="*/ 531019 h 531019"/>
                  <a:gd name="connsiteX4" fmla="*/ 1159670 w 1169193"/>
                  <a:gd name="connsiteY4" fmla="*/ 428625 h 531019"/>
                  <a:gd name="connsiteX0" fmla="*/ 1166814 w 1169193"/>
                  <a:gd name="connsiteY0" fmla="*/ 428625 h 531019"/>
                  <a:gd name="connsiteX1" fmla="*/ 2381 w 1169193"/>
                  <a:gd name="connsiteY1" fmla="*/ 0 h 531019"/>
                  <a:gd name="connsiteX2" fmla="*/ 0 w 1169193"/>
                  <a:gd name="connsiteY2" fmla="*/ 104775 h 531019"/>
                  <a:gd name="connsiteX3" fmla="*/ 1169193 w 1169193"/>
                  <a:gd name="connsiteY3" fmla="*/ 531019 h 531019"/>
                  <a:gd name="connsiteX4" fmla="*/ 1166814 w 1169193"/>
                  <a:gd name="connsiteY4" fmla="*/ 428625 h 531019"/>
                  <a:gd name="connsiteX0" fmla="*/ 1164663 w 1167042"/>
                  <a:gd name="connsiteY0" fmla="*/ 428625 h 531019"/>
                  <a:gd name="connsiteX1" fmla="*/ 230 w 1167042"/>
                  <a:gd name="connsiteY1" fmla="*/ 0 h 531019"/>
                  <a:gd name="connsiteX2" fmla="*/ 230 w 1167042"/>
                  <a:gd name="connsiteY2" fmla="*/ 100013 h 531019"/>
                  <a:gd name="connsiteX3" fmla="*/ 1167042 w 1167042"/>
                  <a:gd name="connsiteY3" fmla="*/ 531019 h 531019"/>
                  <a:gd name="connsiteX4" fmla="*/ 1164663 w 1167042"/>
                  <a:gd name="connsiteY4" fmla="*/ 428625 h 53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7042" h="531019">
                    <a:moveTo>
                      <a:pt x="1164663" y="428625"/>
                    </a:moveTo>
                    <a:lnTo>
                      <a:pt x="230" y="0"/>
                    </a:lnTo>
                    <a:cubicBezTo>
                      <a:pt x="-564" y="34925"/>
                      <a:pt x="1024" y="65088"/>
                      <a:pt x="230" y="100013"/>
                    </a:cubicBezTo>
                    <a:lnTo>
                      <a:pt x="1167042" y="531019"/>
                    </a:lnTo>
                    <a:lnTo>
                      <a:pt x="1164663" y="428625"/>
                    </a:lnTo>
                    <a:close/>
                  </a:path>
                </a:pathLst>
              </a:custGeom>
              <a:gradFill>
                <a:gsLst>
                  <a:gs pos="0">
                    <a:srgbClr val="FF0000"/>
                  </a:gs>
                  <a:gs pos="100000">
                    <a:srgbClr val="BDA96B">
                      <a:alpha val="78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90989690-BD33-F1D6-7858-72D3EBB99452}"/>
                  </a:ext>
                </a:extLst>
              </p:cNvPr>
              <p:cNvSpPr/>
              <p:nvPr/>
            </p:nvSpPr>
            <p:spPr>
              <a:xfrm>
                <a:off x="4883690" y="2921315"/>
                <a:ext cx="1150144" cy="557211"/>
              </a:xfrm>
              <a:custGeom>
                <a:avLst/>
                <a:gdLst>
                  <a:gd name="connsiteX0" fmla="*/ 1157288 w 1157288"/>
                  <a:gd name="connsiteY0" fmla="*/ 428625 h 526256"/>
                  <a:gd name="connsiteX1" fmla="*/ 2381 w 1157288"/>
                  <a:gd name="connsiteY1" fmla="*/ 0 h 526256"/>
                  <a:gd name="connsiteX2" fmla="*/ 0 w 1157288"/>
                  <a:gd name="connsiteY2" fmla="*/ 104775 h 526256"/>
                  <a:gd name="connsiteX3" fmla="*/ 1154906 w 1157288"/>
                  <a:gd name="connsiteY3" fmla="*/ 526256 h 526256"/>
                  <a:gd name="connsiteX4" fmla="*/ 1157288 w 1157288"/>
                  <a:gd name="connsiteY4" fmla="*/ 428625 h 526256"/>
                  <a:gd name="connsiteX0" fmla="*/ 1162050 w 1162050"/>
                  <a:gd name="connsiteY0" fmla="*/ 428625 h 526256"/>
                  <a:gd name="connsiteX1" fmla="*/ 7143 w 1162050"/>
                  <a:gd name="connsiteY1" fmla="*/ 0 h 526256"/>
                  <a:gd name="connsiteX2" fmla="*/ 0 w 1162050"/>
                  <a:gd name="connsiteY2" fmla="*/ 164306 h 526256"/>
                  <a:gd name="connsiteX3" fmla="*/ 1159668 w 1162050"/>
                  <a:gd name="connsiteY3" fmla="*/ 526256 h 526256"/>
                  <a:gd name="connsiteX4" fmla="*/ 1162050 w 1162050"/>
                  <a:gd name="connsiteY4" fmla="*/ 428625 h 526256"/>
                  <a:gd name="connsiteX0" fmla="*/ 1162050 w 1162050"/>
                  <a:gd name="connsiteY0" fmla="*/ 435768 h 533399"/>
                  <a:gd name="connsiteX1" fmla="*/ 2380 w 1162050"/>
                  <a:gd name="connsiteY1" fmla="*/ 0 h 533399"/>
                  <a:gd name="connsiteX2" fmla="*/ 0 w 1162050"/>
                  <a:gd name="connsiteY2" fmla="*/ 171449 h 533399"/>
                  <a:gd name="connsiteX3" fmla="*/ 1159668 w 1162050"/>
                  <a:gd name="connsiteY3" fmla="*/ 533399 h 533399"/>
                  <a:gd name="connsiteX4" fmla="*/ 1162050 w 1162050"/>
                  <a:gd name="connsiteY4" fmla="*/ 435768 h 533399"/>
                  <a:gd name="connsiteX0" fmla="*/ 1150144 w 1159668"/>
                  <a:gd name="connsiteY0" fmla="*/ 411955 h 533399"/>
                  <a:gd name="connsiteX1" fmla="*/ 2380 w 1159668"/>
                  <a:gd name="connsiteY1" fmla="*/ 0 h 533399"/>
                  <a:gd name="connsiteX2" fmla="*/ 0 w 1159668"/>
                  <a:gd name="connsiteY2" fmla="*/ 171449 h 533399"/>
                  <a:gd name="connsiteX3" fmla="*/ 1159668 w 1159668"/>
                  <a:gd name="connsiteY3" fmla="*/ 533399 h 533399"/>
                  <a:gd name="connsiteX4" fmla="*/ 1150144 w 1159668"/>
                  <a:gd name="connsiteY4" fmla="*/ 411955 h 533399"/>
                  <a:gd name="connsiteX0" fmla="*/ 1150144 w 1150144"/>
                  <a:gd name="connsiteY0" fmla="*/ 411955 h 557211"/>
                  <a:gd name="connsiteX1" fmla="*/ 2380 w 1150144"/>
                  <a:gd name="connsiteY1" fmla="*/ 0 h 557211"/>
                  <a:gd name="connsiteX2" fmla="*/ 0 w 1150144"/>
                  <a:gd name="connsiteY2" fmla="*/ 171449 h 557211"/>
                  <a:gd name="connsiteX3" fmla="*/ 1054893 w 1150144"/>
                  <a:gd name="connsiteY3" fmla="*/ 557211 h 557211"/>
                  <a:gd name="connsiteX4" fmla="*/ 1150144 w 1150144"/>
                  <a:gd name="connsiteY4" fmla="*/ 411955 h 557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144" h="557211">
                    <a:moveTo>
                      <a:pt x="1150144" y="411955"/>
                    </a:moveTo>
                    <a:lnTo>
                      <a:pt x="2380" y="0"/>
                    </a:lnTo>
                    <a:cubicBezTo>
                      <a:pt x="1586" y="34925"/>
                      <a:pt x="794" y="136524"/>
                      <a:pt x="0" y="171449"/>
                    </a:cubicBezTo>
                    <a:lnTo>
                      <a:pt x="1054893" y="557211"/>
                    </a:lnTo>
                    <a:lnTo>
                      <a:pt x="1150144" y="411955"/>
                    </a:lnTo>
                    <a:close/>
                  </a:path>
                </a:pathLst>
              </a:custGeom>
              <a:gradFill>
                <a:gsLst>
                  <a:gs pos="0">
                    <a:srgbClr val="FF0000"/>
                  </a:gs>
                  <a:gs pos="100000">
                    <a:srgbClr val="C99327">
                      <a:alpha val="32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id="{1260E34B-54D0-8A4A-5E77-E727FD0B02CF}"/>
                  </a:ext>
                </a:extLst>
              </p:cNvPr>
              <p:cNvSpPr/>
              <p:nvPr/>
            </p:nvSpPr>
            <p:spPr>
              <a:xfrm>
                <a:off x="5643476" y="3447683"/>
                <a:ext cx="247757" cy="254793"/>
              </a:xfrm>
              <a:custGeom>
                <a:avLst/>
                <a:gdLst>
                  <a:gd name="connsiteX0" fmla="*/ 1157288 w 1157288"/>
                  <a:gd name="connsiteY0" fmla="*/ 428625 h 526256"/>
                  <a:gd name="connsiteX1" fmla="*/ 2381 w 1157288"/>
                  <a:gd name="connsiteY1" fmla="*/ 0 h 526256"/>
                  <a:gd name="connsiteX2" fmla="*/ 0 w 1157288"/>
                  <a:gd name="connsiteY2" fmla="*/ 104775 h 526256"/>
                  <a:gd name="connsiteX3" fmla="*/ 1154906 w 1157288"/>
                  <a:gd name="connsiteY3" fmla="*/ 526256 h 526256"/>
                  <a:gd name="connsiteX4" fmla="*/ 1157288 w 1157288"/>
                  <a:gd name="connsiteY4" fmla="*/ 428625 h 526256"/>
                  <a:gd name="connsiteX0" fmla="*/ 1162050 w 1162050"/>
                  <a:gd name="connsiteY0" fmla="*/ 428625 h 526256"/>
                  <a:gd name="connsiteX1" fmla="*/ 7143 w 1162050"/>
                  <a:gd name="connsiteY1" fmla="*/ 0 h 526256"/>
                  <a:gd name="connsiteX2" fmla="*/ 0 w 1162050"/>
                  <a:gd name="connsiteY2" fmla="*/ 164306 h 526256"/>
                  <a:gd name="connsiteX3" fmla="*/ 1159668 w 1162050"/>
                  <a:gd name="connsiteY3" fmla="*/ 526256 h 526256"/>
                  <a:gd name="connsiteX4" fmla="*/ 1162050 w 1162050"/>
                  <a:gd name="connsiteY4" fmla="*/ 428625 h 526256"/>
                  <a:gd name="connsiteX0" fmla="*/ 1162050 w 1162050"/>
                  <a:gd name="connsiteY0" fmla="*/ 435768 h 533399"/>
                  <a:gd name="connsiteX1" fmla="*/ 2380 w 1162050"/>
                  <a:gd name="connsiteY1" fmla="*/ 0 h 533399"/>
                  <a:gd name="connsiteX2" fmla="*/ 0 w 1162050"/>
                  <a:gd name="connsiteY2" fmla="*/ 171449 h 533399"/>
                  <a:gd name="connsiteX3" fmla="*/ 1159668 w 1162050"/>
                  <a:gd name="connsiteY3" fmla="*/ 533399 h 533399"/>
                  <a:gd name="connsiteX4" fmla="*/ 1162050 w 1162050"/>
                  <a:gd name="connsiteY4" fmla="*/ 435768 h 533399"/>
                  <a:gd name="connsiteX0" fmla="*/ 1150144 w 1159668"/>
                  <a:gd name="connsiteY0" fmla="*/ 411955 h 533399"/>
                  <a:gd name="connsiteX1" fmla="*/ 2380 w 1159668"/>
                  <a:gd name="connsiteY1" fmla="*/ 0 h 533399"/>
                  <a:gd name="connsiteX2" fmla="*/ 0 w 1159668"/>
                  <a:gd name="connsiteY2" fmla="*/ 171449 h 533399"/>
                  <a:gd name="connsiteX3" fmla="*/ 1159668 w 1159668"/>
                  <a:gd name="connsiteY3" fmla="*/ 533399 h 533399"/>
                  <a:gd name="connsiteX4" fmla="*/ 1150144 w 1159668"/>
                  <a:gd name="connsiteY4" fmla="*/ 411955 h 533399"/>
                  <a:gd name="connsiteX0" fmla="*/ 1150144 w 1150144"/>
                  <a:gd name="connsiteY0" fmla="*/ 411955 h 557211"/>
                  <a:gd name="connsiteX1" fmla="*/ 2380 w 1150144"/>
                  <a:gd name="connsiteY1" fmla="*/ 0 h 557211"/>
                  <a:gd name="connsiteX2" fmla="*/ 0 w 1150144"/>
                  <a:gd name="connsiteY2" fmla="*/ 171449 h 557211"/>
                  <a:gd name="connsiteX3" fmla="*/ 1054893 w 1150144"/>
                  <a:gd name="connsiteY3" fmla="*/ 557211 h 557211"/>
                  <a:gd name="connsiteX4" fmla="*/ 1150144 w 1150144"/>
                  <a:gd name="connsiteY4" fmla="*/ 411955 h 557211"/>
                  <a:gd name="connsiteX0" fmla="*/ 1147765 w 1147765"/>
                  <a:gd name="connsiteY0" fmla="*/ 411955 h 557211"/>
                  <a:gd name="connsiteX1" fmla="*/ 1 w 1147765"/>
                  <a:gd name="connsiteY1" fmla="*/ 0 h 557211"/>
                  <a:gd name="connsiteX2" fmla="*/ 902496 w 1147765"/>
                  <a:gd name="connsiteY2" fmla="*/ 535780 h 557211"/>
                  <a:gd name="connsiteX3" fmla="*/ 1052514 w 1147765"/>
                  <a:gd name="connsiteY3" fmla="*/ 557211 h 557211"/>
                  <a:gd name="connsiteX4" fmla="*/ 1147765 w 1147765"/>
                  <a:gd name="connsiteY4" fmla="*/ 411955 h 557211"/>
                  <a:gd name="connsiteX0" fmla="*/ 250102 w 250102"/>
                  <a:gd name="connsiteY0" fmla="*/ 95249 h 240505"/>
                  <a:gd name="connsiteX1" fmla="*/ 69 w 250102"/>
                  <a:gd name="connsiteY1" fmla="*/ 0 h 240505"/>
                  <a:gd name="connsiteX2" fmla="*/ 4833 w 250102"/>
                  <a:gd name="connsiteY2" fmla="*/ 219074 h 240505"/>
                  <a:gd name="connsiteX3" fmla="*/ 154851 w 250102"/>
                  <a:gd name="connsiteY3" fmla="*/ 240505 h 240505"/>
                  <a:gd name="connsiteX4" fmla="*/ 250102 w 250102"/>
                  <a:gd name="connsiteY4" fmla="*/ 95249 h 240505"/>
                  <a:gd name="connsiteX0" fmla="*/ 250102 w 250102"/>
                  <a:gd name="connsiteY0" fmla="*/ 95249 h 257174"/>
                  <a:gd name="connsiteX1" fmla="*/ 69 w 250102"/>
                  <a:gd name="connsiteY1" fmla="*/ 0 h 257174"/>
                  <a:gd name="connsiteX2" fmla="*/ 4833 w 250102"/>
                  <a:gd name="connsiteY2" fmla="*/ 219074 h 257174"/>
                  <a:gd name="connsiteX3" fmla="*/ 138182 w 250102"/>
                  <a:gd name="connsiteY3" fmla="*/ 257174 h 257174"/>
                  <a:gd name="connsiteX4" fmla="*/ 250102 w 250102"/>
                  <a:gd name="connsiteY4" fmla="*/ 95249 h 257174"/>
                  <a:gd name="connsiteX0" fmla="*/ 245269 w 245269"/>
                  <a:gd name="connsiteY0" fmla="*/ 85724 h 247649"/>
                  <a:gd name="connsiteX1" fmla="*/ 4761 w 245269"/>
                  <a:gd name="connsiteY1" fmla="*/ 0 h 247649"/>
                  <a:gd name="connsiteX2" fmla="*/ 0 w 245269"/>
                  <a:gd name="connsiteY2" fmla="*/ 209549 h 247649"/>
                  <a:gd name="connsiteX3" fmla="*/ 133349 w 245269"/>
                  <a:gd name="connsiteY3" fmla="*/ 247649 h 247649"/>
                  <a:gd name="connsiteX4" fmla="*/ 245269 w 245269"/>
                  <a:gd name="connsiteY4" fmla="*/ 85724 h 247649"/>
                  <a:gd name="connsiteX0" fmla="*/ 247757 w 247757"/>
                  <a:gd name="connsiteY0" fmla="*/ 92868 h 254793"/>
                  <a:gd name="connsiteX1" fmla="*/ 105 w 247757"/>
                  <a:gd name="connsiteY1" fmla="*/ 0 h 254793"/>
                  <a:gd name="connsiteX2" fmla="*/ 2488 w 247757"/>
                  <a:gd name="connsiteY2" fmla="*/ 216693 h 254793"/>
                  <a:gd name="connsiteX3" fmla="*/ 135837 w 247757"/>
                  <a:gd name="connsiteY3" fmla="*/ 254793 h 254793"/>
                  <a:gd name="connsiteX4" fmla="*/ 247757 w 247757"/>
                  <a:gd name="connsiteY4" fmla="*/ 92868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757" h="254793">
                    <a:moveTo>
                      <a:pt x="247757" y="92868"/>
                    </a:moveTo>
                    <a:lnTo>
                      <a:pt x="105" y="0"/>
                    </a:lnTo>
                    <a:cubicBezTo>
                      <a:pt x="-689" y="34925"/>
                      <a:pt x="3282" y="181768"/>
                      <a:pt x="2488" y="216693"/>
                    </a:cubicBezTo>
                    <a:lnTo>
                      <a:pt x="135837" y="254793"/>
                    </a:lnTo>
                    <a:lnTo>
                      <a:pt x="247757" y="92868"/>
                    </a:lnTo>
                    <a:close/>
                  </a:path>
                </a:pathLst>
              </a:custGeom>
              <a:gradFill>
                <a:gsLst>
                  <a:gs pos="0">
                    <a:srgbClr val="E5681B"/>
                  </a:gs>
                  <a:gs pos="100000">
                    <a:srgbClr val="C99327">
                      <a:alpha val="32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38F4508F-B5A7-F629-FAD8-410AAF877144}"/>
                </a:ext>
              </a:extLst>
            </p:cNvPr>
            <p:cNvSpPr/>
            <p:nvPr/>
          </p:nvSpPr>
          <p:spPr>
            <a:xfrm>
              <a:off x="1576045" y="2687353"/>
              <a:ext cx="6678410" cy="2841768"/>
            </a:xfrm>
            <a:custGeom>
              <a:avLst/>
              <a:gdLst>
                <a:gd name="connsiteX0" fmla="*/ 0 w 6739848"/>
                <a:gd name="connsiteY0" fmla="*/ 1738804 h 3321024"/>
                <a:gd name="connsiteX1" fmla="*/ 3554859 w 6739848"/>
                <a:gd name="connsiteY1" fmla="*/ 43568 h 3321024"/>
                <a:gd name="connsiteX2" fmla="*/ 6739848 w 6739848"/>
                <a:gd name="connsiteY2" fmla="*/ 3321024 h 3321024"/>
                <a:gd name="connsiteX0" fmla="*/ 0 w 7101269"/>
                <a:gd name="connsiteY0" fmla="*/ 1649825 h 3232045"/>
                <a:gd name="connsiteX1" fmla="*/ 6770670 w 7101269"/>
                <a:gd name="connsiteY1" fmla="*/ 47057 h 3232045"/>
                <a:gd name="connsiteX2" fmla="*/ 6739848 w 7101269"/>
                <a:gd name="connsiteY2" fmla="*/ 3232045 h 3232045"/>
                <a:gd name="connsiteX0" fmla="*/ 0 w 7072279"/>
                <a:gd name="connsiteY0" fmla="*/ 1649825 h 3355334"/>
                <a:gd name="connsiteX1" fmla="*/ 6770670 w 7072279"/>
                <a:gd name="connsiteY1" fmla="*/ 47057 h 3355334"/>
                <a:gd name="connsiteX2" fmla="*/ 6472720 w 7072279"/>
                <a:gd name="connsiteY2" fmla="*/ 3355334 h 3355334"/>
                <a:gd name="connsiteX0" fmla="*/ 0 w 7548235"/>
                <a:gd name="connsiteY0" fmla="*/ 1649825 h 3355334"/>
                <a:gd name="connsiteX1" fmla="*/ 6770670 w 7548235"/>
                <a:gd name="connsiteY1" fmla="*/ 47057 h 3355334"/>
                <a:gd name="connsiteX2" fmla="*/ 6472720 w 7548235"/>
                <a:gd name="connsiteY2" fmla="*/ 3355334 h 3355334"/>
                <a:gd name="connsiteX0" fmla="*/ 392911 w 7038515"/>
                <a:gd name="connsiteY0" fmla="*/ 137275 h 4008313"/>
                <a:gd name="connsiteX1" fmla="*/ 305581 w 7038515"/>
                <a:gd name="connsiteY1" fmla="*/ 3995507 h 4008313"/>
                <a:gd name="connsiteX2" fmla="*/ 6865631 w 7038515"/>
                <a:gd name="connsiteY2" fmla="*/ 1842784 h 4008313"/>
                <a:gd name="connsiteX0" fmla="*/ 392911 w 6865631"/>
                <a:gd name="connsiteY0" fmla="*/ 137275 h 4032083"/>
                <a:gd name="connsiteX1" fmla="*/ 305581 w 6865631"/>
                <a:gd name="connsiteY1" fmla="*/ 3995507 h 4032083"/>
                <a:gd name="connsiteX2" fmla="*/ 6865631 w 6865631"/>
                <a:gd name="connsiteY2" fmla="*/ 1842784 h 4032083"/>
                <a:gd name="connsiteX0" fmla="*/ 0 w 6472720"/>
                <a:gd name="connsiteY0" fmla="*/ 178666 h 2961620"/>
                <a:gd name="connsiteX1" fmla="*/ 725470 w 6472720"/>
                <a:gd name="connsiteY1" fmla="*/ 2817698 h 2961620"/>
                <a:gd name="connsiteX2" fmla="*/ 6472720 w 6472720"/>
                <a:gd name="connsiteY2" fmla="*/ 1884175 h 2961620"/>
                <a:gd name="connsiteX0" fmla="*/ 386892 w 6859612"/>
                <a:gd name="connsiteY0" fmla="*/ 0 h 2782954"/>
                <a:gd name="connsiteX1" fmla="*/ 1112362 w 6859612"/>
                <a:gd name="connsiteY1" fmla="*/ 2639032 h 2782954"/>
                <a:gd name="connsiteX2" fmla="*/ 6859612 w 6859612"/>
                <a:gd name="connsiteY2" fmla="*/ 1705509 h 2782954"/>
                <a:gd name="connsiteX0" fmla="*/ 292856 w 6765576"/>
                <a:gd name="connsiteY0" fmla="*/ 0 h 2556570"/>
                <a:gd name="connsiteX1" fmla="*/ 1412026 w 6765576"/>
                <a:gd name="connsiteY1" fmla="*/ 2296132 h 2556570"/>
                <a:gd name="connsiteX2" fmla="*/ 6765576 w 6765576"/>
                <a:gd name="connsiteY2" fmla="*/ 1705509 h 2556570"/>
                <a:gd name="connsiteX0" fmla="*/ 368760 w 6841480"/>
                <a:gd name="connsiteY0" fmla="*/ 0 h 2419488"/>
                <a:gd name="connsiteX1" fmla="*/ 1157730 w 6841480"/>
                <a:gd name="connsiteY1" fmla="*/ 2016732 h 2419488"/>
                <a:gd name="connsiteX2" fmla="*/ 6841480 w 6841480"/>
                <a:gd name="connsiteY2" fmla="*/ 1705509 h 2419488"/>
                <a:gd name="connsiteX0" fmla="*/ 478479 w 6620999"/>
                <a:gd name="connsiteY0" fmla="*/ 0 h 2622688"/>
                <a:gd name="connsiteX1" fmla="*/ 937249 w 6620999"/>
                <a:gd name="connsiteY1" fmla="*/ 2219932 h 2622688"/>
                <a:gd name="connsiteX2" fmla="*/ 6620999 w 6620999"/>
                <a:gd name="connsiteY2" fmla="*/ 1908709 h 2622688"/>
                <a:gd name="connsiteX0" fmla="*/ 390677 w 6533197"/>
                <a:gd name="connsiteY0" fmla="*/ 0 h 2835836"/>
                <a:gd name="connsiteX1" fmla="*/ 1103447 w 6533197"/>
                <a:gd name="connsiteY1" fmla="*/ 2626332 h 2835836"/>
                <a:gd name="connsiteX2" fmla="*/ 6533197 w 6533197"/>
                <a:gd name="connsiteY2" fmla="*/ 1908709 h 2835836"/>
                <a:gd name="connsiteX0" fmla="*/ 390677 w 6533197"/>
                <a:gd name="connsiteY0" fmla="*/ 0 h 2972351"/>
                <a:gd name="connsiteX1" fmla="*/ 1103447 w 6533197"/>
                <a:gd name="connsiteY1" fmla="*/ 2626332 h 2972351"/>
                <a:gd name="connsiteX2" fmla="*/ 6533197 w 6533197"/>
                <a:gd name="connsiteY2" fmla="*/ 1908709 h 2972351"/>
                <a:gd name="connsiteX0" fmla="*/ 390677 w 6533197"/>
                <a:gd name="connsiteY0" fmla="*/ 0 h 3078390"/>
                <a:gd name="connsiteX1" fmla="*/ 1103447 w 6533197"/>
                <a:gd name="connsiteY1" fmla="*/ 2626332 h 3078390"/>
                <a:gd name="connsiteX2" fmla="*/ 6533197 w 6533197"/>
                <a:gd name="connsiteY2" fmla="*/ 1908709 h 3078390"/>
                <a:gd name="connsiteX0" fmla="*/ 458976 w 6601496"/>
                <a:gd name="connsiteY0" fmla="*/ 0 h 2994974"/>
                <a:gd name="connsiteX1" fmla="*/ 968546 w 6601496"/>
                <a:gd name="connsiteY1" fmla="*/ 2435832 h 2994974"/>
                <a:gd name="connsiteX2" fmla="*/ 6601496 w 6601496"/>
                <a:gd name="connsiteY2" fmla="*/ 1908709 h 2994974"/>
                <a:gd name="connsiteX0" fmla="*/ 458976 w 6601496"/>
                <a:gd name="connsiteY0" fmla="*/ 0 h 3085146"/>
                <a:gd name="connsiteX1" fmla="*/ 968546 w 6601496"/>
                <a:gd name="connsiteY1" fmla="*/ 2435832 h 3085146"/>
                <a:gd name="connsiteX2" fmla="*/ 6601496 w 6601496"/>
                <a:gd name="connsiteY2" fmla="*/ 1908709 h 3085146"/>
                <a:gd name="connsiteX0" fmla="*/ 458976 w 6601496"/>
                <a:gd name="connsiteY0" fmla="*/ 0 h 3003261"/>
                <a:gd name="connsiteX1" fmla="*/ 968546 w 6601496"/>
                <a:gd name="connsiteY1" fmla="*/ 2435832 h 3003261"/>
                <a:gd name="connsiteX2" fmla="*/ 6601496 w 6601496"/>
                <a:gd name="connsiteY2" fmla="*/ 1908709 h 3003261"/>
                <a:gd name="connsiteX0" fmla="*/ 620976 w 6763496"/>
                <a:gd name="connsiteY0" fmla="*/ 0 h 3003261"/>
                <a:gd name="connsiteX1" fmla="*/ 1130546 w 6763496"/>
                <a:gd name="connsiteY1" fmla="*/ 2435832 h 3003261"/>
                <a:gd name="connsiteX2" fmla="*/ 6763496 w 6763496"/>
                <a:gd name="connsiteY2" fmla="*/ 1908709 h 3003261"/>
                <a:gd name="connsiteX0" fmla="*/ 0 w 6142520"/>
                <a:gd name="connsiteY0" fmla="*/ 0 h 1908709"/>
                <a:gd name="connsiteX1" fmla="*/ 6142520 w 6142520"/>
                <a:gd name="connsiteY1" fmla="*/ 1908709 h 1908709"/>
                <a:gd name="connsiteX0" fmla="*/ 740607 w 6883127"/>
                <a:gd name="connsiteY0" fmla="*/ 0 h 2145469"/>
                <a:gd name="connsiteX1" fmla="*/ 6883127 w 6883127"/>
                <a:gd name="connsiteY1" fmla="*/ 1908709 h 2145469"/>
                <a:gd name="connsiteX0" fmla="*/ 778351 w 6920871"/>
                <a:gd name="connsiteY0" fmla="*/ 0 h 3221506"/>
                <a:gd name="connsiteX1" fmla="*/ 6920871 w 6920871"/>
                <a:gd name="connsiteY1" fmla="*/ 1908709 h 3221506"/>
                <a:gd name="connsiteX0" fmla="*/ 798375 w 6712295"/>
                <a:gd name="connsiteY0" fmla="*/ 0 h 3173417"/>
                <a:gd name="connsiteX1" fmla="*/ 6712295 w 6712295"/>
                <a:gd name="connsiteY1" fmla="*/ 1832509 h 3173417"/>
                <a:gd name="connsiteX0" fmla="*/ 1013068 w 6926988"/>
                <a:gd name="connsiteY0" fmla="*/ 0 h 2772564"/>
                <a:gd name="connsiteX1" fmla="*/ 6926988 w 6926988"/>
                <a:gd name="connsiteY1" fmla="*/ 1832509 h 2772564"/>
                <a:gd name="connsiteX0" fmla="*/ 747201 w 6661121"/>
                <a:gd name="connsiteY0" fmla="*/ 0 h 2507477"/>
                <a:gd name="connsiteX1" fmla="*/ 6661121 w 6661121"/>
                <a:gd name="connsiteY1" fmla="*/ 1832509 h 2507477"/>
                <a:gd name="connsiteX0" fmla="*/ 750508 w 6626328"/>
                <a:gd name="connsiteY0" fmla="*/ 0 h 2716834"/>
                <a:gd name="connsiteX1" fmla="*/ 6626328 w 6626328"/>
                <a:gd name="connsiteY1" fmla="*/ 2073809 h 2716834"/>
                <a:gd name="connsiteX0" fmla="*/ 716633 w 6998853"/>
                <a:gd name="connsiteY0" fmla="*/ 0 h 2906557"/>
                <a:gd name="connsiteX1" fmla="*/ 6998853 w 6998853"/>
                <a:gd name="connsiteY1" fmla="*/ 2289709 h 2906557"/>
                <a:gd name="connsiteX0" fmla="*/ 812822 w 7095042"/>
                <a:gd name="connsiteY0" fmla="*/ 0 h 2977338"/>
                <a:gd name="connsiteX1" fmla="*/ 7095042 w 7095042"/>
                <a:gd name="connsiteY1" fmla="*/ 2289709 h 2977338"/>
                <a:gd name="connsiteX0" fmla="*/ 825755 w 6980975"/>
                <a:gd name="connsiteY0" fmla="*/ 0 h 2977338"/>
                <a:gd name="connsiteX1" fmla="*/ 6980975 w 6980975"/>
                <a:gd name="connsiteY1" fmla="*/ 2289709 h 2977338"/>
                <a:gd name="connsiteX0" fmla="*/ 588095 w 6743315"/>
                <a:gd name="connsiteY0" fmla="*/ 0 h 2920516"/>
                <a:gd name="connsiteX1" fmla="*/ 6743315 w 6743315"/>
                <a:gd name="connsiteY1" fmla="*/ 2289709 h 2920516"/>
                <a:gd name="connsiteX0" fmla="*/ 592497 w 6696917"/>
                <a:gd name="connsiteY0" fmla="*/ 0 h 2807066"/>
                <a:gd name="connsiteX1" fmla="*/ 6696917 w 6696917"/>
                <a:gd name="connsiteY1" fmla="*/ 2162709 h 2807066"/>
                <a:gd name="connsiteX0" fmla="*/ 573990 w 6678410"/>
                <a:gd name="connsiteY0" fmla="*/ 0 h 2841768"/>
                <a:gd name="connsiteX1" fmla="*/ 6678410 w 6678410"/>
                <a:gd name="connsiteY1" fmla="*/ 2162709 h 284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78410" h="2841768">
                  <a:moveTo>
                    <a:pt x="573990" y="0"/>
                  </a:moveTo>
                  <a:cubicBezTo>
                    <a:pt x="-1633003" y="394936"/>
                    <a:pt x="2979903" y="4409373"/>
                    <a:pt x="6678410" y="2162709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rgbClr val="FF0000"/>
                  </a:gs>
                  <a:gs pos="100000">
                    <a:srgbClr val="FFCC66"/>
                  </a:gs>
                </a:gsLst>
                <a:lin ang="5400000" scaled="1"/>
              </a:gradFill>
              <a:prstDash val="dash"/>
              <a:headEnd type="triangle" w="lg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D3CA9F41-7F39-889A-FC14-584B50DE11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0383" y="6533042"/>
              <a:ext cx="152072" cy="345910"/>
            </a:xfrm>
            <a:prstGeom prst="straightConnector1">
              <a:avLst/>
            </a:prstGeom>
            <a:ln w="603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2A0F581E-8BF6-17C1-E3A8-B2EBA6E9A2FC}"/>
                </a:ext>
              </a:extLst>
            </p:cNvPr>
            <p:cNvSpPr txBox="1"/>
            <p:nvPr/>
          </p:nvSpPr>
          <p:spPr>
            <a:xfrm rot="966188">
              <a:off x="7219857" y="6855728"/>
              <a:ext cx="3935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C239CC9E-3580-1EB7-A6ED-2B7726815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28" y="2530953"/>
            <a:ext cx="972314" cy="1405131"/>
          </a:xfrm>
          <a:prstGeom prst="rect">
            <a:avLst/>
          </a:prstGeom>
        </p:spPr>
      </p:pic>
      <p:pic>
        <p:nvPicPr>
          <p:cNvPr id="6" name="Image 5" descr="Une image contenant texte, conception, blanc&#10;&#10;Description générée automatiquement">
            <a:extLst>
              <a:ext uri="{FF2B5EF4-FFF2-40B4-BE49-F238E27FC236}">
                <a16:creationId xmlns:a16="http://schemas.microsoft.com/office/drawing/2014/main" id="{BF2DB760-21BC-9D39-016D-78E0BFF433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3"/>
          <a:stretch/>
        </p:blipFill>
        <p:spPr>
          <a:xfrm>
            <a:off x="10121398" y="5062716"/>
            <a:ext cx="1030226" cy="1500143"/>
          </a:xfrm>
          <a:prstGeom prst="rect">
            <a:avLst/>
          </a:prstGeom>
        </p:spPr>
      </p:pic>
      <p:pic>
        <p:nvPicPr>
          <p:cNvPr id="10" name="Image 9" descr="Une image contenant cercle, conception&#10;&#10;Description générée automatiquement">
            <a:extLst>
              <a:ext uri="{FF2B5EF4-FFF2-40B4-BE49-F238E27FC236}">
                <a16:creationId xmlns:a16="http://schemas.microsoft.com/office/drawing/2014/main" id="{0AA98139-2165-B7E9-7AE8-6EC2547CCD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046" y="3898681"/>
            <a:ext cx="1014986" cy="1502667"/>
          </a:xfrm>
          <a:prstGeom prst="rect">
            <a:avLst/>
          </a:prstGeom>
        </p:spPr>
      </p:pic>
      <p:pic>
        <p:nvPicPr>
          <p:cNvPr id="13" name="Image 12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29EEBD2C-9572-E3C9-E58F-122EEFDEC9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046" y="1374196"/>
            <a:ext cx="1014986" cy="150266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84AA721-72EF-80F1-C51B-DEDB117687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01" y="5112405"/>
            <a:ext cx="1011938" cy="1380747"/>
          </a:xfrm>
          <a:prstGeom prst="rect">
            <a:avLst/>
          </a:prstGeom>
        </p:spPr>
      </p:pic>
      <p:pic>
        <p:nvPicPr>
          <p:cNvPr id="36" name="Image 35" descr="Une image contenant texte&#10;&#10;Description générée automatiquement">
            <a:extLst>
              <a:ext uri="{FF2B5EF4-FFF2-40B4-BE49-F238E27FC236}">
                <a16:creationId xmlns:a16="http://schemas.microsoft.com/office/drawing/2014/main" id="{63DB42BD-3CFA-6E90-2792-A5BB2719FA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548" y="5690933"/>
            <a:ext cx="1057658" cy="1466091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68DE5DF6-CB5A-AA81-A92E-3DFFAFE172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406" y="1391694"/>
            <a:ext cx="1011938" cy="159715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7E0F39DD-E585-BE9C-63DA-29175D0C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5" y="392113"/>
            <a:ext cx="11591925" cy="5095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20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Profils de consommations énergétiques finales</a:t>
            </a:r>
            <a:r>
              <a:rPr lang="fr-FR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 </a:t>
            </a:r>
            <a:r>
              <a:rPr lang="fr-FR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: Les besoins statiques</a:t>
            </a:r>
            <a:endParaRPr lang="fr-FR" sz="20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Image 4" descr="Une image contenant logo&#10;&#10;Description générée automatiquement">
            <a:extLst>
              <a:ext uri="{FF2B5EF4-FFF2-40B4-BE49-F238E27FC236}">
                <a16:creationId xmlns:a16="http://schemas.microsoft.com/office/drawing/2014/main" id="{B42977D0-693A-8B4F-11A1-FA13D05382F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3" r="33977" b="84432"/>
          <a:stretch/>
        </p:blipFill>
        <p:spPr>
          <a:xfrm>
            <a:off x="11248225" y="3665546"/>
            <a:ext cx="1213210" cy="164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00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9ED23BF-463B-3527-2B40-7DBED59FC4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248" y="2300289"/>
            <a:ext cx="5311290" cy="28490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0A55FD15-F699-C807-B963-565A5526D82D}"/>
              </a:ext>
            </a:extLst>
          </p:cNvPr>
          <p:cNvSpPr/>
          <p:nvPr/>
        </p:nvSpPr>
        <p:spPr>
          <a:xfrm>
            <a:off x="4604494" y="3481996"/>
            <a:ext cx="2584174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79BEF13-FA28-6F6B-F508-C055432424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3" r="33977" b="84432"/>
          <a:stretch/>
        </p:blipFill>
        <p:spPr>
          <a:xfrm>
            <a:off x="2875816" y="3633017"/>
            <a:ext cx="1213210" cy="164216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BD5CC78-F558-BE6B-849B-B5FC7A064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49" y="2810976"/>
            <a:ext cx="972314" cy="1405131"/>
          </a:xfrm>
          <a:prstGeom prst="rect">
            <a:avLst/>
          </a:prstGeom>
        </p:spPr>
      </p:pic>
      <p:pic>
        <p:nvPicPr>
          <p:cNvPr id="15" name="Image 14" descr="Une image contenant texte, conception, blanc&#10;&#10;Description générée automatiquement">
            <a:extLst>
              <a:ext uri="{FF2B5EF4-FFF2-40B4-BE49-F238E27FC236}">
                <a16:creationId xmlns:a16="http://schemas.microsoft.com/office/drawing/2014/main" id="{423502A8-68FF-78A5-6AAB-3AE30C3477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3"/>
          <a:stretch/>
        </p:blipFill>
        <p:spPr>
          <a:xfrm>
            <a:off x="1713793" y="5237477"/>
            <a:ext cx="1030226" cy="1500143"/>
          </a:xfrm>
          <a:prstGeom prst="rect">
            <a:avLst/>
          </a:prstGeom>
        </p:spPr>
      </p:pic>
      <p:pic>
        <p:nvPicPr>
          <p:cNvPr id="16" name="Image 15" descr="Une image contenant cercle, conception&#10;&#10;Description générée automatiquement">
            <a:extLst>
              <a:ext uri="{FF2B5EF4-FFF2-40B4-BE49-F238E27FC236}">
                <a16:creationId xmlns:a16="http://schemas.microsoft.com/office/drawing/2014/main" id="{994D3E26-02F8-8079-6703-ACE2FF316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24" y="3832830"/>
            <a:ext cx="1014986" cy="1502667"/>
          </a:xfrm>
          <a:prstGeom prst="rect">
            <a:avLst/>
          </a:prstGeom>
        </p:spPr>
      </p:pic>
      <p:pic>
        <p:nvPicPr>
          <p:cNvPr id="17" name="Image 16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6643C416-D3CB-23C8-8A78-D37EB8FEC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24" y="1596201"/>
            <a:ext cx="1014986" cy="150266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B2C05B2-67A2-60D5-F3F9-D0281C38F7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04" y="1548957"/>
            <a:ext cx="1011938" cy="159715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BCD00A0-2AE5-07DD-11F6-CD61BCE3E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5" y="392113"/>
            <a:ext cx="11591925" cy="5095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20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Profils de consommations énergétiques finales</a:t>
            </a:r>
            <a:r>
              <a:rPr lang="fr-FR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 </a:t>
            </a:r>
            <a:r>
              <a:rPr lang="fr-FR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: Les besoins statiques</a:t>
            </a:r>
            <a:endParaRPr lang="fr-FR" sz="20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65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79BEF13-FA28-6F6B-F508-C055432424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3" r="33977" b="84432"/>
          <a:stretch/>
        </p:blipFill>
        <p:spPr>
          <a:xfrm>
            <a:off x="7504101" y="2589007"/>
            <a:ext cx="1213210" cy="1642166"/>
          </a:xfrm>
          <a:prstGeom prst="rect">
            <a:avLst/>
          </a:prstGeom>
        </p:spPr>
      </p:pic>
      <p:pic>
        <p:nvPicPr>
          <p:cNvPr id="17" name="Image 16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6643C416-D3CB-23C8-8A78-D37EB8FEC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24" y="1596201"/>
            <a:ext cx="1014986" cy="150266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B2C05B2-67A2-60D5-F3F9-D0281C38F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373" y="4066490"/>
            <a:ext cx="1011938" cy="159715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BCD00A0-2AE5-07DD-11F6-CD61BCE3E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5" y="392113"/>
            <a:ext cx="11591925" cy="50958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Profils de consommations énergétiques finales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 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: Les besoins statiques ; Exemple du CHU de CAEN</a:t>
            </a:r>
            <a:b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</a:b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(RT 2012)</a:t>
            </a:r>
            <a:endParaRPr lang="fr-FR" sz="20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3AB4FC-8652-ADED-C858-4E8B64254C09}"/>
              </a:ext>
            </a:extLst>
          </p:cNvPr>
          <p:cNvSpPr txBox="1"/>
          <p:nvPr/>
        </p:nvSpPr>
        <p:spPr>
          <a:xfrm>
            <a:off x="1587064" y="2025905"/>
            <a:ext cx="54171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Parois verticales : ITE 20 cm laine minérale =&gt; Up &lt;0,21 W/m².K</a:t>
            </a:r>
          </a:p>
          <a:p>
            <a:r>
              <a:rPr lang="fr-FR" sz="1400" dirty="0"/>
              <a:t>Toitures Terrasses : ITE 20 cm polyuréthane =&gt; Up &lt; 0,12 W/m².K</a:t>
            </a:r>
          </a:p>
          <a:p>
            <a:endParaRPr lang="fr-FR" sz="1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F2559F7-8E89-91F1-7D10-7A580D65AE6D}"/>
              </a:ext>
            </a:extLst>
          </p:cNvPr>
          <p:cNvSpPr txBox="1"/>
          <p:nvPr/>
        </p:nvSpPr>
        <p:spPr>
          <a:xfrm>
            <a:off x="1705488" y="5674150"/>
            <a:ext cx="19848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Brise soleil extérieur</a:t>
            </a:r>
          </a:p>
          <a:p>
            <a:r>
              <a:rPr lang="fr-FR" sz="1400" dirty="0"/>
              <a:t>Orientable et relevable</a:t>
            </a:r>
          </a:p>
          <a:p>
            <a:endParaRPr lang="fr-FR" sz="1400" dirty="0"/>
          </a:p>
          <a:p>
            <a:endParaRPr lang="fr-FR" sz="1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8627CED-707B-16E0-1C4C-4A58040A6909}"/>
              </a:ext>
            </a:extLst>
          </p:cNvPr>
          <p:cNvSpPr txBox="1"/>
          <p:nvPr/>
        </p:nvSpPr>
        <p:spPr>
          <a:xfrm>
            <a:off x="9008793" y="3861841"/>
            <a:ext cx="1580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Q4 &lt; 1,2 m3/h.m²</a:t>
            </a:r>
          </a:p>
          <a:p>
            <a:endParaRPr lang="fr-FR" sz="1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ED7EE8B-9F3C-D212-2034-55F1BA4BB5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3" y="3651947"/>
            <a:ext cx="972314" cy="1405131"/>
          </a:xfrm>
          <a:prstGeom prst="rect">
            <a:avLst/>
          </a:prstGeom>
        </p:spPr>
      </p:pic>
      <p:pic>
        <p:nvPicPr>
          <p:cNvPr id="10" name="Image 9" descr="Une image contenant texte, conception, blanc&#10;&#10;Description générée automatiquement">
            <a:extLst>
              <a:ext uri="{FF2B5EF4-FFF2-40B4-BE49-F238E27FC236}">
                <a16:creationId xmlns:a16="http://schemas.microsoft.com/office/drawing/2014/main" id="{F8B7ABB0-2EEC-BC05-F30C-28FFAC812A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3"/>
          <a:stretch/>
        </p:blipFill>
        <p:spPr>
          <a:xfrm>
            <a:off x="556838" y="5293413"/>
            <a:ext cx="1030226" cy="150014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2D599E3-7259-FA76-87B0-BB5C5F0C6842}"/>
              </a:ext>
            </a:extLst>
          </p:cNvPr>
          <p:cNvSpPr txBox="1"/>
          <p:nvPr/>
        </p:nvSpPr>
        <p:spPr>
          <a:xfrm>
            <a:off x="1771919" y="3861841"/>
            <a:ext cx="34948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Uw &lt; 1,5 W/m².K</a:t>
            </a:r>
          </a:p>
          <a:p>
            <a:r>
              <a:rPr lang="fr-FR" sz="1400" dirty="0"/>
              <a:t>Menuiseries à rupteurs de pont thermique</a:t>
            </a:r>
          </a:p>
          <a:p>
            <a:r>
              <a:rPr lang="fr-FR" sz="1400" dirty="0"/>
              <a:t>0,3 &lt; SG &lt; 0,6 en fonction orientation</a:t>
            </a:r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57149586"/>
      </p:ext>
    </p:extLst>
  </p:cSld>
  <p:clrMapOvr>
    <a:masterClrMapping/>
  </p:clrMapOvr>
</p:sld>
</file>

<file path=ppt/theme/theme1.xml><?xml version="1.0" encoding="utf-8"?>
<a:theme xmlns:a="http://schemas.openxmlformats.org/drawingml/2006/main" name="Masque PPt_AIA Life Designers_OCT 2021">
  <a:themeElements>
    <a:clrScheme name="AIA LIFE DESIGNERS (officiel)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BA07C"/>
      </a:accent1>
      <a:accent2>
        <a:srgbClr val="A8D4BF"/>
      </a:accent2>
      <a:accent3>
        <a:srgbClr val="B7D5E7"/>
      </a:accent3>
      <a:accent4>
        <a:srgbClr val="A2A2A2"/>
      </a:accent4>
      <a:accent5>
        <a:srgbClr val="C5BEA7"/>
      </a:accent5>
      <a:accent6>
        <a:srgbClr val="C9E5D8"/>
      </a:accent6>
      <a:hlink>
        <a:srgbClr val="7F7F7F"/>
      </a:hlink>
      <a:folHlink>
        <a:srgbClr val="D8D8D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QUE_AIALD" id="{FD7640C8-0DE9-49CC-86D8-3E4039C2572E}" vid="{533BAFED-99D3-4E99-AD27-B6E585D9E95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D3F8E20286F64D82722F073B9A94FB" ma:contentTypeVersion="17" ma:contentTypeDescription="Crée un document." ma:contentTypeScope="" ma:versionID="da0e29b8cce35c49f1f5ddcebb255ba3">
  <xsd:schema xmlns:xsd="http://www.w3.org/2001/XMLSchema" xmlns:xs="http://www.w3.org/2001/XMLSchema" xmlns:p="http://schemas.microsoft.com/office/2006/metadata/properties" xmlns:ns2="e07f55c5-f82f-43fa-93ed-8e4dd9fca19e" xmlns:ns3="62027d64-ead5-44e8-8ad3-c645b79ab4f2" targetNamespace="http://schemas.microsoft.com/office/2006/metadata/properties" ma:root="true" ma:fieldsID="d547d86d0b4b43e17ec1fd37c8206f67" ns2:_="" ns3:_="">
    <xsd:import namespace="e07f55c5-f82f-43fa-93ed-8e4dd9fca19e"/>
    <xsd:import namespace="62027d64-ead5-44e8-8ad3-c645b79ab4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7f55c5-f82f-43fa-93ed-8e4dd9fca1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c57e6cad-29be-4b80-b370-ab697c10b4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027d64-ead5-44e8-8ad3-c645b79ab4f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e9f34d7-e021-4001-ae00-ac4985603fe3}" ma:internalName="TaxCatchAll" ma:showField="CatchAllData" ma:web="62027d64-ead5-44e8-8ad3-c645b79ab4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7f55c5-f82f-43fa-93ed-8e4dd9fca19e">
      <Terms xmlns="http://schemas.microsoft.com/office/infopath/2007/PartnerControls"/>
    </lcf76f155ced4ddcb4097134ff3c332f>
    <TaxCatchAll xmlns="62027d64-ead5-44e8-8ad3-c645b79ab4f2" xsi:nil="true"/>
    <SharedWithUsers xmlns="62027d64-ead5-44e8-8ad3-c645b79ab4f2">
      <UserInfo>
        <DisplayName>BOUCHER Nicolas</DisplayName>
        <AccountId>20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EFBBD1-1B83-4987-8A25-5031C0289C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7f55c5-f82f-43fa-93ed-8e4dd9fca19e"/>
    <ds:schemaRef ds:uri="62027d64-ead5-44e8-8ad3-c645b79ab4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C58BF60-0C47-4B35-8D9F-8CB14E56AA4A}">
  <ds:schemaRefs>
    <ds:schemaRef ds:uri="62027d64-ead5-44e8-8ad3-c645b79ab4f2"/>
    <ds:schemaRef ds:uri="e07f55c5-f82f-43fa-93ed-8e4dd9fca19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2CF031F-6CFC-481D-816A-D87E633557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858</TotalTime>
  <Words>714</Words>
  <Application>Microsoft Office PowerPoint</Application>
  <PresentationFormat>Custom</PresentationFormat>
  <Paragraphs>167</Paragraphs>
  <Slides>25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Masque PPt_AIA Life Designers_OCT 2021</vt:lpstr>
      <vt:lpstr>Vers une production énergétique décarbonée dans les bâtiments hospitaliers</vt:lpstr>
      <vt:lpstr>INTRODUCTION</vt:lpstr>
      <vt:lpstr>Introduction</vt:lpstr>
      <vt:lpstr>PowerPoint Presentation</vt:lpstr>
      <vt:lpstr>PowerPoint Presentation</vt:lpstr>
      <vt:lpstr>Profils de consommations énergétiques </vt:lpstr>
      <vt:lpstr>Profils de consommations énergétiques finales : Les besoins statiques</vt:lpstr>
      <vt:lpstr>Profils de consommations énergétiques finales : Les besoins statiques</vt:lpstr>
      <vt:lpstr>Profils de consommations énergétiques finales : Les besoins statiques ; Exemple du CHU de CAEN (RT 2012)</vt:lpstr>
      <vt:lpstr>Profils de consommations énergétiques finales : Les besoins dynamiques et liés à l’usage</vt:lpstr>
      <vt:lpstr>Profils de consommations énergétiques finales : Valorisation des énergies fatales et renouvelables</vt:lpstr>
      <vt:lpstr>Profils de consommations énergétiques finales : Valorisation des énergies fatales et renouvelables</vt:lpstr>
      <vt:lpstr>Profils de consommations énergétiques finales : Valorisation des énergies fatales et renouvelables ; Exemple du CHU de CAEN (RT 2012)</vt:lpstr>
      <vt:lpstr>IMPACT CARBONE</vt:lpstr>
      <vt:lpstr>Bilan carbone des sources d’énergie : Notions d’énergie primaire et finale</vt:lpstr>
      <vt:lpstr>Bilan carbone des sources d’énergie : Exemple du CHU de CAEN (RT 2012)</vt:lpstr>
      <vt:lpstr>Bilan carbone des sources d’énergie : Focus sur le mix énergétique de l’électricité française</vt:lpstr>
      <vt:lpstr>ARCHITECTURE TECHNIQUE</vt:lpstr>
      <vt:lpstr>Architecture technique de production énergétique : Production énergie solaire</vt:lpstr>
      <vt:lpstr>Architecture technique de production énergétique : Production Pompe à Chaleur et Groupe Froid à récupération</vt:lpstr>
      <vt:lpstr>Production Pompe à Chaleur et Groupe Froid à récupération</vt:lpstr>
      <vt:lpstr>Adéquation production / besoin : Chauffage &amp; Froid</vt:lpstr>
      <vt:lpstr>Adéquation production / besoin : Chauffage &amp; Froid</vt:lpstr>
      <vt:lpstr>Bilan émissions carbone : Chauffage &amp; Froid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SIMONNEAUX Mikael</dc:creator>
  <cp:lastModifiedBy>MELO Jean-Marie</cp:lastModifiedBy>
  <cp:revision>3</cp:revision>
  <cp:lastPrinted>2023-03-17T16:28:19Z</cp:lastPrinted>
  <dcterms:created xsi:type="dcterms:W3CDTF">2022-09-23T10:02:59Z</dcterms:created>
  <dcterms:modified xsi:type="dcterms:W3CDTF">2023-09-20T18:23:07Z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0x010100B1D3F8E20286F64D82722F073B9A94FB</vt:lpwstr>
  </property>
  <property fmtid="{D5CDD505-2E9C-101B-9397-08002B2CF9AE}" pid="3" name="MediaServiceImageTags">
    <vt:lpwstr/>
  </property>
</Properties>
</file>