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2.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8" r:id="rId2"/>
    <p:sldId id="340" r:id="rId3"/>
    <p:sldId id="344" r:id="rId4"/>
    <p:sldId id="366" r:id="rId5"/>
    <p:sldId id="346" r:id="rId6"/>
    <p:sldId id="345" r:id="rId7"/>
    <p:sldId id="338" r:id="rId8"/>
    <p:sldId id="347" r:id="rId9"/>
    <p:sldId id="261" r:id="rId10"/>
    <p:sldId id="348" r:id="rId11"/>
    <p:sldId id="298" r:id="rId12"/>
    <p:sldId id="323" r:id="rId13"/>
    <p:sldId id="324" r:id="rId14"/>
    <p:sldId id="273" r:id="rId15"/>
    <p:sldId id="343" r:id="rId16"/>
    <p:sldId id="341" r:id="rId17"/>
    <p:sldId id="329" r:id="rId18"/>
    <p:sldId id="326" r:id="rId19"/>
    <p:sldId id="370" r:id="rId20"/>
    <p:sldId id="342" r:id="rId21"/>
    <p:sldId id="330" r:id="rId22"/>
    <p:sldId id="276" r:id="rId23"/>
    <p:sldId id="297" r:id="rId24"/>
    <p:sldId id="322" r:id="rId25"/>
    <p:sldId id="332" r:id="rId26"/>
    <p:sldId id="333" r:id="rId27"/>
    <p:sldId id="334" r:id="rId28"/>
    <p:sldId id="335" r:id="rId29"/>
    <p:sldId id="336" r:id="rId30"/>
    <p:sldId id="337" r:id="rId31"/>
    <p:sldId id="331" r:id="rId32"/>
    <p:sldId id="349" r:id="rId33"/>
    <p:sldId id="350" r:id="rId34"/>
    <p:sldId id="356" r:id="rId35"/>
    <p:sldId id="357" r:id="rId36"/>
    <p:sldId id="358" r:id="rId37"/>
    <p:sldId id="359" r:id="rId38"/>
    <p:sldId id="360" r:id="rId39"/>
    <p:sldId id="361" r:id="rId40"/>
    <p:sldId id="368" r:id="rId41"/>
    <p:sldId id="369" r:id="rId42"/>
    <p:sldId id="351" r:id="rId43"/>
    <p:sldId id="352" r:id="rId44"/>
    <p:sldId id="354" r:id="rId45"/>
    <p:sldId id="362" r:id="rId46"/>
    <p:sldId id="363" r:id="rId47"/>
    <p:sldId id="364" r:id="rId48"/>
    <p:sldId id="365" r:id="rId4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NELLI, Michael" initials="JM" lastIdx="2" clrIdx="0">
    <p:extLst>
      <p:ext uri="{19B8F6BF-5375-455C-9EA6-DF929625EA0E}">
        <p15:presenceInfo xmlns:p15="http://schemas.microsoft.com/office/powerpoint/2012/main" userId="S-1-5-21-1292428093-854245398-725345543-181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6DC9"/>
    <a:srgbClr val="EDC729"/>
    <a:srgbClr val="55BC50"/>
    <a:srgbClr val="E54E8C"/>
    <a:srgbClr val="B4C6E7"/>
    <a:srgbClr val="F4B084"/>
    <a:srgbClr val="C6E0B4"/>
    <a:srgbClr val="0C0C0C"/>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29"/>
  </p:normalViewPr>
  <p:slideViewPr>
    <p:cSldViewPr snapToGrid="0" snapToObjects="1">
      <p:cViewPr varScale="1">
        <p:scale>
          <a:sx n="109" d="100"/>
          <a:sy n="109" d="100"/>
        </p:scale>
        <p:origin x="672"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hu-lyon.fr\bureautique\AUTRES\VILLON_COMMUN\DAT\DIT\OPERATIONS%20en%20cours\210359%20-%20HEH%20-%20E&amp;F\08_PREST%20CONNEXES\07.%20AMO%20RSE\06.%20Certivea\03.%20Audit%20phase%20programme\2024%2012%2009%20-%20Profil%20HQE%20-%20ISIA2%20-%20DG.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95218290699768E-2"/>
          <c:y val="0.21099881615076654"/>
          <c:w val="0.94636092529153648"/>
          <c:h val="0.42215414654917743"/>
        </c:manualLayout>
      </c:layout>
      <c:barChart>
        <c:barDir val="col"/>
        <c:grouping val="stacked"/>
        <c:varyColors val="0"/>
        <c:ser>
          <c:idx val="0"/>
          <c:order val="0"/>
          <c:tx>
            <c:v>Thierry</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Histogramme!$B$4:$B$28</c:f>
              <c:strCache>
                <c:ptCount val="25"/>
                <c:pt idx="0">
                  <c:v>QUALITE DE VIE</c:v>
                </c:pt>
                <c:pt idx="1">
                  <c:v>QAIR-Qualité de l'air intérieur</c:v>
                </c:pt>
                <c:pt idx="2">
                  <c:v>QEAU-Qualité de l'eau</c:v>
                </c:pt>
                <c:pt idx="3">
                  <c:v>ONDE-Ondes électromagnétiques</c:v>
                </c:pt>
                <c:pt idx="4">
                  <c:v>HYGR-Confort hygrothermique</c:v>
                </c:pt>
                <c:pt idx="5">
                  <c:v>ACOU-Confort acoustique</c:v>
                </c:pt>
                <c:pt idx="6">
                  <c:v>VISU-Confort visuel</c:v>
                </c:pt>
                <c:pt idx="7">
                  <c:v>ACES-Accessibilité</c:v>
                </c:pt>
                <c:pt idx="8">
                  <c:v>TRAN-Transports</c:v>
                </c:pt>
                <c:pt idx="9">
                  <c:v>SERV-Services</c:v>
                </c:pt>
                <c:pt idx="10">
                  <c:v>RESPECT DE L'ENVIRONNEMENT</c:v>
                </c:pt>
                <c:pt idx="11">
                  <c:v>ENER-Energie</c:v>
                </c:pt>
                <c:pt idx="12">
                  <c:v>EAU-Eau</c:v>
                </c:pt>
                <c:pt idx="13">
                  <c:v>DECH-Déchets</c:v>
                </c:pt>
                <c:pt idx="14">
                  <c:v>CARB-Carbone</c:v>
                </c:pt>
                <c:pt idx="15">
                  <c:v>ACCL-Adaptation au changement climatique</c:v>
                </c:pt>
                <c:pt idx="16">
                  <c:v>ACV-Impacts environnementaux sur le cycle de vie</c:v>
                </c:pt>
                <c:pt idx="17">
                  <c:v>BIOD-Biodiversité</c:v>
                </c:pt>
                <c:pt idx="18">
                  <c:v>PERFORMANCE ECONOMIQUE</c:v>
                </c:pt>
                <c:pt idx="19">
                  <c:v>COUT-Maîtrise des coûts</c:v>
                </c:pt>
                <c:pt idx="20">
                  <c:v>DEVT-Economie locale</c:v>
                </c:pt>
                <c:pt idx="21">
                  <c:v>SMR : PILOTAGE MAITRISE</c:v>
                </c:pt>
                <c:pt idx="22">
                  <c:v>ADAP-Réalisation des activités opé : Adaptabilité</c:v>
                </c:pt>
                <c:pt idx="23">
                  <c:v>CHAN-Réalisation des activités opé.: Chantier</c:v>
                </c:pt>
                <c:pt idx="24">
                  <c:v>COMM-Réalisation des activités opé.: Commissionnement</c:v>
                </c:pt>
              </c:strCache>
            </c:strRef>
          </c:cat>
          <c:val>
            <c:numRef>
              <c:f>Histogramme!$C$4:$C$28</c:f>
              <c:numCache>
                <c:formatCode>General</c:formatCode>
                <c:ptCount val="25"/>
              </c:numCache>
            </c:numRef>
          </c:val>
          <c:extLst>
            <c:ext xmlns:c16="http://schemas.microsoft.com/office/drawing/2014/chart" uri="{C3380CC4-5D6E-409C-BE32-E72D297353CC}">
              <c16:uniqueId val="{00000000-53EB-4241-8B70-3D75659399D8}"/>
            </c:ext>
          </c:extLst>
        </c:ser>
        <c:ser>
          <c:idx val="1"/>
          <c:order val="1"/>
          <c:tx>
            <c:v>Nombre de points atteints par le projet</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Histogramme!$B$4:$B$28</c:f>
              <c:strCache>
                <c:ptCount val="25"/>
                <c:pt idx="0">
                  <c:v>QUALITE DE VIE</c:v>
                </c:pt>
                <c:pt idx="1">
                  <c:v>QAIR-Qualité de l'air intérieur</c:v>
                </c:pt>
                <c:pt idx="2">
                  <c:v>QEAU-Qualité de l'eau</c:v>
                </c:pt>
                <c:pt idx="3">
                  <c:v>ONDE-Ondes électromagnétiques</c:v>
                </c:pt>
                <c:pt idx="4">
                  <c:v>HYGR-Confort hygrothermique</c:v>
                </c:pt>
                <c:pt idx="5">
                  <c:v>ACOU-Confort acoustique</c:v>
                </c:pt>
                <c:pt idx="6">
                  <c:v>VISU-Confort visuel</c:v>
                </c:pt>
                <c:pt idx="7">
                  <c:v>ACES-Accessibilité</c:v>
                </c:pt>
                <c:pt idx="8">
                  <c:v>TRAN-Transports</c:v>
                </c:pt>
                <c:pt idx="9">
                  <c:v>SERV-Services</c:v>
                </c:pt>
                <c:pt idx="10">
                  <c:v>RESPECT DE L'ENVIRONNEMENT</c:v>
                </c:pt>
                <c:pt idx="11">
                  <c:v>ENER-Energie</c:v>
                </c:pt>
                <c:pt idx="12">
                  <c:v>EAU-Eau</c:v>
                </c:pt>
                <c:pt idx="13">
                  <c:v>DECH-Déchets</c:v>
                </c:pt>
                <c:pt idx="14">
                  <c:v>CARB-Carbone</c:v>
                </c:pt>
                <c:pt idx="15">
                  <c:v>ACCL-Adaptation au changement climatique</c:v>
                </c:pt>
                <c:pt idx="16">
                  <c:v>ACV-Impacts environnementaux sur le cycle de vie</c:v>
                </c:pt>
                <c:pt idx="17">
                  <c:v>BIOD-Biodiversité</c:v>
                </c:pt>
                <c:pt idx="18">
                  <c:v>PERFORMANCE ECONOMIQUE</c:v>
                </c:pt>
                <c:pt idx="19">
                  <c:v>COUT-Maîtrise des coûts</c:v>
                </c:pt>
                <c:pt idx="20">
                  <c:v>DEVT-Economie locale</c:v>
                </c:pt>
                <c:pt idx="21">
                  <c:v>SMR : PILOTAGE MAITRISE</c:v>
                </c:pt>
                <c:pt idx="22">
                  <c:v>ADAP-Réalisation des activités opé : Adaptabilité</c:v>
                </c:pt>
                <c:pt idx="23">
                  <c:v>CHAN-Réalisation des activités opé.: Chantier</c:v>
                </c:pt>
                <c:pt idx="24">
                  <c:v>COMM-Réalisation des activités opé.: Commissionnement</c:v>
                </c:pt>
              </c:strCache>
            </c:strRef>
          </c:cat>
          <c:val>
            <c:numRef>
              <c:f>Histogramme!$D$4:$D$28</c:f>
              <c:numCache>
                <c:formatCode>General</c:formatCode>
                <c:ptCount val="25"/>
                <c:pt idx="1">
                  <c:v>10</c:v>
                </c:pt>
                <c:pt idx="2">
                  <c:v>34</c:v>
                </c:pt>
                <c:pt idx="3">
                  <c:v>9</c:v>
                </c:pt>
                <c:pt idx="4">
                  <c:v>14</c:v>
                </c:pt>
                <c:pt idx="5">
                  <c:v>14</c:v>
                </c:pt>
                <c:pt idx="6">
                  <c:v>14</c:v>
                </c:pt>
                <c:pt idx="7">
                  <c:v>46</c:v>
                </c:pt>
                <c:pt idx="8">
                  <c:v>27</c:v>
                </c:pt>
                <c:pt idx="9">
                  <c:v>11</c:v>
                </c:pt>
                <c:pt idx="11">
                  <c:v>18</c:v>
                </c:pt>
                <c:pt idx="12">
                  <c:v>31</c:v>
                </c:pt>
                <c:pt idx="13">
                  <c:v>10</c:v>
                </c:pt>
                <c:pt idx="14">
                  <c:v>12</c:v>
                </c:pt>
                <c:pt idx="15">
                  <c:v>16</c:v>
                </c:pt>
                <c:pt idx="16">
                  <c:v>14</c:v>
                </c:pt>
                <c:pt idx="17">
                  <c:v>17</c:v>
                </c:pt>
                <c:pt idx="19">
                  <c:v>27</c:v>
                </c:pt>
                <c:pt idx="20">
                  <c:v>19</c:v>
                </c:pt>
                <c:pt idx="22">
                  <c:v>28</c:v>
                </c:pt>
                <c:pt idx="23">
                  <c:v>14</c:v>
                </c:pt>
                <c:pt idx="24">
                  <c:v>30</c:v>
                </c:pt>
              </c:numCache>
            </c:numRef>
          </c:val>
          <c:extLst>
            <c:ext xmlns:c16="http://schemas.microsoft.com/office/drawing/2014/chart" uri="{C3380CC4-5D6E-409C-BE32-E72D297353CC}">
              <c16:uniqueId val="{00000001-53EB-4241-8B70-3D75659399D8}"/>
            </c:ext>
          </c:extLst>
        </c:ser>
        <c:ser>
          <c:idx val="2"/>
          <c:order val="2"/>
          <c:tx>
            <c:v>Nombre maximum de points</c:v>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Histogramme!$B$4:$B$28</c:f>
              <c:strCache>
                <c:ptCount val="25"/>
                <c:pt idx="0">
                  <c:v>QUALITE DE VIE</c:v>
                </c:pt>
                <c:pt idx="1">
                  <c:v>QAIR-Qualité de l'air intérieur</c:v>
                </c:pt>
                <c:pt idx="2">
                  <c:v>QEAU-Qualité de l'eau</c:v>
                </c:pt>
                <c:pt idx="3">
                  <c:v>ONDE-Ondes électromagnétiques</c:v>
                </c:pt>
                <c:pt idx="4">
                  <c:v>HYGR-Confort hygrothermique</c:v>
                </c:pt>
                <c:pt idx="5">
                  <c:v>ACOU-Confort acoustique</c:v>
                </c:pt>
                <c:pt idx="6">
                  <c:v>VISU-Confort visuel</c:v>
                </c:pt>
                <c:pt idx="7">
                  <c:v>ACES-Accessibilité</c:v>
                </c:pt>
                <c:pt idx="8">
                  <c:v>TRAN-Transports</c:v>
                </c:pt>
                <c:pt idx="9">
                  <c:v>SERV-Services</c:v>
                </c:pt>
                <c:pt idx="10">
                  <c:v>RESPECT DE L'ENVIRONNEMENT</c:v>
                </c:pt>
                <c:pt idx="11">
                  <c:v>ENER-Energie</c:v>
                </c:pt>
                <c:pt idx="12">
                  <c:v>EAU-Eau</c:v>
                </c:pt>
                <c:pt idx="13">
                  <c:v>DECH-Déchets</c:v>
                </c:pt>
                <c:pt idx="14">
                  <c:v>CARB-Carbone</c:v>
                </c:pt>
                <c:pt idx="15">
                  <c:v>ACCL-Adaptation au changement climatique</c:v>
                </c:pt>
                <c:pt idx="16">
                  <c:v>ACV-Impacts environnementaux sur le cycle de vie</c:v>
                </c:pt>
                <c:pt idx="17">
                  <c:v>BIOD-Biodiversité</c:v>
                </c:pt>
                <c:pt idx="18">
                  <c:v>PERFORMANCE ECONOMIQUE</c:v>
                </c:pt>
                <c:pt idx="19">
                  <c:v>COUT-Maîtrise des coûts</c:v>
                </c:pt>
                <c:pt idx="20">
                  <c:v>DEVT-Economie locale</c:v>
                </c:pt>
                <c:pt idx="21">
                  <c:v>SMR : PILOTAGE MAITRISE</c:v>
                </c:pt>
                <c:pt idx="22">
                  <c:v>ADAP-Réalisation des activités opé : Adaptabilité</c:v>
                </c:pt>
                <c:pt idx="23">
                  <c:v>CHAN-Réalisation des activités opé.: Chantier</c:v>
                </c:pt>
                <c:pt idx="24">
                  <c:v>COMM-Réalisation des activités opé.: Commissionnement</c:v>
                </c:pt>
              </c:strCache>
            </c:strRef>
          </c:cat>
          <c:val>
            <c:numRef>
              <c:f>Histogramme!$E$4:$E$28</c:f>
              <c:numCache>
                <c:formatCode>General</c:formatCode>
                <c:ptCount val="25"/>
                <c:pt idx="1">
                  <c:v>10</c:v>
                </c:pt>
                <c:pt idx="2">
                  <c:v>9</c:v>
                </c:pt>
                <c:pt idx="3">
                  <c:v>9</c:v>
                </c:pt>
                <c:pt idx="4">
                  <c:v>6</c:v>
                </c:pt>
                <c:pt idx="5">
                  <c:v>6</c:v>
                </c:pt>
                <c:pt idx="6">
                  <c:v>6</c:v>
                </c:pt>
                <c:pt idx="7">
                  <c:v>11</c:v>
                </c:pt>
                <c:pt idx="8">
                  <c:v>12</c:v>
                </c:pt>
                <c:pt idx="9">
                  <c:v>9</c:v>
                </c:pt>
                <c:pt idx="11">
                  <c:v>4</c:v>
                </c:pt>
                <c:pt idx="12">
                  <c:v>22</c:v>
                </c:pt>
                <c:pt idx="13">
                  <c:v>9</c:v>
                </c:pt>
                <c:pt idx="14">
                  <c:v>8</c:v>
                </c:pt>
                <c:pt idx="15">
                  <c:v>14</c:v>
                </c:pt>
                <c:pt idx="16">
                  <c:v>15</c:v>
                </c:pt>
                <c:pt idx="17">
                  <c:v>14</c:v>
                </c:pt>
                <c:pt idx="19">
                  <c:v>26</c:v>
                </c:pt>
                <c:pt idx="20">
                  <c:v>12</c:v>
                </c:pt>
                <c:pt idx="22">
                  <c:v>19</c:v>
                </c:pt>
                <c:pt idx="23">
                  <c:v>2</c:v>
                </c:pt>
                <c:pt idx="24">
                  <c:v>26</c:v>
                </c:pt>
              </c:numCache>
            </c:numRef>
          </c:val>
          <c:extLst>
            <c:ext xmlns:c16="http://schemas.microsoft.com/office/drawing/2014/chart" uri="{C3380CC4-5D6E-409C-BE32-E72D297353CC}">
              <c16:uniqueId val="{00000002-53EB-4241-8B70-3D75659399D8}"/>
            </c:ext>
          </c:extLst>
        </c:ser>
        <c:dLbls>
          <c:dLblPos val="ctr"/>
          <c:showLegendKey val="0"/>
          <c:showVal val="1"/>
          <c:showCatName val="0"/>
          <c:showSerName val="0"/>
          <c:showPercent val="0"/>
          <c:showBubbleSize val="0"/>
        </c:dLbls>
        <c:gapWidth val="150"/>
        <c:overlap val="100"/>
        <c:axId val="440658136"/>
        <c:axId val="440654528"/>
      </c:barChart>
      <c:catAx>
        <c:axId val="4406581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0654528"/>
        <c:crosses val="autoZero"/>
        <c:auto val="1"/>
        <c:lblAlgn val="ctr"/>
        <c:lblOffset val="100"/>
        <c:noMultiLvlLbl val="0"/>
      </c:catAx>
      <c:valAx>
        <c:axId val="440654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0658136"/>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Entry>
      <c:legendEntry>
        <c:idx val="2"/>
        <c:delete val="1"/>
      </c:legendEntry>
      <c:layout>
        <c:manualLayout>
          <c:xMode val="edge"/>
          <c:yMode val="edge"/>
          <c:x val="0.62900055089108065"/>
          <c:y val="9.2397423404675966E-2"/>
          <c:w val="0.36091604505157682"/>
          <c:h val="9.49923858876745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5-03-31T13:50:45.479" idx="1">
    <p:pos x="2372" y="895"/>
    <p:text>Bbio: valorise l’efficacité énergétique du bâti indépendamment des systèmes énergétiques. Le BBio pour objectif :
d’inciter à une conception bioclimatique (orientation, compacité, protections solaires, inertie, etc). La conception bioclimatique permet au bâtiment d’être passivement performant.
de bien maitriser les apports solaires (énergie et lumière) en toutes saisons.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04-01T16:22:05.027" idx="2">
    <p:pos x="3697" y="3718"/>
    <p:text>Commissionnement : ensemble des tâches pour mener à terme une installation neuve afin qu’elle atteigne le niveau des performances contractuelles et créer les conditions pour les maintenir ». Le commissionnement fait le lien entre la conception d’un bâtiment et son exploitation. Il permet d’atteindre plusieurs objectifs :
assurer le bon niveau de performances du bâtiment ;
garantir le niveau de confort attendu et adapté à l’usage du bâtiment ;
informer les occupants sur les bonnes pratiques à avoir pour moins consommer d’énergie.
Lorsqu’une démarche de commissionnement est établie, tous les intervenants œuvrant sur le bâtiment sont coordonnés afin que les objectifs du maître d’œuvre soient atteints</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ata5.xml.rels><?xml version="1.0" encoding="UTF-8" standalone="yes"?>
<Relationships xmlns="http://schemas.openxmlformats.org/package/2006/relationships"><Relationship Id="rId1" Type="http://schemas.openxmlformats.org/officeDocument/2006/relationships/image" Target="../media/image20.png"/></Relationships>
</file>

<file path=ppt/diagrams/_rels/data9.xml.rels><?xml version="1.0" encoding="UTF-8" standalone="yes"?>
<Relationships xmlns="http://schemas.openxmlformats.org/package/2006/relationships"><Relationship Id="rId1" Type="http://schemas.openxmlformats.org/officeDocument/2006/relationships/hyperlink" Target="https://intranet.chu-lyon.fr/silverpeas/attached_file/componentId/quickinfo505/attachmentId/131ff412-30be-47fd-99bf-100f9a80e696/lang/fr/name/Cadre_engagement_RSE.pdf?t_=1704815876835" TargetMode="External"/></Relationships>
</file>

<file path=ppt/diagrams/_rels/drawing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9.xml.rels><?xml version="1.0" encoding="UTF-8" standalone="yes"?>
<Relationships xmlns="http://schemas.openxmlformats.org/package/2006/relationships"><Relationship Id="rId1" Type="http://schemas.openxmlformats.org/officeDocument/2006/relationships/hyperlink" Target="https://intranet.chu-lyon.fr/silverpeas/attached_file/componentId/quickinfo505/attachmentId/131ff412-30be-47fd-99bf-100f9a80e696/lang/fr/name/Cadre_engagement_RSE.pdf?t_=1704815876835"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29F4F-7993-4438-BE78-B4433364358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97DC2347-17ED-4C05-9506-E67095AE8B74}">
      <dgm:prSet/>
      <dgm:spPr/>
      <dgm:t>
        <a:bodyPr/>
        <a:lstStyle/>
        <a:p>
          <a:r>
            <a:rPr lang="fr-FR" b="0" dirty="0"/>
            <a:t>Le projet de reconstruction du pavillon E </a:t>
          </a:r>
          <a:r>
            <a:rPr lang="fr-FR" b="0" dirty="0">
              <a:solidFill>
                <a:schemeClr val="bg1"/>
              </a:solidFill>
            </a:rPr>
            <a:t>s’inscrit dans </a:t>
          </a:r>
          <a:r>
            <a:rPr lang="fr-FR" dirty="0" smtClean="0">
              <a:solidFill>
                <a:schemeClr val="bg1"/>
              </a:solidFill>
            </a:rPr>
            <a:t>un projet de </a:t>
          </a:r>
          <a:r>
            <a:rPr lang="fr-FR" b="1" dirty="0" smtClean="0">
              <a:solidFill>
                <a:schemeClr val="bg1"/>
              </a:solidFill>
            </a:rPr>
            <a:t>modernisation ambitieux </a:t>
          </a:r>
          <a:r>
            <a:rPr lang="fr-FR" b="0" dirty="0" smtClean="0">
              <a:solidFill>
                <a:schemeClr val="bg1"/>
              </a:solidFill>
            </a:rPr>
            <a:t>de l’hôpital </a:t>
          </a:r>
          <a:r>
            <a:rPr lang="fr-FR" dirty="0" smtClean="0">
              <a:solidFill>
                <a:schemeClr val="bg1"/>
              </a:solidFill>
            </a:rPr>
            <a:t>dans le respect d’une architecture protégée</a:t>
          </a:r>
          <a:r>
            <a:rPr lang="fr-FR" b="0" dirty="0" smtClean="0">
              <a:solidFill>
                <a:schemeClr val="bg1"/>
              </a:solidFill>
            </a:rPr>
            <a:t> </a:t>
          </a:r>
          <a:r>
            <a:rPr lang="fr-FR" b="0" dirty="0">
              <a:solidFill>
                <a:schemeClr val="bg1"/>
              </a:solidFill>
            </a:rPr>
            <a:t>:</a:t>
          </a:r>
          <a:endParaRPr lang="fr-FR" dirty="0">
            <a:solidFill>
              <a:schemeClr val="bg1"/>
            </a:solidFill>
          </a:endParaRPr>
        </a:p>
      </dgm:t>
    </dgm:pt>
    <dgm:pt modelId="{6C2EA8FA-895B-441F-BBBE-CEF384AFD3C5}" type="parTrans" cxnId="{940EF5B5-64CE-4C19-8CC2-18934C7D24EB}">
      <dgm:prSet/>
      <dgm:spPr/>
      <dgm:t>
        <a:bodyPr/>
        <a:lstStyle/>
        <a:p>
          <a:endParaRPr lang="fr-FR"/>
        </a:p>
      </dgm:t>
    </dgm:pt>
    <dgm:pt modelId="{9E4F48FD-DB5C-4B46-8F1C-E34FE931B13C}" type="sibTrans" cxnId="{940EF5B5-64CE-4C19-8CC2-18934C7D24EB}">
      <dgm:prSet/>
      <dgm:spPr/>
      <dgm:t>
        <a:bodyPr/>
        <a:lstStyle/>
        <a:p>
          <a:endParaRPr lang="fr-FR"/>
        </a:p>
      </dgm:t>
    </dgm:pt>
    <dgm:pt modelId="{8489D948-900D-4689-A6DB-7E19C018B2AD}">
      <dgm:prSet/>
      <dgm:spPr/>
      <dgm:t>
        <a:bodyPr/>
        <a:lstStyle/>
        <a:p>
          <a:r>
            <a:rPr lang="fr-FR" b="0" dirty="0">
              <a:solidFill>
                <a:srgbClr val="002060"/>
              </a:solidFill>
            </a:rPr>
            <a:t>Rénovation du pavillon B (imagerie programmée) : mars 2015</a:t>
          </a:r>
          <a:endParaRPr lang="fr-FR" dirty="0">
            <a:solidFill>
              <a:srgbClr val="002060"/>
            </a:solidFill>
          </a:endParaRPr>
        </a:p>
      </dgm:t>
    </dgm:pt>
    <dgm:pt modelId="{D11EBE17-175F-4717-9ADF-EA028746BE5A}" type="parTrans" cxnId="{16F62BDF-FDEE-4400-9965-0F8E83A9F9D8}">
      <dgm:prSet/>
      <dgm:spPr/>
      <dgm:t>
        <a:bodyPr/>
        <a:lstStyle/>
        <a:p>
          <a:endParaRPr lang="fr-FR"/>
        </a:p>
      </dgm:t>
    </dgm:pt>
    <dgm:pt modelId="{AA66BBDC-3218-49BB-942C-09014BCF03DD}" type="sibTrans" cxnId="{16F62BDF-FDEE-4400-9965-0F8E83A9F9D8}">
      <dgm:prSet/>
      <dgm:spPr/>
      <dgm:t>
        <a:bodyPr/>
        <a:lstStyle/>
        <a:p>
          <a:endParaRPr lang="fr-FR"/>
        </a:p>
      </dgm:t>
    </dgm:pt>
    <dgm:pt modelId="{FF62CAD9-3CBF-4791-AB5D-78A3170CA243}">
      <dgm:prSet/>
      <dgm:spPr/>
      <dgm:t>
        <a:bodyPr/>
        <a:lstStyle/>
        <a:p>
          <a:r>
            <a:rPr lang="fr-FR" b="0" dirty="0">
              <a:solidFill>
                <a:srgbClr val="002060"/>
              </a:solidFill>
            </a:rPr>
            <a:t>Rénovation du pavillon I (pavillon des brûlés) : septembre 2016</a:t>
          </a:r>
          <a:endParaRPr lang="fr-FR" dirty="0">
            <a:solidFill>
              <a:srgbClr val="002060"/>
            </a:solidFill>
          </a:endParaRPr>
        </a:p>
      </dgm:t>
    </dgm:pt>
    <dgm:pt modelId="{F401BA83-A401-4AC3-81A5-CB9966E92383}" type="parTrans" cxnId="{8B512395-9FBF-41D1-84EC-7EA6BDF8E6B6}">
      <dgm:prSet/>
      <dgm:spPr/>
      <dgm:t>
        <a:bodyPr/>
        <a:lstStyle/>
        <a:p>
          <a:endParaRPr lang="fr-FR"/>
        </a:p>
      </dgm:t>
    </dgm:pt>
    <dgm:pt modelId="{26EB9E3B-D4C1-4D9E-847A-2A17E2DC85FD}" type="sibTrans" cxnId="{8B512395-9FBF-41D1-84EC-7EA6BDF8E6B6}">
      <dgm:prSet/>
      <dgm:spPr/>
      <dgm:t>
        <a:bodyPr/>
        <a:lstStyle/>
        <a:p>
          <a:endParaRPr lang="fr-FR"/>
        </a:p>
      </dgm:t>
    </dgm:pt>
    <dgm:pt modelId="{6D86ED2D-1FD8-4054-B937-12265D321AC6}">
      <dgm:prSet/>
      <dgm:spPr/>
      <dgm:t>
        <a:bodyPr/>
        <a:lstStyle/>
        <a:p>
          <a:r>
            <a:rPr lang="fr-FR" b="0" dirty="0">
              <a:solidFill>
                <a:srgbClr val="002060"/>
              </a:solidFill>
            </a:rPr>
            <a:t>Déconstruction et construction du nouveau pavillon H (bloc opératoire, imagerie d’urgence et imagerie interventionnelle, réanimation, surveillance continue, hospitalisation, hélistation) : mise en service en 2018</a:t>
          </a:r>
          <a:endParaRPr lang="fr-FR" dirty="0">
            <a:solidFill>
              <a:srgbClr val="002060"/>
            </a:solidFill>
          </a:endParaRPr>
        </a:p>
      </dgm:t>
    </dgm:pt>
    <dgm:pt modelId="{58DBA82A-8713-4AFA-9990-09FD2C8C3C20}" type="parTrans" cxnId="{AF4CDF65-F6DE-4243-917C-C19FC96CA95F}">
      <dgm:prSet/>
      <dgm:spPr/>
      <dgm:t>
        <a:bodyPr/>
        <a:lstStyle/>
        <a:p>
          <a:endParaRPr lang="fr-FR"/>
        </a:p>
      </dgm:t>
    </dgm:pt>
    <dgm:pt modelId="{B116CFD4-4EB3-4A0D-9C58-2F551E279D96}" type="sibTrans" cxnId="{AF4CDF65-F6DE-4243-917C-C19FC96CA95F}">
      <dgm:prSet/>
      <dgm:spPr/>
      <dgm:t>
        <a:bodyPr/>
        <a:lstStyle/>
        <a:p>
          <a:endParaRPr lang="fr-FR"/>
        </a:p>
      </dgm:t>
    </dgm:pt>
    <dgm:pt modelId="{6E5CA262-C1FA-4CCC-9A74-D4B29DC9BD47}">
      <dgm:prSet/>
      <dgm:spPr/>
      <dgm:t>
        <a:bodyPr/>
        <a:lstStyle/>
        <a:p>
          <a:r>
            <a:rPr lang="fr-FR" b="0" dirty="0">
              <a:solidFill>
                <a:srgbClr val="002060"/>
              </a:solidFill>
            </a:rPr>
            <a:t>Rénovation du pavillon N (pavillons des urgences médicales et traumatologiques) : octobre 2023</a:t>
          </a:r>
          <a:endParaRPr lang="fr-FR" dirty="0">
            <a:solidFill>
              <a:srgbClr val="002060"/>
            </a:solidFill>
          </a:endParaRPr>
        </a:p>
      </dgm:t>
    </dgm:pt>
    <dgm:pt modelId="{38AF43A6-B57B-4562-9183-5FDAD59F60B5}" type="parTrans" cxnId="{F6F658B7-8112-4C93-AD23-E6EB73C4971B}">
      <dgm:prSet/>
      <dgm:spPr/>
      <dgm:t>
        <a:bodyPr/>
        <a:lstStyle/>
        <a:p>
          <a:endParaRPr lang="fr-FR"/>
        </a:p>
      </dgm:t>
    </dgm:pt>
    <dgm:pt modelId="{27EFA2DD-1342-4C98-94F4-4140DD946E96}" type="sibTrans" cxnId="{F6F658B7-8112-4C93-AD23-E6EB73C4971B}">
      <dgm:prSet/>
      <dgm:spPr/>
      <dgm:t>
        <a:bodyPr/>
        <a:lstStyle/>
        <a:p>
          <a:endParaRPr lang="fr-FR"/>
        </a:p>
      </dgm:t>
    </dgm:pt>
    <dgm:pt modelId="{728AFCD9-B026-4AE0-9C88-399638EB422C}">
      <dgm:prSet/>
      <dgm:spPr/>
      <dgm:t>
        <a:bodyPr/>
        <a:lstStyle/>
        <a:p>
          <a:r>
            <a:rPr lang="fr-FR" b="0" dirty="0">
              <a:solidFill>
                <a:srgbClr val="002060"/>
              </a:solidFill>
            </a:rPr>
            <a:t>Rénovation du pavillon C (ophtalmologie) : septembre 2024</a:t>
          </a:r>
          <a:endParaRPr lang="fr-FR" dirty="0">
            <a:solidFill>
              <a:srgbClr val="002060"/>
            </a:solidFill>
          </a:endParaRPr>
        </a:p>
      </dgm:t>
    </dgm:pt>
    <dgm:pt modelId="{248E7108-DF55-4DB5-8F0D-473E3B6DD9B1}" type="parTrans" cxnId="{6227E999-1A6C-482F-B3FB-C7054DC05585}">
      <dgm:prSet/>
      <dgm:spPr/>
      <dgm:t>
        <a:bodyPr/>
        <a:lstStyle/>
        <a:p>
          <a:endParaRPr lang="fr-FR"/>
        </a:p>
      </dgm:t>
    </dgm:pt>
    <dgm:pt modelId="{3A6D1FD2-3C23-4CD2-B6DA-8EDC0EA3B0C5}" type="sibTrans" cxnId="{6227E999-1A6C-482F-B3FB-C7054DC05585}">
      <dgm:prSet/>
      <dgm:spPr/>
      <dgm:t>
        <a:bodyPr/>
        <a:lstStyle/>
        <a:p>
          <a:endParaRPr lang="fr-FR"/>
        </a:p>
      </dgm:t>
    </dgm:pt>
    <dgm:pt modelId="{E4896523-E523-42F0-A67F-DC433B8BCDF7}">
      <dgm:prSet/>
      <dgm:spPr/>
      <dgm:t>
        <a:bodyPr/>
        <a:lstStyle/>
        <a:p>
          <a:r>
            <a:rPr lang="fr-FR" b="0" dirty="0">
              <a:solidFill>
                <a:srgbClr val="002060"/>
              </a:solidFill>
            </a:rPr>
            <a:t>Rénovation du pavillon T (urgences dentaires) : travaux en cours</a:t>
          </a:r>
          <a:endParaRPr lang="fr-FR" dirty="0">
            <a:solidFill>
              <a:srgbClr val="002060"/>
            </a:solidFill>
          </a:endParaRPr>
        </a:p>
      </dgm:t>
    </dgm:pt>
    <dgm:pt modelId="{EE003FD4-01F1-49A5-98AD-F6675650FC63}" type="parTrans" cxnId="{8A29C547-1F37-431C-9EDA-789BCB29AC85}">
      <dgm:prSet/>
      <dgm:spPr/>
      <dgm:t>
        <a:bodyPr/>
        <a:lstStyle/>
        <a:p>
          <a:endParaRPr lang="fr-FR"/>
        </a:p>
      </dgm:t>
    </dgm:pt>
    <dgm:pt modelId="{8796F915-5843-4325-A31F-9688D92ED91E}" type="sibTrans" cxnId="{8A29C547-1F37-431C-9EDA-789BCB29AC85}">
      <dgm:prSet/>
      <dgm:spPr/>
      <dgm:t>
        <a:bodyPr/>
        <a:lstStyle/>
        <a:p>
          <a:endParaRPr lang="fr-FR"/>
        </a:p>
      </dgm:t>
    </dgm:pt>
    <dgm:pt modelId="{7A86DE01-B171-408D-B4BE-892E65DEAE69}">
      <dgm:prSet/>
      <dgm:spPr/>
      <dgm:t>
        <a:bodyPr/>
        <a:lstStyle/>
        <a:p>
          <a:r>
            <a:rPr lang="fr-FR" b="0" dirty="0" smtClean="0">
              <a:solidFill>
                <a:srgbClr val="002060"/>
              </a:solidFill>
            </a:rPr>
            <a:t>Ambulatoire au pavillon A : études en cours</a:t>
          </a:r>
          <a:endParaRPr lang="fr-FR" dirty="0">
            <a:solidFill>
              <a:srgbClr val="002060"/>
            </a:solidFill>
          </a:endParaRPr>
        </a:p>
      </dgm:t>
    </dgm:pt>
    <dgm:pt modelId="{11A2E90D-5A13-4AB6-8CAC-F8EE7C6E1A18}" type="parTrans" cxnId="{64DD61B9-B2BA-49F2-A951-31D926FC056D}">
      <dgm:prSet/>
      <dgm:spPr/>
      <dgm:t>
        <a:bodyPr/>
        <a:lstStyle/>
        <a:p>
          <a:endParaRPr lang="fr-FR"/>
        </a:p>
      </dgm:t>
    </dgm:pt>
    <dgm:pt modelId="{E8C05E31-A6E8-48EC-A175-14037BBAA33D}" type="sibTrans" cxnId="{64DD61B9-B2BA-49F2-A951-31D926FC056D}">
      <dgm:prSet/>
      <dgm:spPr/>
      <dgm:t>
        <a:bodyPr/>
        <a:lstStyle/>
        <a:p>
          <a:endParaRPr lang="fr-FR"/>
        </a:p>
      </dgm:t>
    </dgm:pt>
    <dgm:pt modelId="{917FACF0-E799-4C6B-AB12-0551217F5301}">
      <dgm:prSet/>
      <dgm:spPr/>
      <dgm:t>
        <a:bodyPr/>
        <a:lstStyle/>
        <a:p>
          <a:r>
            <a:rPr lang="fr-FR" b="0" dirty="0" smtClean="0">
              <a:solidFill>
                <a:srgbClr val="002060"/>
              </a:solidFill>
            </a:rPr>
            <a:t>Construction </a:t>
          </a:r>
          <a:r>
            <a:rPr lang="fr-FR" b="0" dirty="0">
              <a:solidFill>
                <a:srgbClr val="002060"/>
              </a:solidFill>
            </a:rPr>
            <a:t>et restauration de plateaux d’hospitalisation (pavillons E et F): études en cours</a:t>
          </a:r>
          <a:endParaRPr lang="fr-FR" dirty="0">
            <a:solidFill>
              <a:srgbClr val="002060"/>
            </a:solidFill>
          </a:endParaRPr>
        </a:p>
      </dgm:t>
    </dgm:pt>
    <dgm:pt modelId="{EB1C9EA1-0A76-4BB2-9588-911942500B88}" type="parTrans" cxnId="{08E51C9F-6427-4BC0-A935-CFD97EF37378}">
      <dgm:prSet/>
      <dgm:spPr/>
    </dgm:pt>
    <dgm:pt modelId="{48687D29-A0BE-4483-9802-E849181A08BC}" type="sibTrans" cxnId="{08E51C9F-6427-4BC0-A935-CFD97EF37378}">
      <dgm:prSet/>
      <dgm:spPr/>
    </dgm:pt>
    <dgm:pt modelId="{F32952AF-3E8E-47F0-9236-078E2BF5CF11}" type="pres">
      <dgm:prSet presAssocID="{51529F4F-7993-4438-BE78-B44333643585}" presName="linear" presStyleCnt="0">
        <dgm:presLayoutVars>
          <dgm:animLvl val="lvl"/>
          <dgm:resizeHandles val="exact"/>
        </dgm:presLayoutVars>
      </dgm:prSet>
      <dgm:spPr/>
      <dgm:t>
        <a:bodyPr/>
        <a:lstStyle/>
        <a:p>
          <a:endParaRPr lang="fr-FR"/>
        </a:p>
      </dgm:t>
    </dgm:pt>
    <dgm:pt modelId="{01C8648B-0E6B-49B3-A9F4-D15FE40F2E4E}" type="pres">
      <dgm:prSet presAssocID="{97DC2347-17ED-4C05-9506-E67095AE8B74}" presName="parentText" presStyleLbl="node1" presStyleIdx="0" presStyleCnt="1" custLinFactNeighborY="-5445">
        <dgm:presLayoutVars>
          <dgm:chMax val="0"/>
          <dgm:bulletEnabled val="1"/>
        </dgm:presLayoutVars>
      </dgm:prSet>
      <dgm:spPr/>
      <dgm:t>
        <a:bodyPr/>
        <a:lstStyle/>
        <a:p>
          <a:endParaRPr lang="fr-FR"/>
        </a:p>
      </dgm:t>
    </dgm:pt>
    <dgm:pt modelId="{E9C548CF-301C-4AAA-B9D0-44FADD5E8B78}" type="pres">
      <dgm:prSet presAssocID="{97DC2347-17ED-4C05-9506-E67095AE8B74}" presName="childText" presStyleLbl="revTx" presStyleIdx="0" presStyleCnt="1">
        <dgm:presLayoutVars>
          <dgm:bulletEnabled val="1"/>
        </dgm:presLayoutVars>
      </dgm:prSet>
      <dgm:spPr/>
      <dgm:t>
        <a:bodyPr/>
        <a:lstStyle/>
        <a:p>
          <a:endParaRPr lang="fr-FR"/>
        </a:p>
      </dgm:t>
    </dgm:pt>
  </dgm:ptLst>
  <dgm:cxnLst>
    <dgm:cxn modelId="{ED66240F-79C6-435E-9E90-B96DF9DFC4C8}" type="presOf" srcId="{97DC2347-17ED-4C05-9506-E67095AE8B74}" destId="{01C8648B-0E6B-49B3-A9F4-D15FE40F2E4E}" srcOrd="0" destOrd="0" presId="urn:microsoft.com/office/officeart/2005/8/layout/vList2"/>
    <dgm:cxn modelId="{6227E999-1A6C-482F-B3FB-C7054DC05585}" srcId="{97DC2347-17ED-4C05-9506-E67095AE8B74}" destId="{728AFCD9-B026-4AE0-9C88-399638EB422C}" srcOrd="4" destOrd="0" parTransId="{248E7108-DF55-4DB5-8F0D-473E3B6DD9B1}" sibTransId="{3A6D1FD2-3C23-4CD2-B6DA-8EDC0EA3B0C5}"/>
    <dgm:cxn modelId="{08E51C9F-6427-4BC0-A935-CFD97EF37378}" srcId="{97DC2347-17ED-4C05-9506-E67095AE8B74}" destId="{917FACF0-E799-4C6B-AB12-0551217F5301}" srcOrd="7" destOrd="0" parTransId="{EB1C9EA1-0A76-4BB2-9588-911942500B88}" sibTransId="{48687D29-A0BE-4483-9802-E849181A08BC}"/>
    <dgm:cxn modelId="{F6F658B7-8112-4C93-AD23-E6EB73C4971B}" srcId="{97DC2347-17ED-4C05-9506-E67095AE8B74}" destId="{6E5CA262-C1FA-4CCC-9A74-D4B29DC9BD47}" srcOrd="3" destOrd="0" parTransId="{38AF43A6-B57B-4562-9183-5FDAD59F60B5}" sibTransId="{27EFA2DD-1342-4C98-94F4-4140DD946E96}"/>
    <dgm:cxn modelId="{AE4C39E5-35DA-4EC8-B97D-4AA2343B4447}" type="presOf" srcId="{51529F4F-7993-4438-BE78-B44333643585}" destId="{F32952AF-3E8E-47F0-9236-078E2BF5CF11}" srcOrd="0" destOrd="0" presId="urn:microsoft.com/office/officeart/2005/8/layout/vList2"/>
    <dgm:cxn modelId="{AF4CDF65-F6DE-4243-917C-C19FC96CA95F}" srcId="{97DC2347-17ED-4C05-9506-E67095AE8B74}" destId="{6D86ED2D-1FD8-4054-B937-12265D321AC6}" srcOrd="2" destOrd="0" parTransId="{58DBA82A-8713-4AFA-9990-09FD2C8C3C20}" sibTransId="{B116CFD4-4EB3-4A0D-9C58-2F551E279D96}"/>
    <dgm:cxn modelId="{8B512395-9FBF-41D1-84EC-7EA6BDF8E6B6}" srcId="{97DC2347-17ED-4C05-9506-E67095AE8B74}" destId="{FF62CAD9-3CBF-4791-AB5D-78A3170CA243}" srcOrd="1" destOrd="0" parTransId="{F401BA83-A401-4AC3-81A5-CB9966E92383}" sibTransId="{26EB9E3B-D4C1-4D9E-847A-2A17E2DC85FD}"/>
    <dgm:cxn modelId="{0027592E-F56C-4472-8E2A-DCF7A5BBF31C}" type="presOf" srcId="{FF62CAD9-3CBF-4791-AB5D-78A3170CA243}" destId="{E9C548CF-301C-4AAA-B9D0-44FADD5E8B78}" srcOrd="0" destOrd="1" presId="urn:microsoft.com/office/officeart/2005/8/layout/vList2"/>
    <dgm:cxn modelId="{940EF5B5-64CE-4C19-8CC2-18934C7D24EB}" srcId="{51529F4F-7993-4438-BE78-B44333643585}" destId="{97DC2347-17ED-4C05-9506-E67095AE8B74}" srcOrd="0" destOrd="0" parTransId="{6C2EA8FA-895B-441F-BBBE-CEF384AFD3C5}" sibTransId="{9E4F48FD-DB5C-4B46-8F1C-E34FE931B13C}"/>
    <dgm:cxn modelId="{5657AD98-D8F8-4261-8CA9-9824BF3E9DB3}" type="presOf" srcId="{917FACF0-E799-4C6B-AB12-0551217F5301}" destId="{E9C548CF-301C-4AAA-B9D0-44FADD5E8B78}" srcOrd="0" destOrd="7" presId="urn:microsoft.com/office/officeart/2005/8/layout/vList2"/>
    <dgm:cxn modelId="{8A29C547-1F37-431C-9EDA-789BCB29AC85}" srcId="{97DC2347-17ED-4C05-9506-E67095AE8B74}" destId="{E4896523-E523-42F0-A67F-DC433B8BCDF7}" srcOrd="5" destOrd="0" parTransId="{EE003FD4-01F1-49A5-98AD-F6675650FC63}" sibTransId="{8796F915-5843-4325-A31F-9688D92ED91E}"/>
    <dgm:cxn modelId="{7025A8D1-45D5-4EE1-91EA-C5BE988847E3}" type="presOf" srcId="{8489D948-900D-4689-A6DB-7E19C018B2AD}" destId="{E9C548CF-301C-4AAA-B9D0-44FADD5E8B78}" srcOrd="0" destOrd="0" presId="urn:microsoft.com/office/officeart/2005/8/layout/vList2"/>
    <dgm:cxn modelId="{508A7E43-5F71-4610-B26E-5F7E8D888CF3}" type="presOf" srcId="{6D86ED2D-1FD8-4054-B937-12265D321AC6}" destId="{E9C548CF-301C-4AAA-B9D0-44FADD5E8B78}" srcOrd="0" destOrd="2" presId="urn:microsoft.com/office/officeart/2005/8/layout/vList2"/>
    <dgm:cxn modelId="{957EC626-B235-4C2E-834B-E806DA7F48CE}" type="presOf" srcId="{7A86DE01-B171-408D-B4BE-892E65DEAE69}" destId="{E9C548CF-301C-4AAA-B9D0-44FADD5E8B78}" srcOrd="0" destOrd="6" presId="urn:microsoft.com/office/officeart/2005/8/layout/vList2"/>
    <dgm:cxn modelId="{64DD61B9-B2BA-49F2-A951-31D926FC056D}" srcId="{97DC2347-17ED-4C05-9506-E67095AE8B74}" destId="{7A86DE01-B171-408D-B4BE-892E65DEAE69}" srcOrd="6" destOrd="0" parTransId="{11A2E90D-5A13-4AB6-8CAC-F8EE7C6E1A18}" sibTransId="{E8C05E31-A6E8-48EC-A175-14037BBAA33D}"/>
    <dgm:cxn modelId="{B94A02E8-8998-41C5-8401-7DB5E90DCDC3}" type="presOf" srcId="{6E5CA262-C1FA-4CCC-9A74-D4B29DC9BD47}" destId="{E9C548CF-301C-4AAA-B9D0-44FADD5E8B78}" srcOrd="0" destOrd="3" presId="urn:microsoft.com/office/officeart/2005/8/layout/vList2"/>
    <dgm:cxn modelId="{5E00FD33-3340-4F80-8986-43B2D8B25E4C}" type="presOf" srcId="{728AFCD9-B026-4AE0-9C88-399638EB422C}" destId="{E9C548CF-301C-4AAA-B9D0-44FADD5E8B78}" srcOrd="0" destOrd="4" presId="urn:microsoft.com/office/officeart/2005/8/layout/vList2"/>
    <dgm:cxn modelId="{4CAD3718-53D2-43C1-BD7E-62DCCD5E717E}" type="presOf" srcId="{E4896523-E523-42F0-A67F-DC433B8BCDF7}" destId="{E9C548CF-301C-4AAA-B9D0-44FADD5E8B78}" srcOrd="0" destOrd="5" presId="urn:microsoft.com/office/officeart/2005/8/layout/vList2"/>
    <dgm:cxn modelId="{16F62BDF-FDEE-4400-9965-0F8E83A9F9D8}" srcId="{97DC2347-17ED-4C05-9506-E67095AE8B74}" destId="{8489D948-900D-4689-A6DB-7E19C018B2AD}" srcOrd="0" destOrd="0" parTransId="{D11EBE17-175F-4717-9ADF-EA028746BE5A}" sibTransId="{AA66BBDC-3218-49BB-942C-09014BCF03DD}"/>
    <dgm:cxn modelId="{D1E43F0C-EC8D-47CB-882C-9CE96B06E766}" type="presParOf" srcId="{F32952AF-3E8E-47F0-9236-078E2BF5CF11}" destId="{01C8648B-0E6B-49B3-A9F4-D15FE40F2E4E}" srcOrd="0" destOrd="0" presId="urn:microsoft.com/office/officeart/2005/8/layout/vList2"/>
    <dgm:cxn modelId="{FAC9A39D-062B-4F7D-9B5A-CC278269090D}" type="presParOf" srcId="{F32952AF-3E8E-47F0-9236-078E2BF5CF11}" destId="{E9C548CF-301C-4AAA-B9D0-44FADD5E8B7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535CCA-F6E3-4DE8-84B2-745D4661A8E9}"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fr-FR"/>
        </a:p>
      </dgm:t>
    </dgm:pt>
    <dgm:pt modelId="{089CC7B9-7581-45D9-9DDA-C926A9F0129E}">
      <dgm:prSet/>
      <dgm:spPr>
        <a:ln>
          <a:solidFill>
            <a:srgbClr val="00B0F0"/>
          </a:solidFill>
        </a:ln>
      </dgm:spPr>
      <dgm:t>
        <a:bodyPr/>
        <a:lstStyle/>
        <a:p>
          <a:r>
            <a:rPr lang="fr-FR" dirty="0"/>
            <a:t>Le référentiel HQE BD-Santé apparaît comme ayant le </a:t>
          </a:r>
          <a:r>
            <a:rPr lang="fr-FR" b="1" dirty="0"/>
            <a:t>périmètre le plus large </a:t>
          </a:r>
          <a:r>
            <a:rPr lang="fr-FR" dirty="0"/>
            <a:t>parmi les certifications et labels envisagés.</a:t>
          </a:r>
        </a:p>
      </dgm:t>
    </dgm:pt>
    <dgm:pt modelId="{02D0FE91-E1F1-4B7A-AC1A-D9B6533E17F5}" type="parTrans" cxnId="{CE4B4697-F149-4118-8B0B-750E57AD8DCC}">
      <dgm:prSet/>
      <dgm:spPr/>
      <dgm:t>
        <a:bodyPr/>
        <a:lstStyle/>
        <a:p>
          <a:endParaRPr lang="fr-FR"/>
        </a:p>
      </dgm:t>
    </dgm:pt>
    <dgm:pt modelId="{C5857501-A4A7-4D30-845C-13E19946AC81}" type="sibTrans" cxnId="{CE4B4697-F149-4118-8B0B-750E57AD8DCC}">
      <dgm:prSet/>
      <dgm:spPr/>
      <dgm:t>
        <a:bodyPr/>
        <a:lstStyle/>
        <a:p>
          <a:endParaRPr lang="fr-FR"/>
        </a:p>
      </dgm:t>
    </dgm:pt>
    <dgm:pt modelId="{037C872F-82CB-4315-A097-EA86DB586980}">
      <dgm:prSet/>
      <dgm:spPr>
        <a:ln>
          <a:solidFill>
            <a:srgbClr val="00B0F0"/>
          </a:solidFill>
        </a:ln>
      </dgm:spPr>
      <dgm:t>
        <a:bodyPr/>
        <a:lstStyle/>
        <a:p>
          <a:r>
            <a:rPr lang="fr-FR"/>
            <a:t>La déclinaison Santé est</a:t>
          </a:r>
          <a:r>
            <a:rPr lang="fr-FR" b="1"/>
            <a:t> récente </a:t>
          </a:r>
          <a:r>
            <a:rPr lang="fr-FR"/>
            <a:t>(juin 2023).</a:t>
          </a:r>
        </a:p>
      </dgm:t>
    </dgm:pt>
    <dgm:pt modelId="{B9A22670-D4CC-4324-91B3-6D69915B6A3F}" type="parTrans" cxnId="{EF64A8D1-B188-43DC-9731-35C5E0B16493}">
      <dgm:prSet/>
      <dgm:spPr/>
      <dgm:t>
        <a:bodyPr/>
        <a:lstStyle/>
        <a:p>
          <a:endParaRPr lang="fr-FR"/>
        </a:p>
      </dgm:t>
    </dgm:pt>
    <dgm:pt modelId="{D6F446D0-6EE5-4246-9870-8FF46E0EF66E}" type="sibTrans" cxnId="{EF64A8D1-B188-43DC-9731-35C5E0B16493}">
      <dgm:prSet/>
      <dgm:spPr/>
      <dgm:t>
        <a:bodyPr/>
        <a:lstStyle/>
        <a:p>
          <a:endParaRPr lang="fr-FR"/>
        </a:p>
      </dgm:t>
    </dgm:pt>
    <dgm:pt modelId="{568E53D1-0C6A-446F-8E98-F799C32664F1}">
      <dgm:prSet/>
      <dgm:spPr>
        <a:ln>
          <a:solidFill>
            <a:srgbClr val="00B0F0"/>
          </a:solidFill>
        </a:ln>
      </dgm:spPr>
      <dgm:t>
        <a:bodyPr/>
        <a:lstStyle/>
        <a:p>
          <a:r>
            <a:rPr lang="fr-FR" dirty="0"/>
            <a:t>C’est une certification </a:t>
          </a:r>
          <a:r>
            <a:rPr lang="fr-FR" b="1" dirty="0"/>
            <a:t>française</a:t>
          </a:r>
          <a:r>
            <a:rPr lang="fr-FR" dirty="0"/>
            <a:t>.</a:t>
          </a:r>
        </a:p>
      </dgm:t>
    </dgm:pt>
    <dgm:pt modelId="{054354DF-D20F-48AB-9CF7-96EDA6C2C9C1}" type="parTrans" cxnId="{C0A47889-DB3B-4B94-8E26-86FC059FAF5D}">
      <dgm:prSet/>
      <dgm:spPr/>
      <dgm:t>
        <a:bodyPr/>
        <a:lstStyle/>
        <a:p>
          <a:endParaRPr lang="fr-FR"/>
        </a:p>
      </dgm:t>
    </dgm:pt>
    <dgm:pt modelId="{7967929C-8D5B-44A2-A4D5-55342B365FCC}" type="sibTrans" cxnId="{C0A47889-DB3B-4B94-8E26-86FC059FAF5D}">
      <dgm:prSet/>
      <dgm:spPr/>
      <dgm:t>
        <a:bodyPr/>
        <a:lstStyle/>
        <a:p>
          <a:endParaRPr lang="fr-FR"/>
        </a:p>
      </dgm:t>
    </dgm:pt>
    <dgm:pt modelId="{F3CE92CD-A9E6-48D1-8596-A30C62CF178F}" type="pres">
      <dgm:prSet presAssocID="{9C535CCA-F6E3-4DE8-84B2-745D4661A8E9}" presName="diagram" presStyleCnt="0">
        <dgm:presLayoutVars>
          <dgm:dir/>
          <dgm:resizeHandles val="exact"/>
        </dgm:presLayoutVars>
      </dgm:prSet>
      <dgm:spPr/>
      <dgm:t>
        <a:bodyPr/>
        <a:lstStyle/>
        <a:p>
          <a:endParaRPr lang="fr-FR"/>
        </a:p>
      </dgm:t>
    </dgm:pt>
    <dgm:pt modelId="{B4D656E2-46C1-49AA-9072-7F1242779FEF}" type="pres">
      <dgm:prSet presAssocID="{089CC7B9-7581-45D9-9DDA-C926A9F0129E}" presName="node" presStyleLbl="node1" presStyleIdx="0" presStyleCnt="3">
        <dgm:presLayoutVars>
          <dgm:bulletEnabled val="1"/>
        </dgm:presLayoutVars>
      </dgm:prSet>
      <dgm:spPr/>
      <dgm:t>
        <a:bodyPr/>
        <a:lstStyle/>
        <a:p>
          <a:endParaRPr lang="fr-FR"/>
        </a:p>
      </dgm:t>
    </dgm:pt>
    <dgm:pt modelId="{CAF71FB8-9849-4D85-B9C7-BDD09AD4796D}" type="pres">
      <dgm:prSet presAssocID="{C5857501-A4A7-4D30-845C-13E19946AC81}" presName="sibTrans" presStyleCnt="0"/>
      <dgm:spPr/>
    </dgm:pt>
    <dgm:pt modelId="{8C55BD13-0CB9-4792-8A2C-C890C3D0F225}" type="pres">
      <dgm:prSet presAssocID="{037C872F-82CB-4315-A097-EA86DB586980}" presName="node" presStyleLbl="node1" presStyleIdx="1" presStyleCnt="3">
        <dgm:presLayoutVars>
          <dgm:bulletEnabled val="1"/>
        </dgm:presLayoutVars>
      </dgm:prSet>
      <dgm:spPr/>
      <dgm:t>
        <a:bodyPr/>
        <a:lstStyle/>
        <a:p>
          <a:endParaRPr lang="fr-FR"/>
        </a:p>
      </dgm:t>
    </dgm:pt>
    <dgm:pt modelId="{B7671DE5-D9FD-4DE6-ADD7-9D1F52DACDC2}" type="pres">
      <dgm:prSet presAssocID="{D6F446D0-6EE5-4246-9870-8FF46E0EF66E}" presName="sibTrans" presStyleCnt="0"/>
      <dgm:spPr/>
    </dgm:pt>
    <dgm:pt modelId="{9D942CF9-67DA-4620-8973-784A84C1C076}" type="pres">
      <dgm:prSet presAssocID="{568E53D1-0C6A-446F-8E98-F799C32664F1}" presName="node" presStyleLbl="node1" presStyleIdx="2" presStyleCnt="3">
        <dgm:presLayoutVars>
          <dgm:bulletEnabled val="1"/>
        </dgm:presLayoutVars>
      </dgm:prSet>
      <dgm:spPr/>
      <dgm:t>
        <a:bodyPr/>
        <a:lstStyle/>
        <a:p>
          <a:endParaRPr lang="fr-FR"/>
        </a:p>
      </dgm:t>
    </dgm:pt>
  </dgm:ptLst>
  <dgm:cxnLst>
    <dgm:cxn modelId="{84DE518F-F1CC-481E-9E7B-D6452BED28A9}" type="presOf" srcId="{037C872F-82CB-4315-A097-EA86DB586980}" destId="{8C55BD13-0CB9-4792-8A2C-C890C3D0F225}" srcOrd="0" destOrd="0" presId="urn:microsoft.com/office/officeart/2005/8/layout/default"/>
    <dgm:cxn modelId="{25A904E8-91AD-4A98-9C1D-749A0FA830A7}" type="presOf" srcId="{089CC7B9-7581-45D9-9DDA-C926A9F0129E}" destId="{B4D656E2-46C1-49AA-9072-7F1242779FEF}" srcOrd="0" destOrd="0" presId="urn:microsoft.com/office/officeart/2005/8/layout/default"/>
    <dgm:cxn modelId="{C0A47889-DB3B-4B94-8E26-86FC059FAF5D}" srcId="{9C535CCA-F6E3-4DE8-84B2-745D4661A8E9}" destId="{568E53D1-0C6A-446F-8E98-F799C32664F1}" srcOrd="2" destOrd="0" parTransId="{054354DF-D20F-48AB-9CF7-96EDA6C2C9C1}" sibTransId="{7967929C-8D5B-44A2-A4D5-55342B365FCC}"/>
    <dgm:cxn modelId="{CE4B4697-F149-4118-8B0B-750E57AD8DCC}" srcId="{9C535CCA-F6E3-4DE8-84B2-745D4661A8E9}" destId="{089CC7B9-7581-45D9-9DDA-C926A9F0129E}" srcOrd="0" destOrd="0" parTransId="{02D0FE91-E1F1-4B7A-AC1A-D9B6533E17F5}" sibTransId="{C5857501-A4A7-4D30-845C-13E19946AC81}"/>
    <dgm:cxn modelId="{EF64A8D1-B188-43DC-9731-35C5E0B16493}" srcId="{9C535CCA-F6E3-4DE8-84B2-745D4661A8E9}" destId="{037C872F-82CB-4315-A097-EA86DB586980}" srcOrd="1" destOrd="0" parTransId="{B9A22670-D4CC-4324-91B3-6D69915B6A3F}" sibTransId="{D6F446D0-6EE5-4246-9870-8FF46E0EF66E}"/>
    <dgm:cxn modelId="{74E36D4D-0B5E-44EE-877A-052B6EF7B8B2}" type="presOf" srcId="{9C535CCA-F6E3-4DE8-84B2-745D4661A8E9}" destId="{F3CE92CD-A9E6-48D1-8596-A30C62CF178F}" srcOrd="0" destOrd="0" presId="urn:microsoft.com/office/officeart/2005/8/layout/default"/>
    <dgm:cxn modelId="{B6D1E873-A6B3-4304-AD48-BA469B3C0829}" type="presOf" srcId="{568E53D1-0C6A-446F-8E98-F799C32664F1}" destId="{9D942CF9-67DA-4620-8973-784A84C1C076}" srcOrd="0" destOrd="0" presId="urn:microsoft.com/office/officeart/2005/8/layout/default"/>
    <dgm:cxn modelId="{807CD6A7-7698-444F-BFFE-A3FDF77CC129}" type="presParOf" srcId="{F3CE92CD-A9E6-48D1-8596-A30C62CF178F}" destId="{B4D656E2-46C1-49AA-9072-7F1242779FEF}" srcOrd="0" destOrd="0" presId="urn:microsoft.com/office/officeart/2005/8/layout/default"/>
    <dgm:cxn modelId="{57855D20-542B-417A-8743-EFE9FBA2AE8B}" type="presParOf" srcId="{F3CE92CD-A9E6-48D1-8596-A30C62CF178F}" destId="{CAF71FB8-9849-4D85-B9C7-BDD09AD4796D}" srcOrd="1" destOrd="0" presId="urn:microsoft.com/office/officeart/2005/8/layout/default"/>
    <dgm:cxn modelId="{E919868C-F5B8-40A8-8379-84052B42979C}" type="presParOf" srcId="{F3CE92CD-A9E6-48D1-8596-A30C62CF178F}" destId="{8C55BD13-0CB9-4792-8A2C-C890C3D0F225}" srcOrd="2" destOrd="0" presId="urn:microsoft.com/office/officeart/2005/8/layout/default"/>
    <dgm:cxn modelId="{9B9A42C5-7995-42A7-9595-C807CA12D8A3}" type="presParOf" srcId="{F3CE92CD-A9E6-48D1-8596-A30C62CF178F}" destId="{B7671DE5-D9FD-4DE6-ADD7-9D1F52DACDC2}" srcOrd="3" destOrd="0" presId="urn:microsoft.com/office/officeart/2005/8/layout/default"/>
    <dgm:cxn modelId="{9F500617-5C9E-4613-BCE8-59D8615B1A08}" type="presParOf" srcId="{F3CE92CD-A9E6-48D1-8596-A30C62CF178F}" destId="{9D942CF9-67DA-4620-8973-784A84C1C076}"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F8DD42-84D2-43CE-AB87-ACC07DBBC15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fr-FR"/>
        </a:p>
      </dgm:t>
    </dgm:pt>
    <dgm:pt modelId="{3C26031E-0BE6-4078-9604-F020B6DEE183}">
      <dgm:prSet custT="1"/>
      <dgm:spPr/>
      <dgm:t>
        <a:bodyPr/>
        <a:lstStyle/>
        <a:p>
          <a:pPr algn="ctr"/>
          <a:r>
            <a:rPr lang="fr-FR" sz="2000" dirty="0"/>
            <a:t>Certification en phase programmation / conception / réalisation</a:t>
          </a:r>
        </a:p>
      </dgm:t>
    </dgm:pt>
    <dgm:pt modelId="{AFA4992C-12BB-4BB8-A52D-5910AD442450}" type="parTrans" cxnId="{0D9DF563-708A-4760-B552-501F8AF560E7}">
      <dgm:prSet/>
      <dgm:spPr/>
      <dgm:t>
        <a:bodyPr/>
        <a:lstStyle/>
        <a:p>
          <a:endParaRPr lang="fr-FR"/>
        </a:p>
      </dgm:t>
    </dgm:pt>
    <dgm:pt modelId="{D3AEE9D9-CF63-4A0B-A216-EE9F45044A26}" type="sibTrans" cxnId="{0D9DF563-708A-4760-B552-501F8AF560E7}">
      <dgm:prSet/>
      <dgm:spPr/>
      <dgm:t>
        <a:bodyPr/>
        <a:lstStyle/>
        <a:p>
          <a:endParaRPr lang="fr-FR"/>
        </a:p>
      </dgm:t>
    </dgm:pt>
    <dgm:pt modelId="{D28B9B2C-9D2F-47B5-88A0-21F1ECC88A62}" type="pres">
      <dgm:prSet presAssocID="{80F8DD42-84D2-43CE-AB87-ACC07DBBC15A}" presName="linear" presStyleCnt="0">
        <dgm:presLayoutVars>
          <dgm:animLvl val="lvl"/>
          <dgm:resizeHandles val="exact"/>
        </dgm:presLayoutVars>
      </dgm:prSet>
      <dgm:spPr/>
      <dgm:t>
        <a:bodyPr/>
        <a:lstStyle/>
        <a:p>
          <a:endParaRPr lang="fr-FR"/>
        </a:p>
      </dgm:t>
    </dgm:pt>
    <dgm:pt modelId="{D6A6C2AE-9139-47CE-9199-EB163BF03E76}" type="pres">
      <dgm:prSet presAssocID="{3C26031E-0BE6-4078-9604-F020B6DEE183}" presName="parentText" presStyleLbl="node1" presStyleIdx="0" presStyleCnt="1">
        <dgm:presLayoutVars>
          <dgm:chMax val="0"/>
          <dgm:bulletEnabled val="1"/>
        </dgm:presLayoutVars>
      </dgm:prSet>
      <dgm:spPr/>
      <dgm:t>
        <a:bodyPr/>
        <a:lstStyle/>
        <a:p>
          <a:endParaRPr lang="fr-FR"/>
        </a:p>
      </dgm:t>
    </dgm:pt>
  </dgm:ptLst>
  <dgm:cxnLst>
    <dgm:cxn modelId="{E6345A22-7884-4592-8DB2-1E23F35F76BE}" type="presOf" srcId="{3C26031E-0BE6-4078-9604-F020B6DEE183}" destId="{D6A6C2AE-9139-47CE-9199-EB163BF03E76}" srcOrd="0" destOrd="0" presId="urn:microsoft.com/office/officeart/2005/8/layout/vList2"/>
    <dgm:cxn modelId="{08791D49-2940-42F7-B6F8-35B6B541A3DC}" type="presOf" srcId="{80F8DD42-84D2-43CE-AB87-ACC07DBBC15A}" destId="{D28B9B2C-9D2F-47B5-88A0-21F1ECC88A62}" srcOrd="0" destOrd="0" presId="urn:microsoft.com/office/officeart/2005/8/layout/vList2"/>
    <dgm:cxn modelId="{0D9DF563-708A-4760-B552-501F8AF560E7}" srcId="{80F8DD42-84D2-43CE-AB87-ACC07DBBC15A}" destId="{3C26031E-0BE6-4078-9604-F020B6DEE183}" srcOrd="0" destOrd="0" parTransId="{AFA4992C-12BB-4BB8-A52D-5910AD442450}" sibTransId="{D3AEE9D9-CF63-4A0B-A216-EE9F45044A26}"/>
    <dgm:cxn modelId="{D0D218F1-B7CF-46A6-B0DC-0F7D4EEBFD12}" type="presParOf" srcId="{D28B9B2C-9D2F-47B5-88A0-21F1ECC88A62}" destId="{D6A6C2AE-9139-47CE-9199-EB163BF03E7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08741B-F8DA-400D-8D4C-27A041CC46E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FE05D911-7B31-4105-9434-38114461B2FB}">
      <dgm:prSet/>
      <dgm:spPr/>
      <dgm:t>
        <a:bodyPr/>
        <a:lstStyle/>
        <a:p>
          <a:r>
            <a:rPr lang="fr-FR" b="1" dirty="0"/>
            <a:t>COÛT</a:t>
          </a:r>
        </a:p>
      </dgm:t>
    </dgm:pt>
    <dgm:pt modelId="{EC0A2843-CD84-40D1-9477-4757AEA79F62}" type="parTrans" cxnId="{C582A789-9944-4A76-A68A-817EE4A04793}">
      <dgm:prSet/>
      <dgm:spPr/>
      <dgm:t>
        <a:bodyPr/>
        <a:lstStyle/>
        <a:p>
          <a:endParaRPr lang="fr-FR"/>
        </a:p>
      </dgm:t>
    </dgm:pt>
    <dgm:pt modelId="{25131E20-9687-47BC-926E-3883767DF03F}" type="sibTrans" cxnId="{C582A789-9944-4A76-A68A-817EE4A04793}">
      <dgm:prSet/>
      <dgm:spPr/>
      <dgm:t>
        <a:bodyPr/>
        <a:lstStyle/>
        <a:p>
          <a:endParaRPr lang="fr-FR"/>
        </a:p>
      </dgm:t>
    </dgm:pt>
    <dgm:pt modelId="{5D6FE02D-46B9-48BD-AF16-D5073963FB36}">
      <dgm:prSet/>
      <dgm:spPr>
        <a:noFill/>
      </dgm:spPr>
      <dgm:t>
        <a:bodyPr/>
        <a:lstStyle/>
        <a:p>
          <a:r>
            <a:rPr lang="fr-FR" b="0" dirty="0"/>
            <a:t>Certification </a:t>
          </a:r>
          <a:r>
            <a:rPr lang="fr-FR" b="0" dirty="0" err="1" smtClean="0"/>
            <a:t>Certiva</a:t>
          </a:r>
          <a:r>
            <a:rPr lang="fr-FR" b="0" dirty="0" smtClean="0"/>
            <a:t> 37 </a:t>
          </a:r>
          <a:r>
            <a:rPr lang="fr-FR" b="0" dirty="0"/>
            <a:t>000 € </a:t>
          </a:r>
          <a:r>
            <a:rPr lang="fr-FR" b="0" dirty="0" smtClean="0"/>
            <a:t>HT</a:t>
          </a:r>
          <a:endParaRPr lang="fr-FR" dirty="0"/>
        </a:p>
      </dgm:t>
    </dgm:pt>
    <dgm:pt modelId="{2F26FA24-C568-430C-85C0-5F5A8551AE63}" type="parTrans" cxnId="{A357A0D3-F46B-4AE1-ADDB-08F4DC7B63F3}">
      <dgm:prSet/>
      <dgm:spPr/>
      <dgm:t>
        <a:bodyPr/>
        <a:lstStyle/>
        <a:p>
          <a:endParaRPr lang="fr-FR"/>
        </a:p>
      </dgm:t>
    </dgm:pt>
    <dgm:pt modelId="{03FBF940-87A2-4B2F-9361-E71C36AFBF28}" type="sibTrans" cxnId="{A357A0D3-F46B-4AE1-ADDB-08F4DC7B63F3}">
      <dgm:prSet/>
      <dgm:spPr/>
      <dgm:t>
        <a:bodyPr/>
        <a:lstStyle/>
        <a:p>
          <a:endParaRPr lang="fr-FR"/>
        </a:p>
      </dgm:t>
    </dgm:pt>
    <dgm:pt modelId="{2F650136-0B19-4201-85FB-482EC1B56A10}">
      <dgm:prSet/>
      <dgm:spPr>
        <a:noFill/>
      </dgm:spPr>
      <dgm:t>
        <a:bodyPr/>
        <a:lstStyle/>
        <a:p>
          <a:r>
            <a:rPr lang="fr-FR" b="0" dirty="0" smtClean="0"/>
            <a:t>+ </a:t>
          </a:r>
          <a:r>
            <a:rPr lang="fr-FR" b="0" dirty="0"/>
            <a:t>surcoût AMO RSE </a:t>
          </a:r>
          <a:r>
            <a:rPr lang="fr-FR" b="0" dirty="0" smtClean="0"/>
            <a:t>15 000 € HT</a:t>
          </a:r>
          <a:endParaRPr lang="fr-FR" dirty="0"/>
        </a:p>
      </dgm:t>
    </dgm:pt>
    <dgm:pt modelId="{FCC6EE5C-8D39-43CC-9B65-46E3203C9069}" type="parTrans" cxnId="{A45E72B7-73A0-4242-9EA5-2EF86F83C05E}">
      <dgm:prSet/>
      <dgm:spPr/>
      <dgm:t>
        <a:bodyPr/>
        <a:lstStyle/>
        <a:p>
          <a:endParaRPr lang="fr-FR"/>
        </a:p>
      </dgm:t>
    </dgm:pt>
    <dgm:pt modelId="{8832BAAF-25D9-4810-9967-68BB1D71CC6D}" type="sibTrans" cxnId="{A45E72B7-73A0-4242-9EA5-2EF86F83C05E}">
      <dgm:prSet/>
      <dgm:spPr/>
      <dgm:t>
        <a:bodyPr/>
        <a:lstStyle/>
        <a:p>
          <a:endParaRPr lang="fr-FR"/>
        </a:p>
      </dgm:t>
    </dgm:pt>
    <dgm:pt modelId="{4BA87670-674E-4498-808C-839F0C1E4796}">
      <dgm:prSet/>
      <dgm:spPr>
        <a:noFill/>
      </dgm:spPr>
      <dgm:t>
        <a:bodyPr/>
        <a:lstStyle/>
        <a:p>
          <a:r>
            <a:rPr lang="fr-FR" b="0" dirty="0" smtClean="0"/>
            <a:t>  soit 52 000 €HT soit 0,07% du coût de l’opération</a:t>
          </a:r>
          <a:endParaRPr lang="fr-FR" dirty="0"/>
        </a:p>
      </dgm:t>
    </dgm:pt>
    <dgm:pt modelId="{C1197CA9-8629-44E2-90FE-87E2B935DD5B}" type="parTrans" cxnId="{C8869556-AFA9-4D52-AFAC-D14BF8B9A2CB}">
      <dgm:prSet/>
      <dgm:spPr/>
      <dgm:t>
        <a:bodyPr/>
        <a:lstStyle/>
        <a:p>
          <a:endParaRPr lang="fr-FR"/>
        </a:p>
      </dgm:t>
    </dgm:pt>
    <dgm:pt modelId="{F9CBBCE3-DED6-4653-8510-E5D90ED4EE82}" type="sibTrans" cxnId="{C8869556-AFA9-4D52-AFAC-D14BF8B9A2CB}">
      <dgm:prSet/>
      <dgm:spPr/>
      <dgm:t>
        <a:bodyPr/>
        <a:lstStyle/>
        <a:p>
          <a:endParaRPr lang="fr-FR"/>
        </a:p>
      </dgm:t>
    </dgm:pt>
    <dgm:pt modelId="{F5FFAD85-1160-4165-867D-4758C2E20500}" type="pres">
      <dgm:prSet presAssocID="{9B08741B-F8DA-400D-8D4C-27A041CC46E7}" presName="linear" presStyleCnt="0">
        <dgm:presLayoutVars>
          <dgm:dir/>
          <dgm:animLvl val="lvl"/>
          <dgm:resizeHandles val="exact"/>
        </dgm:presLayoutVars>
      </dgm:prSet>
      <dgm:spPr/>
      <dgm:t>
        <a:bodyPr/>
        <a:lstStyle/>
        <a:p>
          <a:endParaRPr lang="fr-FR"/>
        </a:p>
      </dgm:t>
    </dgm:pt>
    <dgm:pt modelId="{E84A5493-19F8-41D0-B122-D25D31A5C9EF}" type="pres">
      <dgm:prSet presAssocID="{FE05D911-7B31-4105-9434-38114461B2FB}" presName="parentLin" presStyleCnt="0"/>
      <dgm:spPr/>
    </dgm:pt>
    <dgm:pt modelId="{EE8EEEC8-C5A6-4413-9CF1-4A13E591BE9D}" type="pres">
      <dgm:prSet presAssocID="{FE05D911-7B31-4105-9434-38114461B2FB}" presName="parentLeftMargin" presStyleLbl="node1" presStyleIdx="0" presStyleCnt="1"/>
      <dgm:spPr/>
      <dgm:t>
        <a:bodyPr/>
        <a:lstStyle/>
        <a:p>
          <a:endParaRPr lang="fr-FR"/>
        </a:p>
      </dgm:t>
    </dgm:pt>
    <dgm:pt modelId="{022D85B8-2C65-4E35-AB3D-70797076E5E8}" type="pres">
      <dgm:prSet presAssocID="{FE05D911-7B31-4105-9434-38114461B2FB}" presName="parentText" presStyleLbl="node1" presStyleIdx="0" presStyleCnt="1" custScaleY="64975">
        <dgm:presLayoutVars>
          <dgm:chMax val="0"/>
          <dgm:bulletEnabled val="1"/>
        </dgm:presLayoutVars>
      </dgm:prSet>
      <dgm:spPr/>
      <dgm:t>
        <a:bodyPr/>
        <a:lstStyle/>
        <a:p>
          <a:endParaRPr lang="fr-FR"/>
        </a:p>
      </dgm:t>
    </dgm:pt>
    <dgm:pt modelId="{8116FE9D-C6D6-44AA-BE98-D903E837F308}" type="pres">
      <dgm:prSet presAssocID="{FE05D911-7B31-4105-9434-38114461B2FB}" presName="negativeSpace" presStyleCnt="0"/>
      <dgm:spPr/>
    </dgm:pt>
    <dgm:pt modelId="{E4BDFE01-6FB9-402B-A869-81D02156CE21}" type="pres">
      <dgm:prSet presAssocID="{FE05D911-7B31-4105-9434-38114461B2FB}" presName="childText" presStyleLbl="conFgAcc1" presStyleIdx="0" presStyleCnt="1" custLinFactY="89106" custLinFactNeighborX="40379" custLinFactNeighborY="100000">
        <dgm:presLayoutVars>
          <dgm:bulletEnabled val="1"/>
        </dgm:presLayoutVars>
      </dgm:prSet>
      <dgm:spPr/>
      <dgm:t>
        <a:bodyPr/>
        <a:lstStyle/>
        <a:p>
          <a:endParaRPr lang="fr-FR"/>
        </a:p>
      </dgm:t>
    </dgm:pt>
  </dgm:ptLst>
  <dgm:cxnLst>
    <dgm:cxn modelId="{3E927FF2-8E03-4CE5-84E3-79AD554CE11C}" type="presOf" srcId="{2F650136-0B19-4201-85FB-482EC1B56A10}" destId="{E4BDFE01-6FB9-402B-A869-81D02156CE21}" srcOrd="0" destOrd="1" presId="urn:microsoft.com/office/officeart/2005/8/layout/list1"/>
    <dgm:cxn modelId="{A357A0D3-F46B-4AE1-ADDB-08F4DC7B63F3}" srcId="{FE05D911-7B31-4105-9434-38114461B2FB}" destId="{5D6FE02D-46B9-48BD-AF16-D5073963FB36}" srcOrd="0" destOrd="0" parTransId="{2F26FA24-C568-430C-85C0-5F5A8551AE63}" sibTransId="{03FBF940-87A2-4B2F-9361-E71C36AFBF28}"/>
    <dgm:cxn modelId="{576E00D7-1EFD-43DC-A899-03C45BD388C0}" type="presOf" srcId="{9B08741B-F8DA-400D-8D4C-27A041CC46E7}" destId="{F5FFAD85-1160-4165-867D-4758C2E20500}" srcOrd="0" destOrd="0" presId="urn:microsoft.com/office/officeart/2005/8/layout/list1"/>
    <dgm:cxn modelId="{5A2E1B62-3E74-4E95-A6EC-BAAC66D980F4}" type="presOf" srcId="{FE05D911-7B31-4105-9434-38114461B2FB}" destId="{022D85B8-2C65-4E35-AB3D-70797076E5E8}" srcOrd="1" destOrd="0" presId="urn:microsoft.com/office/officeart/2005/8/layout/list1"/>
    <dgm:cxn modelId="{0DD3756F-43AF-4554-896F-5F731C0495E0}" type="presOf" srcId="{FE05D911-7B31-4105-9434-38114461B2FB}" destId="{EE8EEEC8-C5A6-4413-9CF1-4A13E591BE9D}" srcOrd="0" destOrd="0" presId="urn:microsoft.com/office/officeart/2005/8/layout/list1"/>
    <dgm:cxn modelId="{C8869556-AFA9-4D52-AFAC-D14BF8B9A2CB}" srcId="{FE05D911-7B31-4105-9434-38114461B2FB}" destId="{4BA87670-674E-4498-808C-839F0C1E4796}" srcOrd="2" destOrd="0" parTransId="{C1197CA9-8629-44E2-90FE-87E2B935DD5B}" sibTransId="{F9CBBCE3-DED6-4653-8510-E5D90ED4EE82}"/>
    <dgm:cxn modelId="{8D9960B3-EF6C-4ADD-BEA5-70D77478AC36}" type="presOf" srcId="{5D6FE02D-46B9-48BD-AF16-D5073963FB36}" destId="{E4BDFE01-6FB9-402B-A869-81D02156CE21}" srcOrd="0" destOrd="0" presId="urn:microsoft.com/office/officeart/2005/8/layout/list1"/>
    <dgm:cxn modelId="{A45E72B7-73A0-4242-9EA5-2EF86F83C05E}" srcId="{FE05D911-7B31-4105-9434-38114461B2FB}" destId="{2F650136-0B19-4201-85FB-482EC1B56A10}" srcOrd="1" destOrd="0" parTransId="{FCC6EE5C-8D39-43CC-9B65-46E3203C9069}" sibTransId="{8832BAAF-25D9-4810-9967-68BB1D71CC6D}"/>
    <dgm:cxn modelId="{ADED75B9-15DA-487E-9B4C-4A310B5F59CB}" type="presOf" srcId="{4BA87670-674E-4498-808C-839F0C1E4796}" destId="{E4BDFE01-6FB9-402B-A869-81D02156CE21}" srcOrd="0" destOrd="2" presId="urn:microsoft.com/office/officeart/2005/8/layout/list1"/>
    <dgm:cxn modelId="{C582A789-9944-4A76-A68A-817EE4A04793}" srcId="{9B08741B-F8DA-400D-8D4C-27A041CC46E7}" destId="{FE05D911-7B31-4105-9434-38114461B2FB}" srcOrd="0" destOrd="0" parTransId="{EC0A2843-CD84-40D1-9477-4757AEA79F62}" sibTransId="{25131E20-9687-47BC-926E-3883767DF03F}"/>
    <dgm:cxn modelId="{FB20AD66-D8E5-446E-8794-5A62DAD3D46C}" type="presParOf" srcId="{F5FFAD85-1160-4165-867D-4758C2E20500}" destId="{E84A5493-19F8-41D0-B122-D25D31A5C9EF}" srcOrd="0" destOrd="0" presId="urn:microsoft.com/office/officeart/2005/8/layout/list1"/>
    <dgm:cxn modelId="{8D62B195-2F60-4A3F-AE5D-D3E1D26322B0}" type="presParOf" srcId="{E84A5493-19F8-41D0-B122-D25D31A5C9EF}" destId="{EE8EEEC8-C5A6-4413-9CF1-4A13E591BE9D}" srcOrd="0" destOrd="0" presId="urn:microsoft.com/office/officeart/2005/8/layout/list1"/>
    <dgm:cxn modelId="{1D0CFE90-2A10-4883-B9F3-4036B180A697}" type="presParOf" srcId="{E84A5493-19F8-41D0-B122-D25D31A5C9EF}" destId="{022D85B8-2C65-4E35-AB3D-70797076E5E8}" srcOrd="1" destOrd="0" presId="urn:microsoft.com/office/officeart/2005/8/layout/list1"/>
    <dgm:cxn modelId="{B2F6DF54-D576-4F11-8EBF-16DA05D24B4F}" type="presParOf" srcId="{F5FFAD85-1160-4165-867D-4758C2E20500}" destId="{8116FE9D-C6D6-44AA-BE98-D903E837F308}" srcOrd="1" destOrd="0" presId="urn:microsoft.com/office/officeart/2005/8/layout/list1"/>
    <dgm:cxn modelId="{A35579C0-7685-4EB6-AF5A-DF1136049DF6}" type="presParOf" srcId="{F5FFAD85-1160-4165-867D-4758C2E20500}" destId="{E4BDFE01-6FB9-402B-A869-81D02156CE2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03262A4-C750-4655-ADFC-B2C2BF3402E4}"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fr-FR"/>
        </a:p>
      </dgm:t>
    </dgm:pt>
    <dgm:pt modelId="{1F23ED54-F0E2-45AB-B1F1-12EB7EDBF8C6}">
      <dgm:prSet custT="1"/>
      <dgm:spPr/>
      <dgm:t>
        <a:bodyPr/>
        <a:lstStyle/>
        <a:p>
          <a:r>
            <a:rPr lang="fr-FR" sz="2400" b="1" dirty="0"/>
            <a:t>2025</a:t>
          </a:r>
          <a:r>
            <a:rPr lang="fr-FR" sz="1800" b="0" dirty="0"/>
            <a:t> </a:t>
          </a:r>
        </a:p>
        <a:p>
          <a:r>
            <a:rPr lang="fr-FR" sz="1800" b="0" dirty="0"/>
            <a:t>Certification Programmation</a:t>
          </a:r>
          <a:endParaRPr lang="fr-FR" sz="1800" dirty="0"/>
        </a:p>
      </dgm:t>
    </dgm:pt>
    <dgm:pt modelId="{FA8434CD-F750-4864-B81F-5C281EE4F846}" type="parTrans" cxnId="{C0B2A65D-7C43-4579-BA4F-4A1D4C20126C}">
      <dgm:prSet/>
      <dgm:spPr/>
      <dgm:t>
        <a:bodyPr/>
        <a:lstStyle/>
        <a:p>
          <a:endParaRPr lang="fr-FR"/>
        </a:p>
      </dgm:t>
    </dgm:pt>
    <dgm:pt modelId="{ACCAC98E-EE37-452A-840E-A1DF35A5FEE5}" type="sibTrans" cxnId="{C0B2A65D-7C43-4579-BA4F-4A1D4C20126C}">
      <dgm:prSet/>
      <dgm:spPr/>
      <dgm:t>
        <a:bodyPr/>
        <a:lstStyle/>
        <a:p>
          <a:endParaRPr lang="fr-FR"/>
        </a:p>
      </dgm:t>
    </dgm:pt>
    <dgm:pt modelId="{B4DB1172-676B-429C-B87B-FB67CC8B83FF}">
      <dgm:prSet custT="1"/>
      <dgm:spPr/>
      <dgm:t>
        <a:bodyPr/>
        <a:lstStyle/>
        <a:p>
          <a:r>
            <a:rPr lang="fr-FR" sz="2800" b="1" dirty="0"/>
            <a:t>2027</a:t>
          </a:r>
          <a:r>
            <a:rPr lang="fr-FR" sz="1800" b="0" dirty="0"/>
            <a:t> </a:t>
          </a:r>
        </a:p>
        <a:p>
          <a:r>
            <a:rPr lang="fr-FR" sz="1800" b="0" dirty="0"/>
            <a:t>Certification </a:t>
          </a:r>
          <a:r>
            <a:rPr lang="fr-FR" sz="1800" b="0" dirty="0" smtClean="0"/>
            <a:t>Conception</a:t>
          </a:r>
        </a:p>
        <a:p>
          <a:r>
            <a:rPr lang="fr-FR" sz="1800" b="0" dirty="0" smtClean="0"/>
            <a:t>(après DCE)</a:t>
          </a:r>
          <a:endParaRPr lang="fr-FR" sz="1800" dirty="0"/>
        </a:p>
      </dgm:t>
    </dgm:pt>
    <dgm:pt modelId="{608B9C4C-A2B2-45EC-A736-ACF96690E490}" type="parTrans" cxnId="{229F2B66-F81C-45D2-B0EF-FDC60CD27CD1}">
      <dgm:prSet/>
      <dgm:spPr/>
      <dgm:t>
        <a:bodyPr/>
        <a:lstStyle/>
        <a:p>
          <a:endParaRPr lang="fr-FR"/>
        </a:p>
      </dgm:t>
    </dgm:pt>
    <dgm:pt modelId="{A62DA532-7BA4-4EBA-84F4-714F91235CBD}" type="sibTrans" cxnId="{229F2B66-F81C-45D2-B0EF-FDC60CD27CD1}">
      <dgm:prSet/>
      <dgm:spPr/>
      <dgm:t>
        <a:bodyPr/>
        <a:lstStyle/>
        <a:p>
          <a:endParaRPr lang="fr-FR"/>
        </a:p>
      </dgm:t>
    </dgm:pt>
    <dgm:pt modelId="{4A7854A3-5D30-444A-927B-ACE40CE7B963}">
      <dgm:prSet custT="1"/>
      <dgm:spPr/>
      <dgm:t>
        <a:bodyPr/>
        <a:lstStyle/>
        <a:p>
          <a:r>
            <a:rPr lang="fr-FR" sz="2800" b="1" dirty="0"/>
            <a:t>2031</a:t>
          </a:r>
          <a:r>
            <a:rPr lang="fr-FR" sz="1800" b="0" dirty="0"/>
            <a:t> </a:t>
          </a:r>
        </a:p>
        <a:p>
          <a:r>
            <a:rPr lang="fr-FR" sz="1800" b="0" dirty="0"/>
            <a:t>Certification </a:t>
          </a:r>
          <a:r>
            <a:rPr lang="fr-FR" sz="1800" b="0" dirty="0" smtClean="0"/>
            <a:t>Réalisation</a:t>
          </a:r>
        </a:p>
        <a:p>
          <a:r>
            <a:rPr lang="fr-FR" sz="1800" b="0" dirty="0" smtClean="0"/>
            <a:t>(avant fin GPA)</a:t>
          </a:r>
          <a:endParaRPr lang="fr-FR" sz="1800" dirty="0"/>
        </a:p>
      </dgm:t>
    </dgm:pt>
    <dgm:pt modelId="{2FDC1511-9407-4867-A8FC-4D53CE6F9925}" type="parTrans" cxnId="{9ACB572B-E87A-4ADB-8F2E-85AA339D8235}">
      <dgm:prSet/>
      <dgm:spPr/>
      <dgm:t>
        <a:bodyPr/>
        <a:lstStyle/>
        <a:p>
          <a:endParaRPr lang="fr-FR"/>
        </a:p>
      </dgm:t>
    </dgm:pt>
    <dgm:pt modelId="{BB4533DB-DD57-43BD-AA26-C5FEFA1D0586}" type="sibTrans" cxnId="{9ACB572B-E87A-4ADB-8F2E-85AA339D8235}">
      <dgm:prSet/>
      <dgm:spPr/>
      <dgm:t>
        <a:bodyPr/>
        <a:lstStyle/>
        <a:p>
          <a:endParaRPr lang="fr-FR"/>
        </a:p>
      </dgm:t>
    </dgm:pt>
    <dgm:pt modelId="{0972FA18-8F12-4770-84F8-F27450EE0FEF}" type="pres">
      <dgm:prSet presAssocID="{003262A4-C750-4655-ADFC-B2C2BF3402E4}" presName="Name0" presStyleCnt="0">
        <dgm:presLayoutVars>
          <dgm:dir/>
          <dgm:resizeHandles val="exact"/>
        </dgm:presLayoutVars>
      </dgm:prSet>
      <dgm:spPr/>
      <dgm:t>
        <a:bodyPr/>
        <a:lstStyle/>
        <a:p>
          <a:endParaRPr lang="fr-FR"/>
        </a:p>
      </dgm:t>
    </dgm:pt>
    <dgm:pt modelId="{58FE162C-633E-463C-8F6F-C315821DB1DF}" type="pres">
      <dgm:prSet presAssocID="{003262A4-C750-4655-ADFC-B2C2BF3402E4}" presName="arrow" presStyleLbl="bgShp" presStyleIdx="0" presStyleCnt="1" custScaleY="145603"/>
      <dgm:spPr/>
    </dgm:pt>
    <dgm:pt modelId="{51746A1C-41C3-49DC-A32C-F5251713AA9C}" type="pres">
      <dgm:prSet presAssocID="{003262A4-C750-4655-ADFC-B2C2BF3402E4}" presName="points" presStyleCnt="0"/>
      <dgm:spPr/>
    </dgm:pt>
    <dgm:pt modelId="{54ED8AD2-ABC3-4E9F-8B8E-6F5AF2F418C7}" type="pres">
      <dgm:prSet presAssocID="{1F23ED54-F0E2-45AB-B1F1-12EB7EDBF8C6}" presName="compositeA" presStyleCnt="0"/>
      <dgm:spPr/>
    </dgm:pt>
    <dgm:pt modelId="{27E0075B-3016-4CA2-B43B-A840343CB800}" type="pres">
      <dgm:prSet presAssocID="{1F23ED54-F0E2-45AB-B1F1-12EB7EDBF8C6}" presName="textA" presStyleLbl="revTx" presStyleIdx="0" presStyleCnt="3">
        <dgm:presLayoutVars>
          <dgm:bulletEnabled val="1"/>
        </dgm:presLayoutVars>
      </dgm:prSet>
      <dgm:spPr/>
      <dgm:t>
        <a:bodyPr/>
        <a:lstStyle/>
        <a:p>
          <a:endParaRPr lang="fr-FR"/>
        </a:p>
      </dgm:t>
    </dgm:pt>
    <dgm:pt modelId="{47D000B6-BF10-4F1A-9F8E-1FA7EEDCBB5E}" type="pres">
      <dgm:prSet presAssocID="{1F23ED54-F0E2-45AB-B1F1-12EB7EDBF8C6}" presName="circleA" presStyleLbl="node1" presStyleIdx="0" presStyleCnt="3"/>
      <dgm:spPr/>
    </dgm:pt>
    <dgm:pt modelId="{1004DC97-7BFC-44D2-8A7E-16E5584FC6C4}" type="pres">
      <dgm:prSet presAssocID="{1F23ED54-F0E2-45AB-B1F1-12EB7EDBF8C6}" presName="spaceA" presStyleCnt="0"/>
      <dgm:spPr/>
    </dgm:pt>
    <dgm:pt modelId="{FB73095D-DD35-4F6A-8335-EF0FE80879A9}" type="pres">
      <dgm:prSet presAssocID="{ACCAC98E-EE37-452A-840E-A1DF35A5FEE5}" presName="space" presStyleCnt="0"/>
      <dgm:spPr/>
    </dgm:pt>
    <dgm:pt modelId="{7DC140B7-5DEB-4B4E-9208-A4B6C1FB5693}" type="pres">
      <dgm:prSet presAssocID="{B4DB1172-676B-429C-B87B-FB67CC8B83FF}" presName="compositeB" presStyleCnt="0"/>
      <dgm:spPr/>
    </dgm:pt>
    <dgm:pt modelId="{FAC67D92-D1D3-4DF2-A39E-AC5FD0891B05}" type="pres">
      <dgm:prSet presAssocID="{B4DB1172-676B-429C-B87B-FB67CC8B83FF}" presName="textB" presStyleLbl="revTx" presStyleIdx="1" presStyleCnt="3">
        <dgm:presLayoutVars>
          <dgm:bulletEnabled val="1"/>
        </dgm:presLayoutVars>
      </dgm:prSet>
      <dgm:spPr/>
      <dgm:t>
        <a:bodyPr/>
        <a:lstStyle/>
        <a:p>
          <a:endParaRPr lang="fr-FR"/>
        </a:p>
      </dgm:t>
    </dgm:pt>
    <dgm:pt modelId="{4D4B3856-60E9-487A-B3C2-4C661536F0E1}" type="pres">
      <dgm:prSet presAssocID="{B4DB1172-676B-429C-B87B-FB67CC8B83FF}" presName="circleB" presStyleLbl="node1" presStyleIdx="1" presStyleCnt="3"/>
      <dgm:spPr/>
    </dgm:pt>
    <dgm:pt modelId="{3FE8198A-F9FD-4324-88AB-3A0634D50815}" type="pres">
      <dgm:prSet presAssocID="{B4DB1172-676B-429C-B87B-FB67CC8B83FF}" presName="spaceB" presStyleCnt="0"/>
      <dgm:spPr/>
    </dgm:pt>
    <dgm:pt modelId="{A0722E21-E720-4B6C-881F-6195F450F40A}" type="pres">
      <dgm:prSet presAssocID="{A62DA532-7BA4-4EBA-84F4-714F91235CBD}" presName="space" presStyleCnt="0"/>
      <dgm:spPr/>
    </dgm:pt>
    <dgm:pt modelId="{4E8DCB92-3E12-4385-AA65-D88A4CD8336D}" type="pres">
      <dgm:prSet presAssocID="{4A7854A3-5D30-444A-927B-ACE40CE7B963}" presName="compositeA" presStyleCnt="0"/>
      <dgm:spPr/>
    </dgm:pt>
    <dgm:pt modelId="{F18AA26F-F71E-42B4-82D6-6BA0D2FA23F5}" type="pres">
      <dgm:prSet presAssocID="{4A7854A3-5D30-444A-927B-ACE40CE7B963}" presName="textA" presStyleLbl="revTx" presStyleIdx="2" presStyleCnt="3">
        <dgm:presLayoutVars>
          <dgm:bulletEnabled val="1"/>
        </dgm:presLayoutVars>
      </dgm:prSet>
      <dgm:spPr/>
      <dgm:t>
        <a:bodyPr/>
        <a:lstStyle/>
        <a:p>
          <a:endParaRPr lang="fr-FR"/>
        </a:p>
      </dgm:t>
    </dgm:pt>
    <dgm:pt modelId="{5901ADB2-7DF5-4FD3-89EA-1E7332311102}" type="pres">
      <dgm:prSet presAssocID="{4A7854A3-5D30-444A-927B-ACE40CE7B963}" presName="circleA" presStyleLbl="node1" presStyleIdx="2" presStyleCnt="3"/>
      <dgm:spPr/>
    </dgm:pt>
    <dgm:pt modelId="{39092F6D-EFE1-4717-93B5-E4A193B8D6CE}" type="pres">
      <dgm:prSet presAssocID="{4A7854A3-5D30-444A-927B-ACE40CE7B963}" presName="spaceA" presStyleCnt="0"/>
      <dgm:spPr/>
    </dgm:pt>
  </dgm:ptLst>
  <dgm:cxnLst>
    <dgm:cxn modelId="{BE500D48-C095-4000-87FD-FDF626F24787}" type="presOf" srcId="{003262A4-C750-4655-ADFC-B2C2BF3402E4}" destId="{0972FA18-8F12-4770-84F8-F27450EE0FEF}" srcOrd="0" destOrd="0" presId="urn:microsoft.com/office/officeart/2005/8/layout/hProcess11"/>
    <dgm:cxn modelId="{9ACB572B-E87A-4ADB-8F2E-85AA339D8235}" srcId="{003262A4-C750-4655-ADFC-B2C2BF3402E4}" destId="{4A7854A3-5D30-444A-927B-ACE40CE7B963}" srcOrd="2" destOrd="0" parTransId="{2FDC1511-9407-4867-A8FC-4D53CE6F9925}" sibTransId="{BB4533DB-DD57-43BD-AA26-C5FEFA1D0586}"/>
    <dgm:cxn modelId="{6DD8B2B6-C411-4DE6-8CD8-67D8E5044573}" type="presOf" srcId="{4A7854A3-5D30-444A-927B-ACE40CE7B963}" destId="{F18AA26F-F71E-42B4-82D6-6BA0D2FA23F5}" srcOrd="0" destOrd="0" presId="urn:microsoft.com/office/officeart/2005/8/layout/hProcess11"/>
    <dgm:cxn modelId="{CBBDC747-8549-43E5-9032-31DCD921917D}" type="presOf" srcId="{1F23ED54-F0E2-45AB-B1F1-12EB7EDBF8C6}" destId="{27E0075B-3016-4CA2-B43B-A840343CB800}" srcOrd="0" destOrd="0" presId="urn:microsoft.com/office/officeart/2005/8/layout/hProcess11"/>
    <dgm:cxn modelId="{55D08E24-8363-47C6-8243-C9576F880CEA}" type="presOf" srcId="{B4DB1172-676B-429C-B87B-FB67CC8B83FF}" destId="{FAC67D92-D1D3-4DF2-A39E-AC5FD0891B05}" srcOrd="0" destOrd="0" presId="urn:microsoft.com/office/officeart/2005/8/layout/hProcess11"/>
    <dgm:cxn modelId="{C0B2A65D-7C43-4579-BA4F-4A1D4C20126C}" srcId="{003262A4-C750-4655-ADFC-B2C2BF3402E4}" destId="{1F23ED54-F0E2-45AB-B1F1-12EB7EDBF8C6}" srcOrd="0" destOrd="0" parTransId="{FA8434CD-F750-4864-B81F-5C281EE4F846}" sibTransId="{ACCAC98E-EE37-452A-840E-A1DF35A5FEE5}"/>
    <dgm:cxn modelId="{229F2B66-F81C-45D2-B0EF-FDC60CD27CD1}" srcId="{003262A4-C750-4655-ADFC-B2C2BF3402E4}" destId="{B4DB1172-676B-429C-B87B-FB67CC8B83FF}" srcOrd="1" destOrd="0" parTransId="{608B9C4C-A2B2-45EC-A736-ACF96690E490}" sibTransId="{A62DA532-7BA4-4EBA-84F4-714F91235CBD}"/>
    <dgm:cxn modelId="{3D90FED5-3BD7-45EB-A8FB-98FEC1F9EF6C}" type="presParOf" srcId="{0972FA18-8F12-4770-84F8-F27450EE0FEF}" destId="{58FE162C-633E-463C-8F6F-C315821DB1DF}" srcOrd="0" destOrd="0" presId="urn:microsoft.com/office/officeart/2005/8/layout/hProcess11"/>
    <dgm:cxn modelId="{07D0F9A7-D1DC-490D-AF16-44B6CA6F8FA2}" type="presParOf" srcId="{0972FA18-8F12-4770-84F8-F27450EE0FEF}" destId="{51746A1C-41C3-49DC-A32C-F5251713AA9C}" srcOrd="1" destOrd="0" presId="urn:microsoft.com/office/officeart/2005/8/layout/hProcess11"/>
    <dgm:cxn modelId="{461C3763-C210-451C-A97F-B3E586D1F8F1}" type="presParOf" srcId="{51746A1C-41C3-49DC-A32C-F5251713AA9C}" destId="{54ED8AD2-ABC3-4E9F-8B8E-6F5AF2F418C7}" srcOrd="0" destOrd="0" presId="urn:microsoft.com/office/officeart/2005/8/layout/hProcess11"/>
    <dgm:cxn modelId="{0227111D-61C1-4749-9AEC-1A361569661F}" type="presParOf" srcId="{54ED8AD2-ABC3-4E9F-8B8E-6F5AF2F418C7}" destId="{27E0075B-3016-4CA2-B43B-A840343CB800}" srcOrd="0" destOrd="0" presId="urn:microsoft.com/office/officeart/2005/8/layout/hProcess11"/>
    <dgm:cxn modelId="{0F6E0D60-1346-457E-A290-C997FEF7EA7D}" type="presParOf" srcId="{54ED8AD2-ABC3-4E9F-8B8E-6F5AF2F418C7}" destId="{47D000B6-BF10-4F1A-9F8E-1FA7EEDCBB5E}" srcOrd="1" destOrd="0" presId="urn:microsoft.com/office/officeart/2005/8/layout/hProcess11"/>
    <dgm:cxn modelId="{A368D34C-C79D-4601-BD12-60F3B757E590}" type="presParOf" srcId="{54ED8AD2-ABC3-4E9F-8B8E-6F5AF2F418C7}" destId="{1004DC97-7BFC-44D2-8A7E-16E5584FC6C4}" srcOrd="2" destOrd="0" presId="urn:microsoft.com/office/officeart/2005/8/layout/hProcess11"/>
    <dgm:cxn modelId="{CAA9C4A6-7065-4D55-99DF-E14C865FB0EA}" type="presParOf" srcId="{51746A1C-41C3-49DC-A32C-F5251713AA9C}" destId="{FB73095D-DD35-4F6A-8335-EF0FE80879A9}" srcOrd="1" destOrd="0" presId="urn:microsoft.com/office/officeart/2005/8/layout/hProcess11"/>
    <dgm:cxn modelId="{717EAB1F-AF04-4598-9B7F-E48EBCA750E9}" type="presParOf" srcId="{51746A1C-41C3-49DC-A32C-F5251713AA9C}" destId="{7DC140B7-5DEB-4B4E-9208-A4B6C1FB5693}" srcOrd="2" destOrd="0" presId="urn:microsoft.com/office/officeart/2005/8/layout/hProcess11"/>
    <dgm:cxn modelId="{54039306-426E-40BC-A7FC-B4B1785C1640}" type="presParOf" srcId="{7DC140B7-5DEB-4B4E-9208-A4B6C1FB5693}" destId="{FAC67D92-D1D3-4DF2-A39E-AC5FD0891B05}" srcOrd="0" destOrd="0" presId="urn:microsoft.com/office/officeart/2005/8/layout/hProcess11"/>
    <dgm:cxn modelId="{F61F3055-0E2F-4478-AAC2-45F6D8B0A61B}" type="presParOf" srcId="{7DC140B7-5DEB-4B4E-9208-A4B6C1FB5693}" destId="{4D4B3856-60E9-487A-B3C2-4C661536F0E1}" srcOrd="1" destOrd="0" presId="urn:microsoft.com/office/officeart/2005/8/layout/hProcess11"/>
    <dgm:cxn modelId="{D9D7A3EC-A8CC-4905-A6E0-09A0CD364E50}" type="presParOf" srcId="{7DC140B7-5DEB-4B4E-9208-A4B6C1FB5693}" destId="{3FE8198A-F9FD-4324-88AB-3A0634D50815}" srcOrd="2" destOrd="0" presId="urn:microsoft.com/office/officeart/2005/8/layout/hProcess11"/>
    <dgm:cxn modelId="{785BD774-1A75-472B-8667-64DFA1927121}" type="presParOf" srcId="{51746A1C-41C3-49DC-A32C-F5251713AA9C}" destId="{A0722E21-E720-4B6C-881F-6195F450F40A}" srcOrd="3" destOrd="0" presId="urn:microsoft.com/office/officeart/2005/8/layout/hProcess11"/>
    <dgm:cxn modelId="{D38D978A-747A-4D62-AA66-5B99301FD7C0}" type="presParOf" srcId="{51746A1C-41C3-49DC-A32C-F5251713AA9C}" destId="{4E8DCB92-3E12-4385-AA65-D88A4CD8336D}" srcOrd="4" destOrd="0" presId="urn:microsoft.com/office/officeart/2005/8/layout/hProcess11"/>
    <dgm:cxn modelId="{3CAE9E2D-94FE-49C1-9A4B-AE7ABBCBBBD5}" type="presParOf" srcId="{4E8DCB92-3E12-4385-AA65-D88A4CD8336D}" destId="{F18AA26F-F71E-42B4-82D6-6BA0D2FA23F5}" srcOrd="0" destOrd="0" presId="urn:microsoft.com/office/officeart/2005/8/layout/hProcess11"/>
    <dgm:cxn modelId="{13299574-034C-46D8-9A9B-423F8553B465}" type="presParOf" srcId="{4E8DCB92-3E12-4385-AA65-D88A4CD8336D}" destId="{5901ADB2-7DF5-4FD3-89EA-1E7332311102}" srcOrd="1" destOrd="0" presId="urn:microsoft.com/office/officeart/2005/8/layout/hProcess11"/>
    <dgm:cxn modelId="{44553704-DB44-4EE4-881E-2B3F7A33318A}" type="presParOf" srcId="{4E8DCB92-3E12-4385-AA65-D88A4CD8336D}" destId="{39092F6D-EFE1-4717-93B5-E4A193B8D6CE}" srcOrd="2" destOrd="0" presId="urn:microsoft.com/office/officeart/2005/8/layout/hProcess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2FE81C-FB4A-49C7-A4CC-361A9AFC339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CB8F64A2-79F7-4A55-901A-D0F32B96AC50}">
      <dgm:prSet custT="1"/>
      <dgm:spPr/>
      <dgm:t>
        <a:bodyPr/>
        <a:lstStyle/>
        <a:p>
          <a:r>
            <a:rPr lang="fr-FR" sz="2900" b="1" dirty="0"/>
            <a:t>PLANNING</a:t>
          </a:r>
          <a:endParaRPr lang="fr-FR" sz="2900" dirty="0"/>
        </a:p>
      </dgm:t>
    </dgm:pt>
    <dgm:pt modelId="{FCC53D1A-1A02-49B2-B222-20522AC0FC2D}" type="parTrans" cxnId="{BC29BB4E-8E85-4150-A497-947276EF2438}">
      <dgm:prSet/>
      <dgm:spPr/>
      <dgm:t>
        <a:bodyPr/>
        <a:lstStyle/>
        <a:p>
          <a:endParaRPr lang="fr-FR"/>
        </a:p>
      </dgm:t>
    </dgm:pt>
    <dgm:pt modelId="{6BAAAF36-B9D5-4033-B21F-6CCEBC166727}" type="sibTrans" cxnId="{BC29BB4E-8E85-4150-A497-947276EF2438}">
      <dgm:prSet/>
      <dgm:spPr/>
      <dgm:t>
        <a:bodyPr/>
        <a:lstStyle/>
        <a:p>
          <a:endParaRPr lang="fr-FR"/>
        </a:p>
      </dgm:t>
    </dgm:pt>
    <dgm:pt modelId="{42087453-B23D-4B61-BB00-4F6B647FF785}" type="pres">
      <dgm:prSet presAssocID="{F82FE81C-FB4A-49C7-A4CC-361A9AFC3390}" presName="linear" presStyleCnt="0">
        <dgm:presLayoutVars>
          <dgm:animLvl val="lvl"/>
          <dgm:resizeHandles val="exact"/>
        </dgm:presLayoutVars>
      </dgm:prSet>
      <dgm:spPr/>
      <dgm:t>
        <a:bodyPr/>
        <a:lstStyle/>
        <a:p>
          <a:endParaRPr lang="fr-FR"/>
        </a:p>
      </dgm:t>
    </dgm:pt>
    <dgm:pt modelId="{3B9E0396-BBA1-47CD-B499-9BBDF418CDA6}" type="pres">
      <dgm:prSet presAssocID="{CB8F64A2-79F7-4A55-901A-D0F32B96AC50}" presName="parentText" presStyleLbl="node1" presStyleIdx="0" presStyleCnt="1" custLinFactNeighborY="-48670">
        <dgm:presLayoutVars>
          <dgm:chMax val="0"/>
          <dgm:bulletEnabled val="1"/>
        </dgm:presLayoutVars>
      </dgm:prSet>
      <dgm:spPr/>
      <dgm:t>
        <a:bodyPr/>
        <a:lstStyle/>
        <a:p>
          <a:endParaRPr lang="fr-FR"/>
        </a:p>
      </dgm:t>
    </dgm:pt>
  </dgm:ptLst>
  <dgm:cxnLst>
    <dgm:cxn modelId="{F8E778D2-DEA5-44FE-B183-9FFD319F6E3D}" type="presOf" srcId="{CB8F64A2-79F7-4A55-901A-D0F32B96AC50}" destId="{3B9E0396-BBA1-47CD-B499-9BBDF418CDA6}" srcOrd="0" destOrd="0" presId="urn:microsoft.com/office/officeart/2005/8/layout/vList2"/>
    <dgm:cxn modelId="{BC29BB4E-8E85-4150-A497-947276EF2438}" srcId="{F82FE81C-FB4A-49C7-A4CC-361A9AFC3390}" destId="{CB8F64A2-79F7-4A55-901A-D0F32B96AC50}" srcOrd="0" destOrd="0" parTransId="{FCC53D1A-1A02-49B2-B222-20522AC0FC2D}" sibTransId="{6BAAAF36-B9D5-4033-B21F-6CCEBC166727}"/>
    <dgm:cxn modelId="{5DBF8BD5-5CA1-48BF-B579-FE11BCC2B5DB}" type="presOf" srcId="{F82FE81C-FB4A-49C7-A4CC-361A9AFC3390}" destId="{42087453-B23D-4B61-BB00-4F6B647FF785}" srcOrd="0" destOrd="0" presId="urn:microsoft.com/office/officeart/2005/8/layout/vList2"/>
    <dgm:cxn modelId="{6380B2B9-8AE2-45DD-856A-4F5686859A6E}" type="presParOf" srcId="{42087453-B23D-4B61-BB00-4F6B647FF785}" destId="{3B9E0396-BBA1-47CD-B499-9BBDF418CDA6}"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0A7480-E01C-49CC-A39D-CF9B4A6DF77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771F9222-491B-4622-B1C3-10CED9916156}">
      <dgm:prSet/>
      <dgm:spPr/>
      <dgm:t>
        <a:bodyPr/>
        <a:lstStyle/>
        <a:p>
          <a:r>
            <a:rPr lang="fr-FR" b="1" dirty="0" smtClean="0"/>
            <a:t>COMMENTAIRES :</a:t>
          </a:r>
          <a:endParaRPr lang="fr-FR" b="1" dirty="0"/>
        </a:p>
      </dgm:t>
    </dgm:pt>
    <dgm:pt modelId="{948F8FDB-82C2-4032-83C2-09258CDE6E6B}" type="parTrans" cxnId="{DAEC38B8-5DD6-4821-BB95-E99FB8BE9D71}">
      <dgm:prSet/>
      <dgm:spPr/>
      <dgm:t>
        <a:bodyPr/>
        <a:lstStyle/>
        <a:p>
          <a:endParaRPr lang="fr-FR"/>
        </a:p>
      </dgm:t>
    </dgm:pt>
    <dgm:pt modelId="{91935D57-3997-49D1-84FC-8E27443F2175}" type="sibTrans" cxnId="{DAEC38B8-5DD6-4821-BB95-E99FB8BE9D71}">
      <dgm:prSet/>
      <dgm:spPr/>
      <dgm:t>
        <a:bodyPr/>
        <a:lstStyle/>
        <a:p>
          <a:endParaRPr lang="fr-FR"/>
        </a:p>
      </dgm:t>
    </dgm:pt>
    <dgm:pt modelId="{DCF175CB-A0C5-4911-A661-08AFF97F0127}">
      <dgm:prSet custT="1"/>
      <dgm:spPr/>
      <dgm:t>
        <a:bodyPr/>
        <a:lstStyle/>
        <a:p>
          <a:r>
            <a:rPr lang="fr-FR" sz="2400" dirty="0">
              <a:solidFill>
                <a:srgbClr val="002060"/>
              </a:solidFill>
            </a:rPr>
            <a:t>le PEMD préconise presque de tout éliminer : des progrès sont à faire !</a:t>
          </a:r>
        </a:p>
      </dgm:t>
    </dgm:pt>
    <dgm:pt modelId="{9F58F92C-59A6-4D0D-95BA-E72FC33A9645}" type="parTrans" cxnId="{B1583FBC-14F8-426D-84F8-55FF5150CB38}">
      <dgm:prSet/>
      <dgm:spPr/>
      <dgm:t>
        <a:bodyPr/>
        <a:lstStyle/>
        <a:p>
          <a:endParaRPr lang="fr-FR"/>
        </a:p>
      </dgm:t>
    </dgm:pt>
    <dgm:pt modelId="{216BE9E5-35E5-455A-9097-054E811C6D6E}" type="sibTrans" cxnId="{B1583FBC-14F8-426D-84F8-55FF5150CB38}">
      <dgm:prSet/>
      <dgm:spPr/>
      <dgm:t>
        <a:bodyPr/>
        <a:lstStyle/>
        <a:p>
          <a:endParaRPr lang="fr-FR"/>
        </a:p>
      </dgm:t>
    </dgm:pt>
    <dgm:pt modelId="{603BB43B-DDAD-46A0-80C5-6242CECEA2B0}">
      <dgm:prSet custT="1"/>
      <dgm:spPr/>
      <dgm:t>
        <a:bodyPr/>
        <a:lstStyle/>
        <a:p>
          <a:endParaRPr lang="fr-FR" sz="2400" dirty="0">
            <a:solidFill>
              <a:srgbClr val="002060"/>
            </a:solidFill>
          </a:endParaRPr>
        </a:p>
      </dgm:t>
    </dgm:pt>
    <dgm:pt modelId="{D50A7C42-21C2-4E5A-AF43-AB4DF703D9F5}" type="parTrans" cxnId="{4D20D7AC-3886-410C-8110-9D4B2344F2F0}">
      <dgm:prSet/>
      <dgm:spPr/>
      <dgm:t>
        <a:bodyPr/>
        <a:lstStyle/>
        <a:p>
          <a:endParaRPr lang="fr-FR"/>
        </a:p>
      </dgm:t>
    </dgm:pt>
    <dgm:pt modelId="{9430A2E2-85FC-45A4-9BBC-03B5F6851C15}" type="sibTrans" cxnId="{4D20D7AC-3886-410C-8110-9D4B2344F2F0}">
      <dgm:prSet/>
      <dgm:spPr/>
      <dgm:t>
        <a:bodyPr/>
        <a:lstStyle/>
        <a:p>
          <a:endParaRPr lang="fr-FR"/>
        </a:p>
      </dgm:t>
    </dgm:pt>
    <dgm:pt modelId="{8368C085-1C88-49B5-99E0-6F8B53EF30B0}" type="pres">
      <dgm:prSet presAssocID="{F40A7480-E01C-49CC-A39D-CF9B4A6DF774}" presName="linear" presStyleCnt="0">
        <dgm:presLayoutVars>
          <dgm:animLvl val="lvl"/>
          <dgm:resizeHandles val="exact"/>
        </dgm:presLayoutVars>
      </dgm:prSet>
      <dgm:spPr/>
      <dgm:t>
        <a:bodyPr/>
        <a:lstStyle/>
        <a:p>
          <a:endParaRPr lang="fr-FR"/>
        </a:p>
      </dgm:t>
    </dgm:pt>
    <dgm:pt modelId="{50FA341A-AF9D-47E0-91C1-EFD60B08B024}" type="pres">
      <dgm:prSet presAssocID="{771F9222-491B-4622-B1C3-10CED9916156}" presName="parentText" presStyleLbl="node1" presStyleIdx="0" presStyleCnt="1" custScaleY="48770">
        <dgm:presLayoutVars>
          <dgm:chMax val="0"/>
          <dgm:bulletEnabled val="1"/>
        </dgm:presLayoutVars>
      </dgm:prSet>
      <dgm:spPr/>
      <dgm:t>
        <a:bodyPr/>
        <a:lstStyle/>
        <a:p>
          <a:endParaRPr lang="fr-FR"/>
        </a:p>
      </dgm:t>
    </dgm:pt>
    <dgm:pt modelId="{C70B41CE-1822-438A-92F4-259F95F9FC1D}" type="pres">
      <dgm:prSet presAssocID="{771F9222-491B-4622-B1C3-10CED9916156}" presName="childText" presStyleLbl="revTx" presStyleIdx="0" presStyleCnt="1">
        <dgm:presLayoutVars>
          <dgm:bulletEnabled val="1"/>
        </dgm:presLayoutVars>
      </dgm:prSet>
      <dgm:spPr/>
      <dgm:t>
        <a:bodyPr/>
        <a:lstStyle/>
        <a:p>
          <a:endParaRPr lang="fr-FR"/>
        </a:p>
      </dgm:t>
    </dgm:pt>
  </dgm:ptLst>
  <dgm:cxnLst>
    <dgm:cxn modelId="{C8EF1E09-CADB-4D19-8C1E-8F3C8F349541}" type="presOf" srcId="{DCF175CB-A0C5-4911-A661-08AFF97F0127}" destId="{C70B41CE-1822-438A-92F4-259F95F9FC1D}" srcOrd="0" destOrd="1" presId="urn:microsoft.com/office/officeart/2005/8/layout/vList2"/>
    <dgm:cxn modelId="{B1583FBC-14F8-426D-84F8-55FF5150CB38}" srcId="{771F9222-491B-4622-B1C3-10CED9916156}" destId="{DCF175CB-A0C5-4911-A661-08AFF97F0127}" srcOrd="1" destOrd="0" parTransId="{9F58F92C-59A6-4D0D-95BA-E72FC33A9645}" sibTransId="{216BE9E5-35E5-455A-9097-054E811C6D6E}"/>
    <dgm:cxn modelId="{B3B43B3C-03B4-4D64-BB09-7116CBFA5E28}" type="presOf" srcId="{603BB43B-DDAD-46A0-80C5-6242CECEA2B0}" destId="{C70B41CE-1822-438A-92F4-259F95F9FC1D}" srcOrd="0" destOrd="0" presId="urn:microsoft.com/office/officeart/2005/8/layout/vList2"/>
    <dgm:cxn modelId="{39A6853F-F52A-472D-B11D-A985CD245C1D}" type="presOf" srcId="{F40A7480-E01C-49CC-A39D-CF9B4A6DF774}" destId="{8368C085-1C88-49B5-99E0-6F8B53EF30B0}" srcOrd="0" destOrd="0" presId="urn:microsoft.com/office/officeart/2005/8/layout/vList2"/>
    <dgm:cxn modelId="{4D20D7AC-3886-410C-8110-9D4B2344F2F0}" srcId="{771F9222-491B-4622-B1C3-10CED9916156}" destId="{603BB43B-DDAD-46A0-80C5-6242CECEA2B0}" srcOrd="0" destOrd="0" parTransId="{D50A7C42-21C2-4E5A-AF43-AB4DF703D9F5}" sibTransId="{9430A2E2-85FC-45A4-9BBC-03B5F6851C15}"/>
    <dgm:cxn modelId="{F9AD8C6F-745C-4782-8CBF-5BE957AC7649}" type="presOf" srcId="{771F9222-491B-4622-B1C3-10CED9916156}" destId="{50FA341A-AF9D-47E0-91C1-EFD60B08B024}" srcOrd="0" destOrd="0" presId="urn:microsoft.com/office/officeart/2005/8/layout/vList2"/>
    <dgm:cxn modelId="{DAEC38B8-5DD6-4821-BB95-E99FB8BE9D71}" srcId="{F40A7480-E01C-49CC-A39D-CF9B4A6DF774}" destId="{771F9222-491B-4622-B1C3-10CED9916156}" srcOrd="0" destOrd="0" parTransId="{948F8FDB-82C2-4032-83C2-09258CDE6E6B}" sibTransId="{91935D57-3997-49D1-84FC-8E27443F2175}"/>
    <dgm:cxn modelId="{57462028-54FD-4F32-9864-0E0112186E32}" type="presParOf" srcId="{8368C085-1C88-49B5-99E0-6F8B53EF30B0}" destId="{50FA341A-AF9D-47E0-91C1-EFD60B08B024}" srcOrd="0" destOrd="0" presId="urn:microsoft.com/office/officeart/2005/8/layout/vList2"/>
    <dgm:cxn modelId="{773F5E85-31C5-4367-A731-5881F3CEB529}" type="presParOf" srcId="{8368C085-1C88-49B5-99E0-6F8B53EF30B0}" destId="{C70B41CE-1822-438A-92F4-259F95F9FC1D}"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0A7480-E01C-49CC-A39D-CF9B4A6DF77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8368C085-1C88-49B5-99E0-6F8B53EF30B0}" type="pres">
      <dgm:prSet presAssocID="{F40A7480-E01C-49CC-A39D-CF9B4A6DF774}" presName="linear" presStyleCnt="0">
        <dgm:presLayoutVars>
          <dgm:animLvl val="lvl"/>
          <dgm:resizeHandles val="exact"/>
        </dgm:presLayoutVars>
      </dgm:prSet>
      <dgm:spPr/>
      <dgm:t>
        <a:bodyPr/>
        <a:lstStyle/>
        <a:p>
          <a:endParaRPr lang="fr-FR"/>
        </a:p>
      </dgm:t>
    </dgm:pt>
  </dgm:ptLst>
  <dgm:cxnLst>
    <dgm:cxn modelId="{39A6853F-F52A-472D-B11D-A985CD245C1D}" type="presOf" srcId="{F40A7480-E01C-49CC-A39D-CF9B4A6DF774}" destId="{8368C085-1C88-49B5-99E0-6F8B53EF30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0A7480-E01C-49CC-A39D-CF9B4A6DF77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8368C085-1C88-49B5-99E0-6F8B53EF30B0}" type="pres">
      <dgm:prSet presAssocID="{F40A7480-E01C-49CC-A39D-CF9B4A6DF774}" presName="linear" presStyleCnt="0">
        <dgm:presLayoutVars>
          <dgm:animLvl val="lvl"/>
          <dgm:resizeHandles val="exact"/>
        </dgm:presLayoutVars>
      </dgm:prSet>
      <dgm:spPr/>
      <dgm:t>
        <a:bodyPr/>
        <a:lstStyle/>
        <a:p>
          <a:endParaRPr lang="fr-FR"/>
        </a:p>
      </dgm:t>
    </dgm:pt>
  </dgm:ptLst>
  <dgm:cxnLst>
    <dgm:cxn modelId="{39A6853F-F52A-472D-B11D-A985CD245C1D}" type="presOf" srcId="{F40A7480-E01C-49CC-A39D-CF9B4A6DF774}" destId="{8368C085-1C88-49B5-99E0-6F8B53EF30B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12EAF6-6AEE-4C2E-B2C2-AC6DD03ED20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663D53EE-269D-463F-8DA6-FB27E7B89BD4}">
      <dgm:prSet/>
      <dgm:spPr/>
      <dgm:t>
        <a:bodyPr/>
        <a:lstStyle/>
        <a:p>
          <a:r>
            <a:rPr lang="fr-FR" b="0" dirty="0"/>
            <a:t>L’ exigence </a:t>
          </a:r>
          <a:r>
            <a:rPr lang="fr-FR" b="0" dirty="0">
              <a:solidFill>
                <a:schemeClr val="accent6">
                  <a:lumMod val="40000"/>
                  <a:lumOff val="60000"/>
                </a:schemeClr>
              </a:solidFill>
            </a:rPr>
            <a:t>DEVT2.2.2 Réemploi (HORS terres</a:t>
          </a:r>
          <a:r>
            <a:rPr lang="fr-FR" b="0" dirty="0" smtClean="0">
              <a:solidFill>
                <a:schemeClr val="accent6">
                  <a:lumMod val="40000"/>
                  <a:lumOff val="60000"/>
                </a:schemeClr>
              </a:solidFill>
            </a:rPr>
            <a:t>)</a:t>
          </a:r>
          <a:r>
            <a:rPr lang="fr-FR" b="0" dirty="0" smtClean="0">
              <a:solidFill>
                <a:schemeClr val="tx1">
                  <a:lumMod val="40000"/>
                  <a:lumOff val="60000"/>
                </a:schemeClr>
              </a:solidFill>
            </a:rPr>
            <a:t>  </a:t>
          </a:r>
          <a:r>
            <a:rPr lang="fr-FR" b="0" dirty="0"/>
            <a:t>vise à évaluer la part des produits : </a:t>
          </a:r>
          <a:endParaRPr lang="fr-FR" dirty="0"/>
        </a:p>
      </dgm:t>
    </dgm:pt>
    <dgm:pt modelId="{11DE6F90-95DC-4D8B-8E85-D39020FB5BDD}" type="parTrans" cxnId="{195C9B29-F52E-4CD9-BCA1-16EF2D35CEF1}">
      <dgm:prSet/>
      <dgm:spPr/>
      <dgm:t>
        <a:bodyPr/>
        <a:lstStyle/>
        <a:p>
          <a:endParaRPr lang="fr-FR"/>
        </a:p>
      </dgm:t>
    </dgm:pt>
    <dgm:pt modelId="{9F7C1B1D-3128-4DBC-8E06-A26E152A0F57}" type="sibTrans" cxnId="{195C9B29-F52E-4CD9-BCA1-16EF2D35CEF1}">
      <dgm:prSet/>
      <dgm:spPr/>
      <dgm:t>
        <a:bodyPr/>
        <a:lstStyle/>
        <a:p>
          <a:endParaRPr lang="fr-FR"/>
        </a:p>
      </dgm:t>
    </dgm:pt>
    <dgm:pt modelId="{883AE804-82D9-4C47-9F60-4078ABD70A24}">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3600" b="0" dirty="0" smtClean="0">
              <a:solidFill>
                <a:srgbClr val="002060"/>
              </a:solidFill>
            </a:rPr>
            <a:t>qui viennent du chantier concerné et sont ensuite valorisés ailleurs par du réemploi (sur les plateformes de réemploi par exemple). Cela peut par exemple être le cas dans les déconstructions préalables. </a:t>
          </a:r>
          <a:endParaRPr lang="fr-FR" sz="3600" dirty="0">
            <a:solidFill>
              <a:srgbClr val="002060"/>
            </a:solidFill>
          </a:endParaRPr>
        </a:p>
      </dgm:t>
    </dgm:pt>
    <dgm:pt modelId="{36FB74BD-758F-4AC2-BC2D-1B21418EECF1}" type="parTrans" cxnId="{8B089B54-25C5-41E8-871D-F719905018C7}">
      <dgm:prSet/>
      <dgm:spPr/>
      <dgm:t>
        <a:bodyPr/>
        <a:lstStyle/>
        <a:p>
          <a:endParaRPr lang="fr-FR"/>
        </a:p>
      </dgm:t>
    </dgm:pt>
    <dgm:pt modelId="{63AF9788-4D1B-43C3-85F8-97001277988E}" type="sibTrans" cxnId="{8B089B54-25C5-41E8-871D-F719905018C7}">
      <dgm:prSet/>
      <dgm:spPr/>
      <dgm:t>
        <a:bodyPr/>
        <a:lstStyle/>
        <a:p>
          <a:endParaRPr lang="fr-FR"/>
        </a:p>
      </dgm:t>
    </dgm:pt>
    <dgm:pt modelId="{9F69D042-A995-45AA-9D08-C23679ED44BA}">
      <dgm:prSet custT="1"/>
      <dgm:spPr/>
      <dgm:t>
        <a:bodyPr/>
        <a:lstStyle/>
        <a:p>
          <a:pPr marL="285750" lvl="1" indent="0" algn="just" defTabSz="1244600">
            <a:lnSpc>
              <a:spcPct val="90000"/>
            </a:lnSpc>
            <a:spcBef>
              <a:spcPct val="0"/>
            </a:spcBef>
            <a:spcAft>
              <a:spcPct val="20000"/>
            </a:spcAft>
            <a:buNone/>
          </a:pPr>
          <a:endParaRPr lang="fr-FR" sz="2800" dirty="0"/>
        </a:p>
      </dgm:t>
    </dgm:pt>
    <dgm:pt modelId="{E7DD3CA1-D22B-4A21-BAA8-E41FE55D654C}" type="parTrans" cxnId="{9B1E73D3-99EF-40D4-9E03-6B0C0CD0690C}">
      <dgm:prSet/>
      <dgm:spPr/>
      <dgm:t>
        <a:bodyPr/>
        <a:lstStyle/>
        <a:p>
          <a:endParaRPr lang="fr-FR"/>
        </a:p>
      </dgm:t>
    </dgm:pt>
    <dgm:pt modelId="{A1CFCAD3-EAC3-491F-BFE1-6C94E9B2D564}" type="sibTrans" cxnId="{9B1E73D3-99EF-40D4-9E03-6B0C0CD0690C}">
      <dgm:prSet/>
      <dgm:spPr/>
      <dgm:t>
        <a:bodyPr/>
        <a:lstStyle/>
        <a:p>
          <a:endParaRPr lang="fr-FR"/>
        </a:p>
      </dgm:t>
    </dgm:pt>
    <dgm:pt modelId="{5654A0F7-5CE0-4EE1-BA3A-A9E7988A1612}">
      <dgm:prSet custT="1"/>
      <dgm:spPr/>
      <dgm:t>
        <a:bodyPr/>
        <a:lstStyle/>
        <a:p>
          <a:pPr marL="285750" lvl="1" indent="0" algn="just" defTabSz="1244600">
            <a:lnSpc>
              <a:spcPct val="90000"/>
            </a:lnSpc>
            <a:spcBef>
              <a:spcPct val="0"/>
            </a:spcBef>
            <a:spcAft>
              <a:spcPct val="20000"/>
            </a:spcAft>
            <a:buNone/>
          </a:pPr>
          <a:endParaRPr lang="fr-FR" sz="2800" dirty="0"/>
        </a:p>
      </dgm:t>
    </dgm:pt>
    <dgm:pt modelId="{04CB0722-E6BC-4340-BAF0-15D362181F09}" type="parTrans" cxnId="{2B6C3C94-03A3-4041-AB61-E61F3EC9FA69}">
      <dgm:prSet/>
      <dgm:spPr/>
      <dgm:t>
        <a:bodyPr/>
        <a:lstStyle/>
        <a:p>
          <a:endParaRPr lang="fr-FR"/>
        </a:p>
      </dgm:t>
    </dgm:pt>
    <dgm:pt modelId="{3850695F-D3A0-4025-A43E-3D2D25D9C0B8}" type="sibTrans" cxnId="{2B6C3C94-03A3-4041-AB61-E61F3EC9FA69}">
      <dgm:prSet/>
      <dgm:spPr/>
      <dgm:t>
        <a:bodyPr/>
        <a:lstStyle/>
        <a:p>
          <a:endParaRPr lang="fr-FR"/>
        </a:p>
      </dgm:t>
    </dgm:pt>
    <dgm:pt modelId="{264756CE-4B23-45CE-A0B9-32586B6BB7CE}">
      <dgm:prSet custT="1"/>
      <dgm:spPr/>
      <dgm:t>
        <a:bodyPr/>
        <a:lstStyle/>
        <a:p>
          <a:pPr marL="285750" lvl="1" indent="0" algn="just" defTabSz="1244600">
            <a:lnSpc>
              <a:spcPct val="90000"/>
            </a:lnSpc>
            <a:spcBef>
              <a:spcPct val="0"/>
            </a:spcBef>
            <a:spcAft>
              <a:spcPct val="20000"/>
            </a:spcAft>
            <a:buNone/>
          </a:pPr>
          <a:endParaRPr lang="fr-FR" sz="2800" dirty="0"/>
        </a:p>
      </dgm:t>
    </dgm:pt>
    <dgm:pt modelId="{1FAD8CF1-F1A9-4737-8D92-BE27D589FFE9}" type="parTrans" cxnId="{FA133BD9-740B-4B26-9C22-AE56212F1A95}">
      <dgm:prSet/>
      <dgm:spPr/>
      <dgm:t>
        <a:bodyPr/>
        <a:lstStyle/>
        <a:p>
          <a:endParaRPr lang="fr-FR"/>
        </a:p>
      </dgm:t>
    </dgm:pt>
    <dgm:pt modelId="{82ADEEF4-6F4B-4BDB-9097-33BAF4F35249}" type="sibTrans" cxnId="{FA133BD9-740B-4B26-9C22-AE56212F1A95}">
      <dgm:prSet/>
      <dgm:spPr/>
      <dgm:t>
        <a:bodyPr/>
        <a:lstStyle/>
        <a:p>
          <a:endParaRPr lang="fr-FR"/>
        </a:p>
      </dgm:t>
    </dgm:pt>
    <dgm:pt modelId="{7E71B73D-9655-4CE8-86F9-D286DFBF84B9}">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FR" sz="3600" b="0" dirty="0" smtClean="0">
              <a:solidFill>
                <a:srgbClr val="002060"/>
              </a:solidFill>
            </a:rPr>
            <a:t>qui sont utilisés sur le chantier concerné et qui viennent du réemploi (des plateformes de réemploi par exemple), </a:t>
          </a:r>
          <a:endParaRPr lang="fr-FR" sz="3600" dirty="0">
            <a:solidFill>
              <a:srgbClr val="002060"/>
            </a:solidFill>
          </a:endParaRPr>
        </a:p>
      </dgm:t>
    </dgm:pt>
    <dgm:pt modelId="{DD13C41D-F20E-4424-AFB6-629616E13780}" type="parTrans" cxnId="{9D92BC07-70AD-41A5-A407-0A74E7BCAFB9}">
      <dgm:prSet/>
      <dgm:spPr/>
      <dgm:t>
        <a:bodyPr/>
        <a:lstStyle/>
        <a:p>
          <a:endParaRPr lang="fr-FR"/>
        </a:p>
      </dgm:t>
    </dgm:pt>
    <dgm:pt modelId="{A13EBAAC-290E-4FEB-9A7F-76195C425373}" type="sibTrans" cxnId="{9D92BC07-70AD-41A5-A407-0A74E7BCAFB9}">
      <dgm:prSet/>
      <dgm:spPr/>
      <dgm:t>
        <a:bodyPr/>
        <a:lstStyle/>
        <a:p>
          <a:endParaRPr lang="fr-FR"/>
        </a:p>
      </dgm:t>
    </dgm:pt>
    <dgm:pt modelId="{EBAC6D3F-893F-4100-AB60-602E09F9DC4C}">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fr-FR" sz="3600" dirty="0">
            <a:solidFill>
              <a:srgbClr val="002060"/>
            </a:solidFill>
          </a:endParaRPr>
        </a:p>
      </dgm:t>
    </dgm:pt>
    <dgm:pt modelId="{32FC7405-E356-4B0F-8C0D-7EDB477C6552}" type="parTrans" cxnId="{62E5B94E-D95D-445A-A6DE-B8880DC1A187}">
      <dgm:prSet/>
      <dgm:spPr/>
      <dgm:t>
        <a:bodyPr/>
        <a:lstStyle/>
        <a:p>
          <a:endParaRPr lang="fr-FR"/>
        </a:p>
      </dgm:t>
    </dgm:pt>
    <dgm:pt modelId="{ACA164F3-06F6-4204-800A-C1047295F452}" type="sibTrans" cxnId="{62E5B94E-D95D-445A-A6DE-B8880DC1A187}">
      <dgm:prSet/>
      <dgm:spPr/>
      <dgm:t>
        <a:bodyPr/>
        <a:lstStyle/>
        <a:p>
          <a:endParaRPr lang="fr-FR"/>
        </a:p>
      </dgm:t>
    </dgm:pt>
    <dgm:pt modelId="{210E1437-81DD-4CE7-80B7-811CD3FE5316}" type="pres">
      <dgm:prSet presAssocID="{C212EAF6-6AEE-4C2E-B2C2-AC6DD03ED20C}" presName="linear" presStyleCnt="0">
        <dgm:presLayoutVars>
          <dgm:animLvl val="lvl"/>
          <dgm:resizeHandles val="exact"/>
        </dgm:presLayoutVars>
      </dgm:prSet>
      <dgm:spPr/>
      <dgm:t>
        <a:bodyPr/>
        <a:lstStyle/>
        <a:p>
          <a:endParaRPr lang="fr-FR"/>
        </a:p>
      </dgm:t>
    </dgm:pt>
    <dgm:pt modelId="{E2D0D764-7795-4F4A-9C3E-744C2A4234E5}" type="pres">
      <dgm:prSet presAssocID="{663D53EE-269D-463F-8DA6-FB27E7B89BD4}" presName="parentText" presStyleLbl="node1" presStyleIdx="0" presStyleCnt="1" custScaleY="19929">
        <dgm:presLayoutVars>
          <dgm:chMax val="0"/>
          <dgm:bulletEnabled val="1"/>
        </dgm:presLayoutVars>
      </dgm:prSet>
      <dgm:spPr/>
      <dgm:t>
        <a:bodyPr/>
        <a:lstStyle/>
        <a:p>
          <a:endParaRPr lang="fr-FR"/>
        </a:p>
      </dgm:t>
    </dgm:pt>
    <dgm:pt modelId="{A1044ED2-E9D3-40CE-B858-6DD2AEA82557}" type="pres">
      <dgm:prSet presAssocID="{663D53EE-269D-463F-8DA6-FB27E7B89BD4}" presName="childText" presStyleLbl="revTx" presStyleIdx="0" presStyleCnt="1">
        <dgm:presLayoutVars>
          <dgm:bulletEnabled val="1"/>
        </dgm:presLayoutVars>
      </dgm:prSet>
      <dgm:spPr/>
      <dgm:t>
        <a:bodyPr/>
        <a:lstStyle/>
        <a:p>
          <a:endParaRPr lang="fr-FR"/>
        </a:p>
      </dgm:t>
    </dgm:pt>
  </dgm:ptLst>
  <dgm:cxnLst>
    <dgm:cxn modelId="{195C9B29-F52E-4CD9-BCA1-16EF2D35CEF1}" srcId="{C212EAF6-6AEE-4C2E-B2C2-AC6DD03ED20C}" destId="{663D53EE-269D-463F-8DA6-FB27E7B89BD4}" srcOrd="0" destOrd="0" parTransId="{11DE6F90-95DC-4D8B-8E85-D39020FB5BDD}" sibTransId="{9F7C1B1D-3128-4DBC-8E06-A26E152A0F57}"/>
    <dgm:cxn modelId="{62E5B94E-D95D-445A-A6DE-B8880DC1A187}" srcId="{663D53EE-269D-463F-8DA6-FB27E7B89BD4}" destId="{EBAC6D3F-893F-4100-AB60-602E09F9DC4C}" srcOrd="2" destOrd="0" parTransId="{32FC7405-E356-4B0F-8C0D-7EDB477C6552}" sibTransId="{ACA164F3-06F6-4204-800A-C1047295F452}"/>
    <dgm:cxn modelId="{8B089B54-25C5-41E8-871D-F719905018C7}" srcId="{663D53EE-269D-463F-8DA6-FB27E7B89BD4}" destId="{883AE804-82D9-4C47-9F60-4078ABD70A24}" srcOrd="1" destOrd="0" parTransId="{36FB74BD-758F-4AC2-BC2D-1B21418EECF1}" sibTransId="{63AF9788-4D1B-43C3-85F8-97001277988E}"/>
    <dgm:cxn modelId="{5FB73A6A-B598-49A0-873C-D879BA112141}" type="presOf" srcId="{C212EAF6-6AEE-4C2E-B2C2-AC6DD03ED20C}" destId="{210E1437-81DD-4CE7-80B7-811CD3FE5316}" srcOrd="0" destOrd="0" presId="urn:microsoft.com/office/officeart/2005/8/layout/vList2"/>
    <dgm:cxn modelId="{FCCF9B56-189B-4A5B-B167-9A7E7431DEA6}" type="presOf" srcId="{663D53EE-269D-463F-8DA6-FB27E7B89BD4}" destId="{E2D0D764-7795-4F4A-9C3E-744C2A4234E5}" srcOrd="0" destOrd="0" presId="urn:microsoft.com/office/officeart/2005/8/layout/vList2"/>
    <dgm:cxn modelId="{8AB1A88A-F0A9-4D55-9005-437892198163}" type="presOf" srcId="{264756CE-4B23-45CE-A0B9-32586B6BB7CE}" destId="{A1044ED2-E9D3-40CE-B858-6DD2AEA82557}" srcOrd="0" destOrd="0" presId="urn:microsoft.com/office/officeart/2005/8/layout/vList2"/>
    <dgm:cxn modelId="{F14D2028-A531-4E49-B0C6-9A7ACF11E071}" type="presOf" srcId="{9F69D042-A995-45AA-9D08-C23679ED44BA}" destId="{A1044ED2-E9D3-40CE-B858-6DD2AEA82557}" srcOrd="0" destOrd="5" presId="urn:microsoft.com/office/officeart/2005/8/layout/vList2"/>
    <dgm:cxn modelId="{FA133BD9-740B-4B26-9C22-AE56212F1A95}" srcId="{663D53EE-269D-463F-8DA6-FB27E7B89BD4}" destId="{264756CE-4B23-45CE-A0B9-32586B6BB7CE}" srcOrd="0" destOrd="0" parTransId="{1FAD8CF1-F1A9-4737-8D92-BE27D589FFE9}" sibTransId="{82ADEEF4-6F4B-4BDB-9097-33BAF4F35249}"/>
    <dgm:cxn modelId="{2B6C3C94-03A3-4041-AB61-E61F3EC9FA69}" srcId="{663D53EE-269D-463F-8DA6-FB27E7B89BD4}" destId="{5654A0F7-5CE0-4EE1-BA3A-A9E7988A1612}" srcOrd="4" destOrd="0" parTransId="{04CB0722-E6BC-4340-BAF0-15D362181F09}" sibTransId="{3850695F-D3A0-4025-A43E-3D2D25D9C0B8}"/>
    <dgm:cxn modelId="{EFCDDD23-3D90-4991-9C4C-14E59D8CFB91}" type="presOf" srcId="{883AE804-82D9-4C47-9F60-4078ABD70A24}" destId="{A1044ED2-E9D3-40CE-B858-6DD2AEA82557}" srcOrd="0" destOrd="1" presId="urn:microsoft.com/office/officeart/2005/8/layout/vList2"/>
    <dgm:cxn modelId="{9B1E73D3-99EF-40D4-9E03-6B0C0CD0690C}" srcId="{663D53EE-269D-463F-8DA6-FB27E7B89BD4}" destId="{9F69D042-A995-45AA-9D08-C23679ED44BA}" srcOrd="5" destOrd="0" parTransId="{E7DD3CA1-D22B-4A21-BAA8-E41FE55D654C}" sibTransId="{A1CFCAD3-EAC3-491F-BFE1-6C94E9B2D564}"/>
    <dgm:cxn modelId="{5F00DF99-35F8-4367-87A9-13C185DB876B}" type="presOf" srcId="{5654A0F7-5CE0-4EE1-BA3A-A9E7988A1612}" destId="{A1044ED2-E9D3-40CE-B858-6DD2AEA82557}" srcOrd="0" destOrd="4" presId="urn:microsoft.com/office/officeart/2005/8/layout/vList2"/>
    <dgm:cxn modelId="{9D92BC07-70AD-41A5-A407-0A74E7BCAFB9}" srcId="{663D53EE-269D-463F-8DA6-FB27E7B89BD4}" destId="{7E71B73D-9655-4CE8-86F9-D286DFBF84B9}" srcOrd="3" destOrd="0" parTransId="{DD13C41D-F20E-4424-AFB6-629616E13780}" sibTransId="{A13EBAAC-290E-4FEB-9A7F-76195C425373}"/>
    <dgm:cxn modelId="{EF29886A-6BB6-4B2B-95E8-697D300746C4}" type="presOf" srcId="{7E71B73D-9655-4CE8-86F9-D286DFBF84B9}" destId="{A1044ED2-E9D3-40CE-B858-6DD2AEA82557}" srcOrd="0" destOrd="3" presId="urn:microsoft.com/office/officeart/2005/8/layout/vList2"/>
    <dgm:cxn modelId="{AE65F5C1-AFA4-4CAE-91BF-29725837E8E0}" type="presOf" srcId="{EBAC6D3F-893F-4100-AB60-602E09F9DC4C}" destId="{A1044ED2-E9D3-40CE-B858-6DD2AEA82557}" srcOrd="0" destOrd="2" presId="urn:microsoft.com/office/officeart/2005/8/layout/vList2"/>
    <dgm:cxn modelId="{85655B38-39C6-44C6-AC72-190958D11E2E}" type="presParOf" srcId="{210E1437-81DD-4CE7-80B7-811CD3FE5316}" destId="{E2D0D764-7795-4F4A-9C3E-744C2A4234E5}" srcOrd="0" destOrd="0" presId="urn:microsoft.com/office/officeart/2005/8/layout/vList2"/>
    <dgm:cxn modelId="{66AC3B3B-0BB9-4305-953F-5A65F3F0007D}" type="presParOf" srcId="{210E1437-81DD-4CE7-80B7-811CD3FE5316}" destId="{A1044ED2-E9D3-40CE-B858-6DD2AEA8255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978A1C-06CF-4500-9A89-2C1E74188842}" type="doc">
      <dgm:prSet loTypeId="urn:microsoft.com/office/officeart/2005/8/layout/process4" loCatId="list" qsTypeId="urn:microsoft.com/office/officeart/2005/8/quickstyle/simple1" qsCatId="simple" csTypeId="urn:microsoft.com/office/officeart/2005/8/colors/accent0_3" csCatId="mainScheme" phldr="1"/>
      <dgm:spPr/>
      <dgm:t>
        <a:bodyPr/>
        <a:lstStyle/>
        <a:p>
          <a:endParaRPr lang="fr-FR"/>
        </a:p>
      </dgm:t>
    </dgm:pt>
    <dgm:pt modelId="{821C9032-FD04-407C-8B5B-CE187246883A}">
      <dgm:prSet/>
      <dgm:spPr/>
      <dgm:t>
        <a:bodyPr/>
        <a:lstStyle/>
        <a:p>
          <a:pPr algn="just"/>
          <a:r>
            <a:rPr lang="fr-FR" b="0" dirty="0"/>
            <a:t>L’objectif a été fixé au </a:t>
          </a:r>
          <a:r>
            <a:rPr lang="fr-FR" b="1" dirty="0"/>
            <a:t>niveau 1</a:t>
          </a:r>
          <a:r>
            <a:rPr lang="fr-FR" b="0" dirty="0"/>
            <a:t> en phase programmation.</a:t>
          </a:r>
          <a:endParaRPr lang="fr-FR" dirty="0"/>
        </a:p>
      </dgm:t>
    </dgm:pt>
    <dgm:pt modelId="{3DE6B783-36D6-4FE9-A7CE-031C464E07E9}" type="parTrans" cxnId="{FFB01DE9-539B-4E28-8D0B-F498722B671F}">
      <dgm:prSet/>
      <dgm:spPr/>
      <dgm:t>
        <a:bodyPr/>
        <a:lstStyle/>
        <a:p>
          <a:endParaRPr lang="fr-FR"/>
        </a:p>
      </dgm:t>
    </dgm:pt>
    <dgm:pt modelId="{1AA269F8-12FC-47F5-BBDF-392CE2A7873E}" type="sibTrans" cxnId="{FFB01DE9-539B-4E28-8D0B-F498722B671F}">
      <dgm:prSet/>
      <dgm:spPr/>
      <dgm:t>
        <a:bodyPr/>
        <a:lstStyle/>
        <a:p>
          <a:endParaRPr lang="fr-FR"/>
        </a:p>
      </dgm:t>
    </dgm:pt>
    <dgm:pt modelId="{EC2DF11C-C51F-430E-BC6E-CFBA333EBB74}">
      <dgm:prSet/>
      <dgm:spPr/>
      <dgm:t>
        <a:bodyPr/>
        <a:lstStyle/>
        <a:p>
          <a:pPr algn="just"/>
          <a:r>
            <a:rPr lang="fr-FR" b="0" dirty="0"/>
            <a:t>C’est un choix de « prudence » pour une filière en cours de développement. Lors des études de conception, il sera étudié avec le MOE les possibilités d’améliorer cet objectif</a:t>
          </a:r>
          <a:r>
            <a:rPr lang="fr-FR" b="0" dirty="0" smtClean="0"/>
            <a:t>.</a:t>
          </a:r>
          <a:endParaRPr lang="fr-FR" dirty="0"/>
        </a:p>
      </dgm:t>
    </dgm:pt>
    <dgm:pt modelId="{2E5E49C0-F4E6-419A-83DE-723C8F0ABF9F}" type="parTrans" cxnId="{503EC257-D376-47BD-8B13-70A3358097B8}">
      <dgm:prSet/>
      <dgm:spPr/>
      <dgm:t>
        <a:bodyPr/>
        <a:lstStyle/>
        <a:p>
          <a:endParaRPr lang="fr-FR"/>
        </a:p>
      </dgm:t>
    </dgm:pt>
    <dgm:pt modelId="{7806C332-5F00-460B-8773-91FBC910B21A}" type="sibTrans" cxnId="{503EC257-D376-47BD-8B13-70A3358097B8}">
      <dgm:prSet/>
      <dgm:spPr/>
      <dgm:t>
        <a:bodyPr/>
        <a:lstStyle/>
        <a:p>
          <a:endParaRPr lang="fr-FR"/>
        </a:p>
      </dgm:t>
    </dgm:pt>
    <dgm:pt modelId="{1E823D11-224E-4AF9-BBC2-AB8AC685F7F1}" type="pres">
      <dgm:prSet presAssocID="{76978A1C-06CF-4500-9A89-2C1E74188842}" presName="Name0" presStyleCnt="0">
        <dgm:presLayoutVars>
          <dgm:dir/>
          <dgm:animLvl val="lvl"/>
          <dgm:resizeHandles val="exact"/>
        </dgm:presLayoutVars>
      </dgm:prSet>
      <dgm:spPr/>
      <dgm:t>
        <a:bodyPr/>
        <a:lstStyle/>
        <a:p>
          <a:endParaRPr lang="fr-FR"/>
        </a:p>
      </dgm:t>
    </dgm:pt>
    <dgm:pt modelId="{BE55F73C-DFE2-4C6B-887F-2CC906EF0389}" type="pres">
      <dgm:prSet presAssocID="{EC2DF11C-C51F-430E-BC6E-CFBA333EBB74}" presName="boxAndChildren" presStyleCnt="0"/>
      <dgm:spPr/>
    </dgm:pt>
    <dgm:pt modelId="{6051232F-4BAC-4E4C-9AF4-CF51E0C6ACF4}" type="pres">
      <dgm:prSet presAssocID="{EC2DF11C-C51F-430E-BC6E-CFBA333EBB74}" presName="parentTextBox" presStyleLbl="node1" presStyleIdx="0" presStyleCnt="2"/>
      <dgm:spPr/>
      <dgm:t>
        <a:bodyPr/>
        <a:lstStyle/>
        <a:p>
          <a:endParaRPr lang="fr-FR"/>
        </a:p>
      </dgm:t>
    </dgm:pt>
    <dgm:pt modelId="{1FEF0DC5-7BCC-4E18-89B8-4ED8AD81B80E}" type="pres">
      <dgm:prSet presAssocID="{1AA269F8-12FC-47F5-BBDF-392CE2A7873E}" presName="sp" presStyleCnt="0"/>
      <dgm:spPr/>
    </dgm:pt>
    <dgm:pt modelId="{85F4D33D-6363-4409-B8D3-343350A38A49}" type="pres">
      <dgm:prSet presAssocID="{821C9032-FD04-407C-8B5B-CE187246883A}" presName="arrowAndChildren" presStyleCnt="0"/>
      <dgm:spPr/>
    </dgm:pt>
    <dgm:pt modelId="{A375C96B-0910-4993-AF69-D436074A452C}" type="pres">
      <dgm:prSet presAssocID="{821C9032-FD04-407C-8B5B-CE187246883A}" presName="parentTextArrow" presStyleLbl="node1" presStyleIdx="1" presStyleCnt="2" custLinFactNeighborX="817" custLinFactNeighborY="-2898"/>
      <dgm:spPr/>
      <dgm:t>
        <a:bodyPr/>
        <a:lstStyle/>
        <a:p>
          <a:endParaRPr lang="fr-FR"/>
        </a:p>
      </dgm:t>
    </dgm:pt>
  </dgm:ptLst>
  <dgm:cxnLst>
    <dgm:cxn modelId="{5C7B6B5F-1FEA-4BCD-89BD-BD2BCCE2B8C6}" type="presOf" srcId="{821C9032-FD04-407C-8B5B-CE187246883A}" destId="{A375C96B-0910-4993-AF69-D436074A452C}" srcOrd="0" destOrd="0" presId="urn:microsoft.com/office/officeart/2005/8/layout/process4"/>
    <dgm:cxn modelId="{92D57A58-511A-4644-BCDE-15343926E300}" type="presOf" srcId="{76978A1C-06CF-4500-9A89-2C1E74188842}" destId="{1E823D11-224E-4AF9-BBC2-AB8AC685F7F1}" srcOrd="0" destOrd="0" presId="urn:microsoft.com/office/officeart/2005/8/layout/process4"/>
    <dgm:cxn modelId="{503EC257-D376-47BD-8B13-70A3358097B8}" srcId="{76978A1C-06CF-4500-9A89-2C1E74188842}" destId="{EC2DF11C-C51F-430E-BC6E-CFBA333EBB74}" srcOrd="1" destOrd="0" parTransId="{2E5E49C0-F4E6-419A-83DE-723C8F0ABF9F}" sibTransId="{7806C332-5F00-460B-8773-91FBC910B21A}"/>
    <dgm:cxn modelId="{814BB8D5-FF44-4D26-945A-FEF8A51FB55B}" type="presOf" srcId="{EC2DF11C-C51F-430E-BC6E-CFBA333EBB74}" destId="{6051232F-4BAC-4E4C-9AF4-CF51E0C6ACF4}" srcOrd="0" destOrd="0" presId="urn:microsoft.com/office/officeart/2005/8/layout/process4"/>
    <dgm:cxn modelId="{FFB01DE9-539B-4E28-8D0B-F498722B671F}" srcId="{76978A1C-06CF-4500-9A89-2C1E74188842}" destId="{821C9032-FD04-407C-8B5B-CE187246883A}" srcOrd="0" destOrd="0" parTransId="{3DE6B783-36D6-4FE9-A7CE-031C464E07E9}" sibTransId="{1AA269F8-12FC-47F5-BBDF-392CE2A7873E}"/>
    <dgm:cxn modelId="{FB53DF0F-7D89-4749-9FAC-F43D882DAB48}" type="presParOf" srcId="{1E823D11-224E-4AF9-BBC2-AB8AC685F7F1}" destId="{BE55F73C-DFE2-4C6B-887F-2CC906EF0389}" srcOrd="0" destOrd="0" presId="urn:microsoft.com/office/officeart/2005/8/layout/process4"/>
    <dgm:cxn modelId="{617409C1-0461-4113-A8A9-8137D38A8331}" type="presParOf" srcId="{BE55F73C-DFE2-4C6B-887F-2CC906EF0389}" destId="{6051232F-4BAC-4E4C-9AF4-CF51E0C6ACF4}" srcOrd="0" destOrd="0" presId="urn:microsoft.com/office/officeart/2005/8/layout/process4"/>
    <dgm:cxn modelId="{3CC0EE76-A5BC-4A56-AF78-3202D097C7A5}" type="presParOf" srcId="{1E823D11-224E-4AF9-BBC2-AB8AC685F7F1}" destId="{1FEF0DC5-7BCC-4E18-89B8-4ED8AD81B80E}" srcOrd="1" destOrd="0" presId="urn:microsoft.com/office/officeart/2005/8/layout/process4"/>
    <dgm:cxn modelId="{19EFD85D-9B4F-4090-B2CB-DC6E22024E0A}" type="presParOf" srcId="{1E823D11-224E-4AF9-BBC2-AB8AC685F7F1}" destId="{85F4D33D-6363-4409-B8D3-343350A38A49}" srcOrd="2" destOrd="0" presId="urn:microsoft.com/office/officeart/2005/8/layout/process4"/>
    <dgm:cxn modelId="{C825041F-60B5-4DC0-9641-ADEB2A2006FB}" type="presParOf" srcId="{85F4D33D-6363-4409-B8D3-343350A38A49}" destId="{A375C96B-0910-4993-AF69-D436074A452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AEF2C-1C07-442F-9FD3-B81052E6FE6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0E1B6737-3B6F-4B1C-806A-F1AD8886986D}">
      <dgm:prSet custT="1"/>
      <dgm:spPr/>
      <dgm:t>
        <a:bodyPr/>
        <a:lstStyle/>
        <a:p>
          <a:r>
            <a:rPr lang="fr-FR" sz="2000" b="0" dirty="0"/>
            <a:t>Le projet du pavillon E consiste en la démolition partielle du pavillon et à sa reconstruction pour offrir les services suivants :</a:t>
          </a:r>
          <a:endParaRPr lang="fr-FR" sz="2000" dirty="0"/>
        </a:p>
      </dgm:t>
    </dgm:pt>
    <dgm:pt modelId="{33F8D66A-C12D-4926-8B96-1893BB1D6980}" type="parTrans" cxnId="{217F4334-D483-4D7F-9692-A9301EE35A57}">
      <dgm:prSet/>
      <dgm:spPr/>
      <dgm:t>
        <a:bodyPr/>
        <a:lstStyle/>
        <a:p>
          <a:endParaRPr lang="fr-FR"/>
        </a:p>
      </dgm:t>
    </dgm:pt>
    <dgm:pt modelId="{63473FB0-2140-4D80-8973-7776A9251416}" type="sibTrans" cxnId="{217F4334-D483-4D7F-9692-A9301EE35A57}">
      <dgm:prSet/>
      <dgm:spPr/>
      <dgm:t>
        <a:bodyPr/>
        <a:lstStyle/>
        <a:p>
          <a:endParaRPr lang="fr-FR"/>
        </a:p>
      </dgm:t>
    </dgm:pt>
    <dgm:pt modelId="{5E568266-82AA-4A78-957C-6C458E870A3B}">
      <dgm:prSet custT="1"/>
      <dgm:spPr/>
      <dgm:t>
        <a:bodyPr/>
        <a:lstStyle/>
        <a:p>
          <a:r>
            <a:rPr lang="fr-FR" sz="2200" b="0" dirty="0">
              <a:solidFill>
                <a:srgbClr val="002060"/>
              </a:solidFill>
            </a:rPr>
            <a:t>Une offre renouvelée de chambres d’hospitalisation (environ 230 lits</a:t>
          </a:r>
          <a:r>
            <a:rPr lang="fr-FR" sz="2200" b="0" dirty="0" smtClean="0">
              <a:solidFill>
                <a:srgbClr val="002060"/>
              </a:solidFill>
            </a:rPr>
            <a:t>)</a:t>
          </a:r>
          <a:endParaRPr lang="fr-FR" sz="2200" dirty="0">
            <a:solidFill>
              <a:srgbClr val="002060"/>
            </a:solidFill>
          </a:endParaRPr>
        </a:p>
      </dgm:t>
    </dgm:pt>
    <dgm:pt modelId="{DD3BC916-EEC4-483C-AA0B-4962CEDE6485}" type="parTrans" cxnId="{E8777927-A6ED-44E3-9963-2C0E23CB38E5}">
      <dgm:prSet/>
      <dgm:spPr/>
      <dgm:t>
        <a:bodyPr/>
        <a:lstStyle/>
        <a:p>
          <a:endParaRPr lang="fr-FR"/>
        </a:p>
      </dgm:t>
    </dgm:pt>
    <dgm:pt modelId="{9C5929C5-489D-4E70-BDDA-19C7561FC9D5}" type="sibTrans" cxnId="{E8777927-A6ED-44E3-9963-2C0E23CB38E5}">
      <dgm:prSet/>
      <dgm:spPr/>
      <dgm:t>
        <a:bodyPr/>
        <a:lstStyle/>
        <a:p>
          <a:endParaRPr lang="fr-FR"/>
        </a:p>
      </dgm:t>
    </dgm:pt>
    <dgm:pt modelId="{261CF53A-7875-4928-8A2B-9C75BA53439B}">
      <dgm:prSet custT="1"/>
      <dgm:spPr/>
      <dgm:t>
        <a:bodyPr/>
        <a:lstStyle/>
        <a:p>
          <a:r>
            <a:rPr lang="fr-FR" sz="2200" b="0" dirty="0">
              <a:solidFill>
                <a:srgbClr val="002060"/>
              </a:solidFill>
            </a:rPr>
            <a:t>Un service de dialyse de 32 </a:t>
          </a:r>
          <a:r>
            <a:rPr lang="fr-FR" sz="2200" b="0" dirty="0" smtClean="0">
              <a:solidFill>
                <a:srgbClr val="002060"/>
              </a:solidFill>
            </a:rPr>
            <a:t>postes</a:t>
          </a:r>
          <a:endParaRPr lang="fr-FR" sz="2200" dirty="0">
            <a:solidFill>
              <a:srgbClr val="002060"/>
            </a:solidFill>
          </a:endParaRPr>
        </a:p>
      </dgm:t>
    </dgm:pt>
    <dgm:pt modelId="{50245E28-352E-4111-8811-873A7403B699}" type="parTrans" cxnId="{5545C24B-F061-40B7-9EB8-8153DBCA3609}">
      <dgm:prSet/>
      <dgm:spPr/>
      <dgm:t>
        <a:bodyPr/>
        <a:lstStyle/>
        <a:p>
          <a:endParaRPr lang="fr-FR"/>
        </a:p>
      </dgm:t>
    </dgm:pt>
    <dgm:pt modelId="{9A921BE6-B663-4993-983D-34C8A00009B5}" type="sibTrans" cxnId="{5545C24B-F061-40B7-9EB8-8153DBCA3609}">
      <dgm:prSet/>
      <dgm:spPr/>
      <dgm:t>
        <a:bodyPr/>
        <a:lstStyle/>
        <a:p>
          <a:endParaRPr lang="fr-FR"/>
        </a:p>
      </dgm:t>
    </dgm:pt>
    <dgm:pt modelId="{27F0B4DE-2489-47AE-A1A9-4CC5B74847B8}">
      <dgm:prSet custT="1"/>
      <dgm:spPr/>
      <dgm:t>
        <a:bodyPr/>
        <a:lstStyle/>
        <a:p>
          <a:r>
            <a:rPr lang="fr-FR" sz="2200" b="0" dirty="0">
              <a:solidFill>
                <a:srgbClr val="002060"/>
              </a:solidFill>
            </a:rPr>
            <a:t>Un plateau de </a:t>
          </a:r>
          <a:r>
            <a:rPr lang="fr-FR" sz="2200" b="0" dirty="0" smtClean="0">
              <a:solidFill>
                <a:srgbClr val="002060"/>
              </a:solidFill>
            </a:rPr>
            <a:t>rééducation</a:t>
          </a:r>
          <a:endParaRPr lang="fr-FR" sz="2200" dirty="0">
            <a:solidFill>
              <a:srgbClr val="002060"/>
            </a:solidFill>
          </a:endParaRPr>
        </a:p>
      </dgm:t>
    </dgm:pt>
    <dgm:pt modelId="{82A3F179-798E-4B92-8115-EA8FAD243947}" type="parTrans" cxnId="{34CB8965-6292-4D2F-A874-BE8EA951345E}">
      <dgm:prSet/>
      <dgm:spPr/>
      <dgm:t>
        <a:bodyPr/>
        <a:lstStyle/>
        <a:p>
          <a:endParaRPr lang="fr-FR"/>
        </a:p>
      </dgm:t>
    </dgm:pt>
    <dgm:pt modelId="{60D92922-221F-4427-970C-E1ED97BC61A4}" type="sibTrans" cxnId="{34CB8965-6292-4D2F-A874-BE8EA951345E}">
      <dgm:prSet/>
      <dgm:spPr/>
      <dgm:t>
        <a:bodyPr/>
        <a:lstStyle/>
        <a:p>
          <a:endParaRPr lang="fr-FR"/>
        </a:p>
      </dgm:t>
    </dgm:pt>
    <dgm:pt modelId="{92A9D124-5305-436E-9B78-B197D0C44413}">
      <dgm:prSet custT="1"/>
      <dgm:spPr/>
      <dgm:t>
        <a:bodyPr/>
        <a:lstStyle/>
        <a:p>
          <a:r>
            <a:rPr lang="fr-FR" sz="2200" b="0" dirty="0">
              <a:solidFill>
                <a:srgbClr val="002060"/>
              </a:solidFill>
            </a:rPr>
            <a:t>Des </a:t>
          </a:r>
          <a:r>
            <a:rPr lang="fr-FR" sz="2200" b="0" dirty="0" smtClean="0">
              <a:solidFill>
                <a:srgbClr val="002060"/>
              </a:solidFill>
            </a:rPr>
            <a:t>bureaux</a:t>
          </a:r>
          <a:endParaRPr lang="fr-FR" sz="2200" dirty="0">
            <a:solidFill>
              <a:srgbClr val="002060"/>
            </a:solidFill>
          </a:endParaRPr>
        </a:p>
      </dgm:t>
    </dgm:pt>
    <dgm:pt modelId="{3ADC93F0-337B-4D44-8083-89C224DAA19B}" type="parTrans" cxnId="{ABAD9F76-2EBE-4811-87DE-4AD9BC29AD4A}">
      <dgm:prSet/>
      <dgm:spPr/>
      <dgm:t>
        <a:bodyPr/>
        <a:lstStyle/>
        <a:p>
          <a:endParaRPr lang="fr-FR"/>
        </a:p>
      </dgm:t>
    </dgm:pt>
    <dgm:pt modelId="{7C750806-82F8-4C35-BF76-47E1B1EC37CC}" type="sibTrans" cxnId="{ABAD9F76-2EBE-4811-87DE-4AD9BC29AD4A}">
      <dgm:prSet/>
      <dgm:spPr/>
      <dgm:t>
        <a:bodyPr/>
        <a:lstStyle/>
        <a:p>
          <a:endParaRPr lang="fr-FR"/>
        </a:p>
      </dgm:t>
    </dgm:pt>
    <dgm:pt modelId="{42D02657-E504-4474-BBA1-C83ECAFA9589}">
      <dgm:prSet custT="1"/>
      <dgm:spPr/>
      <dgm:t>
        <a:bodyPr/>
        <a:lstStyle/>
        <a:p>
          <a:r>
            <a:rPr lang="fr-FR" sz="2200" b="0" dirty="0">
              <a:solidFill>
                <a:srgbClr val="002060"/>
              </a:solidFill>
            </a:rPr>
            <a:t>Du stationnement </a:t>
          </a:r>
          <a:r>
            <a:rPr lang="fr-FR" sz="2200" b="0" dirty="0" smtClean="0">
              <a:solidFill>
                <a:srgbClr val="002060"/>
              </a:solidFill>
            </a:rPr>
            <a:t>souterrain</a:t>
          </a:r>
          <a:endParaRPr lang="fr-FR" sz="2200" dirty="0">
            <a:solidFill>
              <a:srgbClr val="002060"/>
            </a:solidFill>
          </a:endParaRPr>
        </a:p>
      </dgm:t>
    </dgm:pt>
    <dgm:pt modelId="{3931B8DC-26B0-4FD8-B0C8-3971B1B1714A}" type="parTrans" cxnId="{9C537459-6822-4520-90EC-6F2BBEF7DB82}">
      <dgm:prSet/>
      <dgm:spPr/>
      <dgm:t>
        <a:bodyPr/>
        <a:lstStyle/>
        <a:p>
          <a:endParaRPr lang="fr-FR"/>
        </a:p>
      </dgm:t>
    </dgm:pt>
    <dgm:pt modelId="{03D876F8-38C3-484A-B663-6631B91CE0A3}" type="sibTrans" cxnId="{9C537459-6822-4520-90EC-6F2BBEF7DB82}">
      <dgm:prSet/>
      <dgm:spPr/>
      <dgm:t>
        <a:bodyPr/>
        <a:lstStyle/>
        <a:p>
          <a:endParaRPr lang="fr-FR"/>
        </a:p>
      </dgm:t>
    </dgm:pt>
    <dgm:pt modelId="{E17F40FA-0DF7-4BAA-8E42-91F8469C7D4C}">
      <dgm:prSet custT="1"/>
      <dgm:spPr/>
      <dgm:t>
        <a:bodyPr/>
        <a:lstStyle/>
        <a:p>
          <a:r>
            <a:rPr lang="fr-FR" sz="2000" b="0" dirty="0"/>
            <a:t>Les objectifs du projet sont  :</a:t>
          </a:r>
          <a:endParaRPr lang="fr-FR" sz="2000" dirty="0"/>
        </a:p>
      </dgm:t>
    </dgm:pt>
    <dgm:pt modelId="{1146E8EF-2783-4845-B9E9-203144621320}" type="parTrans" cxnId="{5DC4E5BB-41C0-4ABF-A8FB-FBB4F55F524C}">
      <dgm:prSet/>
      <dgm:spPr/>
      <dgm:t>
        <a:bodyPr/>
        <a:lstStyle/>
        <a:p>
          <a:endParaRPr lang="fr-FR"/>
        </a:p>
      </dgm:t>
    </dgm:pt>
    <dgm:pt modelId="{FFF5142A-780B-4609-95B0-E05715D95609}" type="sibTrans" cxnId="{5DC4E5BB-41C0-4ABF-A8FB-FBB4F55F524C}">
      <dgm:prSet/>
      <dgm:spPr/>
      <dgm:t>
        <a:bodyPr/>
        <a:lstStyle/>
        <a:p>
          <a:endParaRPr lang="fr-FR"/>
        </a:p>
      </dgm:t>
    </dgm:pt>
    <dgm:pt modelId="{578068A7-97AF-400C-AB33-16077309C5A7}">
      <dgm:prSet custT="1"/>
      <dgm:spPr/>
      <dgm:t>
        <a:bodyPr/>
        <a:lstStyle/>
        <a:p>
          <a:r>
            <a:rPr lang="fr-FR" sz="2200" b="0" dirty="0">
              <a:solidFill>
                <a:srgbClr val="002060"/>
              </a:solidFill>
            </a:rPr>
            <a:t>Améliorer l’environnement du patient et du personnel</a:t>
          </a:r>
          <a:endParaRPr lang="fr-FR" sz="2200" dirty="0">
            <a:solidFill>
              <a:srgbClr val="002060"/>
            </a:solidFill>
          </a:endParaRPr>
        </a:p>
      </dgm:t>
    </dgm:pt>
    <dgm:pt modelId="{25395384-6EEF-46AB-9FF9-411DA8EF0778}" type="parTrans" cxnId="{964608F9-CD2A-4C22-BC2F-C2EB5EEEE42E}">
      <dgm:prSet/>
      <dgm:spPr/>
      <dgm:t>
        <a:bodyPr/>
        <a:lstStyle/>
        <a:p>
          <a:endParaRPr lang="fr-FR"/>
        </a:p>
      </dgm:t>
    </dgm:pt>
    <dgm:pt modelId="{14034F53-B4B5-4142-BDFF-4D4B89F4691A}" type="sibTrans" cxnId="{964608F9-CD2A-4C22-BC2F-C2EB5EEEE42E}">
      <dgm:prSet/>
      <dgm:spPr/>
      <dgm:t>
        <a:bodyPr/>
        <a:lstStyle/>
        <a:p>
          <a:endParaRPr lang="fr-FR"/>
        </a:p>
      </dgm:t>
    </dgm:pt>
    <dgm:pt modelId="{770B2DCF-A233-4B95-A5E0-C99E8804325A}">
      <dgm:prSet custT="1"/>
      <dgm:spPr/>
      <dgm:t>
        <a:bodyPr/>
        <a:lstStyle/>
        <a:p>
          <a:r>
            <a:rPr lang="fr-FR" sz="2200" b="0" dirty="0" smtClean="0">
              <a:solidFill>
                <a:srgbClr val="002060"/>
              </a:solidFill>
            </a:rPr>
            <a:t>Optimiser le </a:t>
          </a:r>
          <a:r>
            <a:rPr lang="fr-FR" sz="2200" b="0" dirty="0">
              <a:solidFill>
                <a:srgbClr val="002060"/>
              </a:solidFill>
            </a:rPr>
            <a:t>capacitaire et </a:t>
          </a:r>
          <a:r>
            <a:rPr lang="fr-FR" sz="2200" b="0" dirty="0" smtClean="0">
              <a:solidFill>
                <a:srgbClr val="002060"/>
              </a:solidFill>
            </a:rPr>
            <a:t>réaliser des économies </a:t>
          </a:r>
          <a:r>
            <a:rPr lang="fr-FR" sz="2200" b="0" dirty="0">
              <a:solidFill>
                <a:srgbClr val="002060"/>
              </a:solidFill>
            </a:rPr>
            <a:t>d’échelle</a:t>
          </a:r>
          <a:endParaRPr lang="fr-FR" sz="2200" dirty="0">
            <a:solidFill>
              <a:srgbClr val="002060"/>
            </a:solidFill>
          </a:endParaRPr>
        </a:p>
      </dgm:t>
    </dgm:pt>
    <dgm:pt modelId="{FF35BDDD-F511-49EC-B3D1-53870E580FFA}" type="parTrans" cxnId="{2778430E-1E5E-4C75-9ABD-C946CA79659A}">
      <dgm:prSet/>
      <dgm:spPr/>
      <dgm:t>
        <a:bodyPr/>
        <a:lstStyle/>
        <a:p>
          <a:endParaRPr lang="fr-FR"/>
        </a:p>
      </dgm:t>
    </dgm:pt>
    <dgm:pt modelId="{AE2B7E1F-F031-41CF-B796-0C255C5A66BE}" type="sibTrans" cxnId="{2778430E-1E5E-4C75-9ABD-C946CA79659A}">
      <dgm:prSet/>
      <dgm:spPr/>
      <dgm:t>
        <a:bodyPr/>
        <a:lstStyle/>
        <a:p>
          <a:endParaRPr lang="fr-FR"/>
        </a:p>
      </dgm:t>
    </dgm:pt>
    <dgm:pt modelId="{73E394C5-B5A3-4A02-9B7D-3925B850BF81}">
      <dgm:prSet custT="1"/>
      <dgm:spPr/>
      <dgm:t>
        <a:bodyPr/>
        <a:lstStyle/>
        <a:p>
          <a:r>
            <a:rPr lang="fr-FR" sz="2200" b="0" dirty="0" smtClean="0">
              <a:solidFill>
                <a:srgbClr val="002060"/>
              </a:solidFill>
            </a:rPr>
            <a:t>Faciliter les mutualisations entre les services</a:t>
          </a:r>
          <a:endParaRPr lang="fr-FR" sz="2200" dirty="0">
            <a:solidFill>
              <a:srgbClr val="002060"/>
            </a:solidFill>
          </a:endParaRPr>
        </a:p>
      </dgm:t>
    </dgm:pt>
    <dgm:pt modelId="{AB2BC0A7-8A5B-4919-A5DF-472DB0C671A8}" type="parTrans" cxnId="{7DE7E45B-D883-42DB-B258-9D686A6D3426}">
      <dgm:prSet/>
      <dgm:spPr/>
      <dgm:t>
        <a:bodyPr/>
        <a:lstStyle/>
        <a:p>
          <a:endParaRPr lang="fr-FR"/>
        </a:p>
      </dgm:t>
    </dgm:pt>
    <dgm:pt modelId="{B1D91F8D-95A4-4765-B469-DC9A3B47C8CA}" type="sibTrans" cxnId="{7DE7E45B-D883-42DB-B258-9D686A6D3426}">
      <dgm:prSet/>
      <dgm:spPr/>
      <dgm:t>
        <a:bodyPr/>
        <a:lstStyle/>
        <a:p>
          <a:endParaRPr lang="fr-FR"/>
        </a:p>
      </dgm:t>
    </dgm:pt>
    <dgm:pt modelId="{20DB3CAB-6D6E-4EE9-AC57-3F590D0E121F}">
      <dgm:prSet custT="1"/>
      <dgm:spPr/>
      <dgm:t>
        <a:bodyPr/>
        <a:lstStyle/>
        <a:p>
          <a:r>
            <a:rPr lang="fr-FR" sz="2200" b="0" dirty="0" smtClean="0">
              <a:solidFill>
                <a:srgbClr val="002060"/>
              </a:solidFill>
            </a:rPr>
            <a:t>Diminuer le temps des </a:t>
          </a:r>
          <a:r>
            <a:rPr lang="fr-FR" sz="2200" b="0" dirty="0">
              <a:solidFill>
                <a:srgbClr val="002060"/>
              </a:solidFill>
            </a:rPr>
            <a:t>transports </a:t>
          </a:r>
          <a:r>
            <a:rPr lang="fr-FR" sz="2200" b="0" dirty="0" smtClean="0">
              <a:solidFill>
                <a:srgbClr val="002060"/>
              </a:solidFill>
            </a:rPr>
            <a:t>des patients</a:t>
          </a:r>
          <a:endParaRPr lang="fr-FR" sz="2200" dirty="0">
            <a:solidFill>
              <a:srgbClr val="002060"/>
            </a:solidFill>
          </a:endParaRPr>
        </a:p>
      </dgm:t>
    </dgm:pt>
    <dgm:pt modelId="{F8AC86E4-5D0E-49F4-962F-89C3C25FA01E}" type="parTrans" cxnId="{045BEC83-7C35-4433-9830-A75E13A79FE6}">
      <dgm:prSet/>
      <dgm:spPr/>
      <dgm:t>
        <a:bodyPr/>
        <a:lstStyle/>
        <a:p>
          <a:endParaRPr lang="fr-FR"/>
        </a:p>
      </dgm:t>
    </dgm:pt>
    <dgm:pt modelId="{FA4C4F9A-57AA-4865-87F4-5FC13E033BAF}" type="sibTrans" cxnId="{045BEC83-7C35-4433-9830-A75E13A79FE6}">
      <dgm:prSet/>
      <dgm:spPr/>
      <dgm:t>
        <a:bodyPr/>
        <a:lstStyle/>
        <a:p>
          <a:endParaRPr lang="fr-FR"/>
        </a:p>
      </dgm:t>
    </dgm:pt>
    <dgm:pt modelId="{02F67497-80FA-4F8C-B307-39D7A6FC8E2E}">
      <dgm:prSet custT="1"/>
      <dgm:spPr/>
      <dgm:t>
        <a:bodyPr/>
        <a:lstStyle/>
        <a:p>
          <a:r>
            <a:rPr lang="fr-FR" sz="2200" b="0" dirty="0" smtClean="0">
              <a:solidFill>
                <a:srgbClr val="002060"/>
              </a:solidFill>
            </a:rPr>
            <a:t>Améliorer la performance </a:t>
          </a:r>
          <a:r>
            <a:rPr lang="fr-FR" sz="2200" b="0" dirty="0">
              <a:solidFill>
                <a:srgbClr val="002060"/>
              </a:solidFill>
            </a:rPr>
            <a:t>environnementale et énergétique</a:t>
          </a:r>
          <a:endParaRPr lang="fr-FR" sz="2200" dirty="0">
            <a:solidFill>
              <a:srgbClr val="002060"/>
            </a:solidFill>
          </a:endParaRPr>
        </a:p>
      </dgm:t>
    </dgm:pt>
    <dgm:pt modelId="{0BC79814-3C37-4F4E-963F-5A038E068D75}" type="parTrans" cxnId="{BDA9F599-72AA-4FD1-AE93-B5B367E50F29}">
      <dgm:prSet/>
      <dgm:spPr/>
      <dgm:t>
        <a:bodyPr/>
        <a:lstStyle/>
        <a:p>
          <a:endParaRPr lang="fr-FR"/>
        </a:p>
      </dgm:t>
    </dgm:pt>
    <dgm:pt modelId="{81705665-4AB5-4D0B-85F3-F089F805E341}" type="sibTrans" cxnId="{BDA9F599-72AA-4FD1-AE93-B5B367E50F29}">
      <dgm:prSet/>
      <dgm:spPr/>
      <dgm:t>
        <a:bodyPr/>
        <a:lstStyle/>
        <a:p>
          <a:endParaRPr lang="fr-FR"/>
        </a:p>
      </dgm:t>
    </dgm:pt>
    <dgm:pt modelId="{4BF4EE9F-4B7E-42C4-B31A-AD993631E119}" type="pres">
      <dgm:prSet presAssocID="{5CEAEF2C-1C07-442F-9FD3-B81052E6FE68}" presName="linear" presStyleCnt="0">
        <dgm:presLayoutVars>
          <dgm:animLvl val="lvl"/>
          <dgm:resizeHandles val="exact"/>
        </dgm:presLayoutVars>
      </dgm:prSet>
      <dgm:spPr/>
      <dgm:t>
        <a:bodyPr/>
        <a:lstStyle/>
        <a:p>
          <a:endParaRPr lang="fr-FR"/>
        </a:p>
      </dgm:t>
    </dgm:pt>
    <dgm:pt modelId="{184CB286-9152-4180-955C-B86D14FF9B07}" type="pres">
      <dgm:prSet presAssocID="{0E1B6737-3B6F-4B1C-806A-F1AD8886986D}" presName="parentText" presStyleLbl="node1" presStyleIdx="0" presStyleCnt="2" custScaleY="57649">
        <dgm:presLayoutVars>
          <dgm:chMax val="0"/>
          <dgm:bulletEnabled val="1"/>
        </dgm:presLayoutVars>
      </dgm:prSet>
      <dgm:spPr/>
      <dgm:t>
        <a:bodyPr/>
        <a:lstStyle/>
        <a:p>
          <a:endParaRPr lang="fr-FR"/>
        </a:p>
      </dgm:t>
    </dgm:pt>
    <dgm:pt modelId="{A8A546F4-9897-4288-A2AC-EF2A28EF1B81}" type="pres">
      <dgm:prSet presAssocID="{0E1B6737-3B6F-4B1C-806A-F1AD8886986D}" presName="childText" presStyleLbl="revTx" presStyleIdx="0" presStyleCnt="2">
        <dgm:presLayoutVars>
          <dgm:bulletEnabled val="1"/>
        </dgm:presLayoutVars>
      </dgm:prSet>
      <dgm:spPr/>
      <dgm:t>
        <a:bodyPr/>
        <a:lstStyle/>
        <a:p>
          <a:endParaRPr lang="fr-FR"/>
        </a:p>
      </dgm:t>
    </dgm:pt>
    <dgm:pt modelId="{51DEF3A8-CF2D-44E8-8997-2564CFCB7D6A}" type="pres">
      <dgm:prSet presAssocID="{E17F40FA-0DF7-4BAA-8E42-91F8469C7D4C}" presName="parentText" presStyleLbl="node1" presStyleIdx="1" presStyleCnt="2" custScaleY="60187" custLinFactNeighborX="26822" custLinFactNeighborY="801">
        <dgm:presLayoutVars>
          <dgm:chMax val="0"/>
          <dgm:bulletEnabled val="1"/>
        </dgm:presLayoutVars>
      </dgm:prSet>
      <dgm:spPr/>
      <dgm:t>
        <a:bodyPr/>
        <a:lstStyle/>
        <a:p>
          <a:endParaRPr lang="fr-FR"/>
        </a:p>
      </dgm:t>
    </dgm:pt>
    <dgm:pt modelId="{BD881815-1AF1-454E-B7E7-443CD23FB55D}" type="pres">
      <dgm:prSet presAssocID="{E17F40FA-0DF7-4BAA-8E42-91F8469C7D4C}" presName="childText" presStyleLbl="revTx" presStyleIdx="1" presStyleCnt="2">
        <dgm:presLayoutVars>
          <dgm:bulletEnabled val="1"/>
        </dgm:presLayoutVars>
      </dgm:prSet>
      <dgm:spPr/>
      <dgm:t>
        <a:bodyPr/>
        <a:lstStyle/>
        <a:p>
          <a:endParaRPr lang="fr-FR"/>
        </a:p>
      </dgm:t>
    </dgm:pt>
  </dgm:ptLst>
  <dgm:cxnLst>
    <dgm:cxn modelId="{BD39584E-748E-475D-88BF-63574AD63DC9}" type="presOf" srcId="{E17F40FA-0DF7-4BAA-8E42-91F8469C7D4C}" destId="{51DEF3A8-CF2D-44E8-8997-2564CFCB7D6A}" srcOrd="0" destOrd="0" presId="urn:microsoft.com/office/officeart/2005/8/layout/vList2"/>
    <dgm:cxn modelId="{5DC4E5BB-41C0-4ABF-A8FB-FBB4F55F524C}" srcId="{5CEAEF2C-1C07-442F-9FD3-B81052E6FE68}" destId="{E17F40FA-0DF7-4BAA-8E42-91F8469C7D4C}" srcOrd="1" destOrd="0" parTransId="{1146E8EF-2783-4845-B9E9-203144621320}" sibTransId="{FFF5142A-780B-4609-95B0-E05715D95609}"/>
    <dgm:cxn modelId="{710E5F03-6497-4FED-8D76-645C1F2BC8BD}" type="presOf" srcId="{02F67497-80FA-4F8C-B307-39D7A6FC8E2E}" destId="{BD881815-1AF1-454E-B7E7-443CD23FB55D}" srcOrd="0" destOrd="4" presId="urn:microsoft.com/office/officeart/2005/8/layout/vList2"/>
    <dgm:cxn modelId="{9C537459-6822-4520-90EC-6F2BBEF7DB82}" srcId="{0E1B6737-3B6F-4B1C-806A-F1AD8886986D}" destId="{42D02657-E504-4474-BBA1-C83ECAFA9589}" srcOrd="4" destOrd="0" parTransId="{3931B8DC-26B0-4FD8-B0C8-3971B1B1714A}" sibTransId="{03D876F8-38C3-484A-B663-6631B91CE0A3}"/>
    <dgm:cxn modelId="{964608F9-CD2A-4C22-BC2F-C2EB5EEEE42E}" srcId="{E17F40FA-0DF7-4BAA-8E42-91F8469C7D4C}" destId="{578068A7-97AF-400C-AB33-16077309C5A7}" srcOrd="0" destOrd="0" parTransId="{25395384-6EEF-46AB-9FF9-411DA8EF0778}" sibTransId="{14034F53-B4B5-4142-BDFF-4D4B89F4691A}"/>
    <dgm:cxn modelId="{4147B93E-D08F-4FE2-AA48-A7921698F106}" type="presOf" srcId="{92A9D124-5305-436E-9B78-B197D0C44413}" destId="{A8A546F4-9897-4288-A2AC-EF2A28EF1B81}" srcOrd="0" destOrd="3" presId="urn:microsoft.com/office/officeart/2005/8/layout/vList2"/>
    <dgm:cxn modelId="{3831942A-3F30-42A1-8A42-BD61785D9FB9}" type="presOf" srcId="{261CF53A-7875-4928-8A2B-9C75BA53439B}" destId="{A8A546F4-9897-4288-A2AC-EF2A28EF1B81}" srcOrd="0" destOrd="1" presId="urn:microsoft.com/office/officeart/2005/8/layout/vList2"/>
    <dgm:cxn modelId="{A983125A-C043-49CF-B216-88B92A329039}" type="presOf" srcId="{42D02657-E504-4474-BBA1-C83ECAFA9589}" destId="{A8A546F4-9897-4288-A2AC-EF2A28EF1B81}" srcOrd="0" destOrd="4" presId="urn:microsoft.com/office/officeart/2005/8/layout/vList2"/>
    <dgm:cxn modelId="{F49A1FB6-ABDD-4866-98FA-2E1A1B41C2E9}" type="presOf" srcId="{73E394C5-B5A3-4A02-9B7D-3925B850BF81}" destId="{BD881815-1AF1-454E-B7E7-443CD23FB55D}" srcOrd="0" destOrd="2" presId="urn:microsoft.com/office/officeart/2005/8/layout/vList2"/>
    <dgm:cxn modelId="{FB84E0A6-EE33-4C10-962D-FF67F1E75D92}" type="presOf" srcId="{0E1B6737-3B6F-4B1C-806A-F1AD8886986D}" destId="{184CB286-9152-4180-955C-B86D14FF9B07}" srcOrd="0" destOrd="0" presId="urn:microsoft.com/office/officeart/2005/8/layout/vList2"/>
    <dgm:cxn modelId="{D13F6CDE-DBB5-4101-9913-5B473DB0D8C2}" type="presOf" srcId="{5E568266-82AA-4A78-957C-6C458E870A3B}" destId="{A8A546F4-9897-4288-A2AC-EF2A28EF1B81}" srcOrd="0" destOrd="0" presId="urn:microsoft.com/office/officeart/2005/8/layout/vList2"/>
    <dgm:cxn modelId="{045BEC83-7C35-4433-9830-A75E13A79FE6}" srcId="{E17F40FA-0DF7-4BAA-8E42-91F8469C7D4C}" destId="{20DB3CAB-6D6E-4EE9-AC57-3F590D0E121F}" srcOrd="3" destOrd="0" parTransId="{F8AC86E4-5D0E-49F4-962F-89C3C25FA01E}" sibTransId="{FA4C4F9A-57AA-4865-87F4-5FC13E033BAF}"/>
    <dgm:cxn modelId="{15AEDE3A-CC8C-470A-979C-94E7222BCCCF}" type="presOf" srcId="{20DB3CAB-6D6E-4EE9-AC57-3F590D0E121F}" destId="{BD881815-1AF1-454E-B7E7-443CD23FB55D}" srcOrd="0" destOrd="3" presId="urn:microsoft.com/office/officeart/2005/8/layout/vList2"/>
    <dgm:cxn modelId="{ABAD9F76-2EBE-4811-87DE-4AD9BC29AD4A}" srcId="{0E1B6737-3B6F-4B1C-806A-F1AD8886986D}" destId="{92A9D124-5305-436E-9B78-B197D0C44413}" srcOrd="3" destOrd="0" parTransId="{3ADC93F0-337B-4D44-8083-89C224DAA19B}" sibTransId="{7C750806-82F8-4C35-BF76-47E1B1EC37CC}"/>
    <dgm:cxn modelId="{34CB8965-6292-4D2F-A874-BE8EA951345E}" srcId="{0E1B6737-3B6F-4B1C-806A-F1AD8886986D}" destId="{27F0B4DE-2489-47AE-A1A9-4CC5B74847B8}" srcOrd="2" destOrd="0" parTransId="{82A3F179-798E-4B92-8115-EA8FAD243947}" sibTransId="{60D92922-221F-4427-970C-E1ED97BC61A4}"/>
    <dgm:cxn modelId="{7DAE6F66-810F-4751-9418-34C06080AC79}" type="presOf" srcId="{5CEAEF2C-1C07-442F-9FD3-B81052E6FE68}" destId="{4BF4EE9F-4B7E-42C4-B31A-AD993631E119}" srcOrd="0" destOrd="0" presId="urn:microsoft.com/office/officeart/2005/8/layout/vList2"/>
    <dgm:cxn modelId="{7DE7E45B-D883-42DB-B258-9D686A6D3426}" srcId="{E17F40FA-0DF7-4BAA-8E42-91F8469C7D4C}" destId="{73E394C5-B5A3-4A02-9B7D-3925B850BF81}" srcOrd="2" destOrd="0" parTransId="{AB2BC0A7-8A5B-4919-A5DF-472DB0C671A8}" sibTransId="{B1D91F8D-95A4-4765-B469-DC9A3B47C8CA}"/>
    <dgm:cxn modelId="{7FB5E174-FDD2-40F7-9216-AC338D9CCB02}" type="presOf" srcId="{27F0B4DE-2489-47AE-A1A9-4CC5B74847B8}" destId="{A8A546F4-9897-4288-A2AC-EF2A28EF1B81}" srcOrd="0" destOrd="2" presId="urn:microsoft.com/office/officeart/2005/8/layout/vList2"/>
    <dgm:cxn modelId="{5545C24B-F061-40B7-9EB8-8153DBCA3609}" srcId="{0E1B6737-3B6F-4B1C-806A-F1AD8886986D}" destId="{261CF53A-7875-4928-8A2B-9C75BA53439B}" srcOrd="1" destOrd="0" parTransId="{50245E28-352E-4111-8811-873A7403B699}" sibTransId="{9A921BE6-B663-4993-983D-34C8A00009B5}"/>
    <dgm:cxn modelId="{217F4334-D483-4D7F-9692-A9301EE35A57}" srcId="{5CEAEF2C-1C07-442F-9FD3-B81052E6FE68}" destId="{0E1B6737-3B6F-4B1C-806A-F1AD8886986D}" srcOrd="0" destOrd="0" parTransId="{33F8D66A-C12D-4926-8B96-1893BB1D6980}" sibTransId="{63473FB0-2140-4D80-8973-7776A9251416}"/>
    <dgm:cxn modelId="{2778430E-1E5E-4C75-9ABD-C946CA79659A}" srcId="{E17F40FA-0DF7-4BAA-8E42-91F8469C7D4C}" destId="{770B2DCF-A233-4B95-A5E0-C99E8804325A}" srcOrd="1" destOrd="0" parTransId="{FF35BDDD-F511-49EC-B3D1-53870E580FFA}" sibTransId="{AE2B7E1F-F031-41CF-B796-0C255C5A66BE}"/>
    <dgm:cxn modelId="{29968C12-8536-418D-A408-7E49A5EBE766}" type="presOf" srcId="{578068A7-97AF-400C-AB33-16077309C5A7}" destId="{BD881815-1AF1-454E-B7E7-443CD23FB55D}" srcOrd="0" destOrd="0" presId="urn:microsoft.com/office/officeart/2005/8/layout/vList2"/>
    <dgm:cxn modelId="{BDA9F599-72AA-4FD1-AE93-B5B367E50F29}" srcId="{E17F40FA-0DF7-4BAA-8E42-91F8469C7D4C}" destId="{02F67497-80FA-4F8C-B307-39D7A6FC8E2E}" srcOrd="4" destOrd="0" parTransId="{0BC79814-3C37-4F4E-963F-5A038E068D75}" sibTransId="{81705665-4AB5-4D0B-85F3-F089F805E341}"/>
    <dgm:cxn modelId="{E8777927-A6ED-44E3-9963-2C0E23CB38E5}" srcId="{0E1B6737-3B6F-4B1C-806A-F1AD8886986D}" destId="{5E568266-82AA-4A78-957C-6C458E870A3B}" srcOrd="0" destOrd="0" parTransId="{DD3BC916-EEC4-483C-AA0B-4962CEDE6485}" sibTransId="{9C5929C5-489D-4E70-BDDA-19C7561FC9D5}"/>
    <dgm:cxn modelId="{C9FF2DBE-1F8F-4B4B-80EE-807A41DFE931}" type="presOf" srcId="{770B2DCF-A233-4B95-A5E0-C99E8804325A}" destId="{BD881815-1AF1-454E-B7E7-443CD23FB55D}" srcOrd="0" destOrd="1" presId="urn:microsoft.com/office/officeart/2005/8/layout/vList2"/>
    <dgm:cxn modelId="{8EE9F231-DADE-4D90-A8D6-C58A7E21CBC8}" type="presParOf" srcId="{4BF4EE9F-4B7E-42C4-B31A-AD993631E119}" destId="{184CB286-9152-4180-955C-B86D14FF9B07}" srcOrd="0" destOrd="0" presId="urn:microsoft.com/office/officeart/2005/8/layout/vList2"/>
    <dgm:cxn modelId="{15FEA5E0-CBD3-4CCD-B90F-35BC282CCF38}" type="presParOf" srcId="{4BF4EE9F-4B7E-42C4-B31A-AD993631E119}" destId="{A8A546F4-9897-4288-A2AC-EF2A28EF1B81}" srcOrd="1" destOrd="0" presId="urn:microsoft.com/office/officeart/2005/8/layout/vList2"/>
    <dgm:cxn modelId="{D445F5B3-761B-4DFD-9D41-D212ED9156A8}" type="presParOf" srcId="{4BF4EE9F-4B7E-42C4-B31A-AD993631E119}" destId="{51DEF3A8-CF2D-44E8-8997-2564CFCB7D6A}" srcOrd="2" destOrd="0" presId="urn:microsoft.com/office/officeart/2005/8/layout/vList2"/>
    <dgm:cxn modelId="{3D077D26-848F-4C1B-AA2B-300E7A9DC21E}" type="presParOf" srcId="{4BF4EE9F-4B7E-42C4-B31A-AD993631E119}" destId="{BD881815-1AF1-454E-B7E7-443CD23FB55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AC026-E797-4F66-9730-47D4A9B16822}" type="doc">
      <dgm:prSet loTypeId="urn:microsoft.com/office/officeart/2008/layout/BendingPictureCaptionList" loCatId="picture" qsTypeId="urn:microsoft.com/office/officeart/2005/8/quickstyle/simple1" qsCatId="simple" csTypeId="urn:microsoft.com/office/officeart/2005/8/colors/accent0_3" csCatId="mainScheme" phldr="1"/>
      <dgm:spPr/>
      <dgm:t>
        <a:bodyPr/>
        <a:lstStyle/>
        <a:p>
          <a:endParaRPr lang="fr-FR"/>
        </a:p>
      </dgm:t>
    </dgm:pt>
    <dgm:pt modelId="{42C11F48-83ED-42AA-B4F8-874EEBA9EA9C}">
      <dgm:prSet/>
      <dgm:spPr/>
      <dgm:t>
        <a:bodyPr/>
        <a:lstStyle/>
        <a:p>
          <a:r>
            <a:rPr lang="fr-FR" b="0" dirty="0"/>
            <a:t>Conservation des avant-corps sud (protocole DRAC/HCL)</a:t>
          </a:r>
          <a:endParaRPr lang="fr-FR" dirty="0"/>
        </a:p>
      </dgm:t>
    </dgm:pt>
    <dgm:pt modelId="{EFA4D3E4-2502-4245-A234-77FC0E1436A4}" type="parTrans" cxnId="{9356F8C8-6722-4EC5-81E8-39051FD03CAF}">
      <dgm:prSet/>
      <dgm:spPr/>
      <dgm:t>
        <a:bodyPr/>
        <a:lstStyle/>
        <a:p>
          <a:endParaRPr lang="fr-FR"/>
        </a:p>
      </dgm:t>
    </dgm:pt>
    <dgm:pt modelId="{8CED2A6E-8440-4CA1-8DEC-9C7BFCAAF59B}" type="sibTrans" cxnId="{9356F8C8-6722-4EC5-81E8-39051FD03CAF}">
      <dgm:prSet/>
      <dgm:spPr/>
      <dgm:t>
        <a:bodyPr/>
        <a:lstStyle/>
        <a:p>
          <a:endParaRPr lang="fr-FR"/>
        </a:p>
      </dgm:t>
    </dgm:pt>
    <dgm:pt modelId="{E277400C-DAA7-4EEC-9926-D9D03E82F6F4}">
      <dgm:prSet/>
      <dgm:spPr/>
      <dgm:t>
        <a:bodyPr/>
        <a:lstStyle/>
        <a:p>
          <a:r>
            <a:rPr lang="fr-FR" b="0" dirty="0"/>
            <a:t>Démolition du reste du pavillon et reconstruction sur </a:t>
          </a:r>
          <a:r>
            <a:rPr lang="fr-FR" dirty="0"/>
            <a:t>l’ensemble du terrain libéré</a:t>
          </a:r>
        </a:p>
      </dgm:t>
    </dgm:pt>
    <dgm:pt modelId="{622BCE99-807F-46AD-B071-930EF9F90460}" type="parTrans" cxnId="{E62B3081-2A52-4D8B-BF25-51FABFF564F6}">
      <dgm:prSet/>
      <dgm:spPr/>
      <dgm:t>
        <a:bodyPr/>
        <a:lstStyle/>
        <a:p>
          <a:endParaRPr lang="fr-FR"/>
        </a:p>
      </dgm:t>
    </dgm:pt>
    <dgm:pt modelId="{45D0DBFD-8315-4C29-B980-88CB1A54888F}" type="sibTrans" cxnId="{E62B3081-2A52-4D8B-BF25-51FABFF564F6}">
      <dgm:prSet/>
      <dgm:spPr/>
      <dgm:t>
        <a:bodyPr/>
        <a:lstStyle/>
        <a:p>
          <a:endParaRPr lang="fr-FR"/>
        </a:p>
      </dgm:t>
    </dgm:pt>
    <dgm:pt modelId="{9002D05D-995A-46C7-A04A-517347F6256E}" type="pres">
      <dgm:prSet presAssocID="{DCEAC026-E797-4F66-9730-47D4A9B16822}" presName="Name0" presStyleCnt="0">
        <dgm:presLayoutVars>
          <dgm:dir/>
          <dgm:resizeHandles val="exact"/>
        </dgm:presLayoutVars>
      </dgm:prSet>
      <dgm:spPr/>
      <dgm:t>
        <a:bodyPr/>
        <a:lstStyle/>
        <a:p>
          <a:endParaRPr lang="fr-FR"/>
        </a:p>
      </dgm:t>
    </dgm:pt>
    <dgm:pt modelId="{893B28B4-E48A-4BEB-B089-2BBC2E3D2077}" type="pres">
      <dgm:prSet presAssocID="{42C11F48-83ED-42AA-B4F8-874EEBA9EA9C}" presName="composite" presStyleCnt="0"/>
      <dgm:spPr/>
    </dgm:pt>
    <dgm:pt modelId="{C76204F7-6277-4563-BB7A-5CFCBAF03761}" type="pres">
      <dgm:prSet presAssocID="{42C11F48-83ED-42AA-B4F8-874EEBA9EA9C}" presName="rect1"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dgm:spPr>
    </dgm:pt>
    <dgm:pt modelId="{407F82D8-BE5A-4C79-BC23-59A1F49870E0}" type="pres">
      <dgm:prSet presAssocID="{42C11F48-83ED-42AA-B4F8-874EEBA9EA9C}" presName="wedgeRectCallout1" presStyleLbl="node1" presStyleIdx="0" presStyleCnt="2">
        <dgm:presLayoutVars>
          <dgm:bulletEnabled val="1"/>
        </dgm:presLayoutVars>
      </dgm:prSet>
      <dgm:spPr/>
      <dgm:t>
        <a:bodyPr/>
        <a:lstStyle/>
        <a:p>
          <a:endParaRPr lang="fr-FR"/>
        </a:p>
      </dgm:t>
    </dgm:pt>
    <dgm:pt modelId="{F50C63B9-20D4-43BB-AF05-01A7A5399711}" type="pres">
      <dgm:prSet presAssocID="{8CED2A6E-8440-4CA1-8DEC-9C7BFCAAF59B}" presName="sibTrans" presStyleCnt="0"/>
      <dgm:spPr/>
    </dgm:pt>
    <dgm:pt modelId="{76C88EE2-ECBA-47C0-B43B-E268D8FC9ABF}" type="pres">
      <dgm:prSet presAssocID="{E277400C-DAA7-4EEC-9926-D9D03E82F6F4}" presName="composite" presStyleCnt="0"/>
      <dgm:spPr/>
    </dgm:pt>
    <dgm:pt modelId="{ED42BF02-4D21-4D88-8945-BC6D0163B54C}" type="pres">
      <dgm:prSet presAssocID="{E277400C-DAA7-4EEC-9926-D9D03E82F6F4}" presName="rect1"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CFD15285-7CF6-4AE0-9CB2-2C27A16EA4EA}" type="pres">
      <dgm:prSet presAssocID="{E277400C-DAA7-4EEC-9926-D9D03E82F6F4}" presName="wedgeRectCallout1" presStyleLbl="node1" presStyleIdx="1" presStyleCnt="2">
        <dgm:presLayoutVars>
          <dgm:bulletEnabled val="1"/>
        </dgm:presLayoutVars>
      </dgm:prSet>
      <dgm:spPr/>
      <dgm:t>
        <a:bodyPr/>
        <a:lstStyle/>
        <a:p>
          <a:endParaRPr lang="fr-FR"/>
        </a:p>
      </dgm:t>
    </dgm:pt>
  </dgm:ptLst>
  <dgm:cxnLst>
    <dgm:cxn modelId="{C5F36213-AE68-423B-BD95-E915AA5ACFFB}" type="presOf" srcId="{E277400C-DAA7-4EEC-9926-D9D03E82F6F4}" destId="{CFD15285-7CF6-4AE0-9CB2-2C27A16EA4EA}" srcOrd="0" destOrd="0" presId="urn:microsoft.com/office/officeart/2008/layout/BendingPictureCaptionList"/>
    <dgm:cxn modelId="{91AD50CF-1073-446A-9022-348F03BBF6B9}" type="presOf" srcId="{42C11F48-83ED-42AA-B4F8-874EEBA9EA9C}" destId="{407F82D8-BE5A-4C79-BC23-59A1F49870E0}" srcOrd="0" destOrd="0" presId="urn:microsoft.com/office/officeart/2008/layout/BendingPictureCaptionList"/>
    <dgm:cxn modelId="{9356F8C8-6722-4EC5-81E8-39051FD03CAF}" srcId="{DCEAC026-E797-4F66-9730-47D4A9B16822}" destId="{42C11F48-83ED-42AA-B4F8-874EEBA9EA9C}" srcOrd="0" destOrd="0" parTransId="{EFA4D3E4-2502-4245-A234-77FC0E1436A4}" sibTransId="{8CED2A6E-8440-4CA1-8DEC-9C7BFCAAF59B}"/>
    <dgm:cxn modelId="{DEC60A69-2EB0-4996-99D8-88D5A1DD6387}" type="presOf" srcId="{DCEAC026-E797-4F66-9730-47D4A9B16822}" destId="{9002D05D-995A-46C7-A04A-517347F6256E}" srcOrd="0" destOrd="0" presId="urn:microsoft.com/office/officeart/2008/layout/BendingPictureCaptionList"/>
    <dgm:cxn modelId="{E62B3081-2A52-4D8B-BF25-51FABFF564F6}" srcId="{DCEAC026-E797-4F66-9730-47D4A9B16822}" destId="{E277400C-DAA7-4EEC-9926-D9D03E82F6F4}" srcOrd="1" destOrd="0" parTransId="{622BCE99-807F-46AD-B071-930EF9F90460}" sibTransId="{45D0DBFD-8315-4C29-B980-88CB1A54888F}"/>
    <dgm:cxn modelId="{B1B720DB-4729-4D12-9799-C0E003840AD8}" type="presParOf" srcId="{9002D05D-995A-46C7-A04A-517347F6256E}" destId="{893B28B4-E48A-4BEB-B089-2BBC2E3D2077}" srcOrd="0" destOrd="0" presId="urn:microsoft.com/office/officeart/2008/layout/BendingPictureCaptionList"/>
    <dgm:cxn modelId="{207D7EC5-B282-44AB-891F-C561CDE2FF05}" type="presParOf" srcId="{893B28B4-E48A-4BEB-B089-2BBC2E3D2077}" destId="{C76204F7-6277-4563-BB7A-5CFCBAF03761}" srcOrd="0" destOrd="0" presId="urn:microsoft.com/office/officeart/2008/layout/BendingPictureCaptionList"/>
    <dgm:cxn modelId="{D0AA50E5-E4CD-4721-8EFE-84E20A738865}" type="presParOf" srcId="{893B28B4-E48A-4BEB-B089-2BBC2E3D2077}" destId="{407F82D8-BE5A-4C79-BC23-59A1F49870E0}" srcOrd="1" destOrd="0" presId="urn:microsoft.com/office/officeart/2008/layout/BendingPictureCaptionList"/>
    <dgm:cxn modelId="{810CF9EC-D7AC-448F-89DA-D4CC5BFBED1E}" type="presParOf" srcId="{9002D05D-995A-46C7-A04A-517347F6256E}" destId="{F50C63B9-20D4-43BB-AF05-01A7A5399711}" srcOrd="1" destOrd="0" presId="urn:microsoft.com/office/officeart/2008/layout/BendingPictureCaptionList"/>
    <dgm:cxn modelId="{7C0F1AF2-991E-4311-A140-174A7462A9D7}" type="presParOf" srcId="{9002D05D-995A-46C7-A04A-517347F6256E}" destId="{76C88EE2-ECBA-47C0-B43B-E268D8FC9ABF}" srcOrd="2" destOrd="0" presId="urn:microsoft.com/office/officeart/2008/layout/BendingPictureCaptionList"/>
    <dgm:cxn modelId="{6D446062-9406-472D-8E6C-12E658FA3060}" type="presParOf" srcId="{76C88EE2-ECBA-47C0-B43B-E268D8FC9ABF}" destId="{ED42BF02-4D21-4D88-8945-BC6D0163B54C}" srcOrd="0" destOrd="0" presId="urn:microsoft.com/office/officeart/2008/layout/BendingPictureCaptionList"/>
    <dgm:cxn modelId="{C6281EF0-9A68-4A91-912B-F606C879CBAF}" type="presParOf" srcId="{76C88EE2-ECBA-47C0-B43B-E268D8FC9ABF}" destId="{CFD15285-7CF6-4AE0-9CB2-2C27A16EA4EA}"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69A82-FA85-4F07-9E21-80786E515022}"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fr-FR"/>
        </a:p>
      </dgm:t>
    </dgm:pt>
    <dgm:pt modelId="{0BE244BC-7919-46FD-9052-950AEA639257}">
      <dgm:prSet/>
      <dgm:spPr/>
      <dgm:t>
        <a:bodyPr/>
        <a:lstStyle/>
        <a:p>
          <a:r>
            <a:rPr lang="fr-FR" u="sng" dirty="0"/>
            <a:t>Surface</a:t>
          </a:r>
          <a:r>
            <a:rPr lang="fr-FR" dirty="0"/>
            <a:t> :</a:t>
          </a:r>
        </a:p>
      </dgm:t>
    </dgm:pt>
    <dgm:pt modelId="{27E81B8D-24A7-4783-A239-7BA8243CEE43}" type="parTrans" cxnId="{BC959A15-E100-4B48-91AB-C8A5F03F6A30}">
      <dgm:prSet/>
      <dgm:spPr/>
      <dgm:t>
        <a:bodyPr/>
        <a:lstStyle/>
        <a:p>
          <a:endParaRPr lang="fr-FR"/>
        </a:p>
      </dgm:t>
    </dgm:pt>
    <dgm:pt modelId="{79B5D0EA-1C92-4241-8A5B-0A0F0AAE5899}" type="sibTrans" cxnId="{BC959A15-E100-4B48-91AB-C8A5F03F6A30}">
      <dgm:prSet/>
      <dgm:spPr/>
      <dgm:t>
        <a:bodyPr/>
        <a:lstStyle/>
        <a:p>
          <a:endParaRPr lang="fr-FR"/>
        </a:p>
      </dgm:t>
    </dgm:pt>
    <dgm:pt modelId="{DCC4475F-2372-4D09-8A98-58D706D61CBE}">
      <dgm:prSet/>
      <dgm:spPr/>
      <dgm:t>
        <a:bodyPr/>
        <a:lstStyle/>
        <a:p>
          <a:r>
            <a:rPr lang="fr-FR" dirty="0"/>
            <a:t>21 400 m² SDO</a:t>
          </a:r>
        </a:p>
      </dgm:t>
    </dgm:pt>
    <dgm:pt modelId="{AACFBB04-1123-48C1-8C0A-789A6EC2AE53}" type="parTrans" cxnId="{FF9E5D52-5A9E-41D1-8C59-06761940659D}">
      <dgm:prSet/>
      <dgm:spPr/>
      <dgm:t>
        <a:bodyPr/>
        <a:lstStyle/>
        <a:p>
          <a:endParaRPr lang="fr-FR"/>
        </a:p>
      </dgm:t>
    </dgm:pt>
    <dgm:pt modelId="{76C84FB9-87E9-4926-8F9B-77E8E4696C86}" type="sibTrans" cxnId="{FF9E5D52-5A9E-41D1-8C59-06761940659D}">
      <dgm:prSet/>
      <dgm:spPr/>
      <dgm:t>
        <a:bodyPr/>
        <a:lstStyle/>
        <a:p>
          <a:endParaRPr lang="fr-FR"/>
        </a:p>
      </dgm:t>
    </dgm:pt>
    <dgm:pt modelId="{A8228613-85BB-4F1E-A0B4-C4BF6CCB165D}" type="pres">
      <dgm:prSet presAssocID="{9A669A82-FA85-4F07-9E21-80786E515022}" presName="Name0" presStyleCnt="0">
        <dgm:presLayoutVars>
          <dgm:chPref val="1"/>
          <dgm:dir/>
          <dgm:animOne val="branch"/>
          <dgm:animLvl val="lvl"/>
          <dgm:resizeHandles/>
        </dgm:presLayoutVars>
      </dgm:prSet>
      <dgm:spPr/>
      <dgm:t>
        <a:bodyPr/>
        <a:lstStyle/>
        <a:p>
          <a:endParaRPr lang="fr-FR"/>
        </a:p>
      </dgm:t>
    </dgm:pt>
    <dgm:pt modelId="{DD83157F-EB93-40D5-BFCC-BC686CEDF4E4}" type="pres">
      <dgm:prSet presAssocID="{0BE244BC-7919-46FD-9052-950AEA639257}" presName="vertOne" presStyleCnt="0"/>
      <dgm:spPr/>
    </dgm:pt>
    <dgm:pt modelId="{96FBA0F4-BECA-4025-9CA7-CC1E62DF15CA}" type="pres">
      <dgm:prSet presAssocID="{0BE244BC-7919-46FD-9052-950AEA639257}" presName="txOne" presStyleLbl="node0" presStyleIdx="0" presStyleCnt="1">
        <dgm:presLayoutVars>
          <dgm:chPref val="3"/>
        </dgm:presLayoutVars>
      </dgm:prSet>
      <dgm:spPr/>
      <dgm:t>
        <a:bodyPr/>
        <a:lstStyle/>
        <a:p>
          <a:endParaRPr lang="fr-FR"/>
        </a:p>
      </dgm:t>
    </dgm:pt>
    <dgm:pt modelId="{6DDE2308-1A08-4201-8348-E9ABEAE69BEC}" type="pres">
      <dgm:prSet presAssocID="{0BE244BC-7919-46FD-9052-950AEA639257}" presName="parTransOne" presStyleCnt="0"/>
      <dgm:spPr/>
    </dgm:pt>
    <dgm:pt modelId="{8E877823-6527-4FD4-B8E8-BE4A144A3E44}" type="pres">
      <dgm:prSet presAssocID="{0BE244BC-7919-46FD-9052-950AEA639257}" presName="horzOne" presStyleCnt="0"/>
      <dgm:spPr/>
    </dgm:pt>
    <dgm:pt modelId="{ACAA694C-1CD7-4AC5-B23C-204644E0822B}" type="pres">
      <dgm:prSet presAssocID="{DCC4475F-2372-4D09-8A98-58D706D61CBE}" presName="vertTwo" presStyleCnt="0"/>
      <dgm:spPr/>
    </dgm:pt>
    <dgm:pt modelId="{7F36FBC2-2B75-4A13-A96D-DAE8C933CFF0}" type="pres">
      <dgm:prSet presAssocID="{DCC4475F-2372-4D09-8A98-58D706D61CBE}" presName="txTwo" presStyleLbl="node2" presStyleIdx="0" presStyleCnt="1">
        <dgm:presLayoutVars>
          <dgm:chPref val="3"/>
        </dgm:presLayoutVars>
      </dgm:prSet>
      <dgm:spPr/>
      <dgm:t>
        <a:bodyPr/>
        <a:lstStyle/>
        <a:p>
          <a:endParaRPr lang="fr-FR"/>
        </a:p>
      </dgm:t>
    </dgm:pt>
    <dgm:pt modelId="{86B950FB-E44B-4E74-AAFA-6445B46558C3}" type="pres">
      <dgm:prSet presAssocID="{DCC4475F-2372-4D09-8A98-58D706D61CBE}" presName="horzTwo" presStyleCnt="0"/>
      <dgm:spPr/>
    </dgm:pt>
  </dgm:ptLst>
  <dgm:cxnLst>
    <dgm:cxn modelId="{D1F63AA9-A5CA-4253-B91C-6E1B28D42D78}" type="presOf" srcId="{9A669A82-FA85-4F07-9E21-80786E515022}" destId="{A8228613-85BB-4F1E-A0B4-C4BF6CCB165D}" srcOrd="0" destOrd="0" presId="urn:microsoft.com/office/officeart/2005/8/layout/hierarchy4"/>
    <dgm:cxn modelId="{BC959A15-E100-4B48-91AB-C8A5F03F6A30}" srcId="{9A669A82-FA85-4F07-9E21-80786E515022}" destId="{0BE244BC-7919-46FD-9052-950AEA639257}" srcOrd="0" destOrd="0" parTransId="{27E81B8D-24A7-4783-A239-7BA8243CEE43}" sibTransId="{79B5D0EA-1C92-4241-8A5B-0A0F0AAE5899}"/>
    <dgm:cxn modelId="{0ADA14D5-CF18-442A-B8F6-B6D2C1724D12}" type="presOf" srcId="{0BE244BC-7919-46FD-9052-950AEA639257}" destId="{96FBA0F4-BECA-4025-9CA7-CC1E62DF15CA}" srcOrd="0" destOrd="0" presId="urn:microsoft.com/office/officeart/2005/8/layout/hierarchy4"/>
    <dgm:cxn modelId="{21BD0A6F-7AED-4AAF-9CF2-9B06A834FBEE}" type="presOf" srcId="{DCC4475F-2372-4D09-8A98-58D706D61CBE}" destId="{7F36FBC2-2B75-4A13-A96D-DAE8C933CFF0}" srcOrd="0" destOrd="0" presId="urn:microsoft.com/office/officeart/2005/8/layout/hierarchy4"/>
    <dgm:cxn modelId="{FF9E5D52-5A9E-41D1-8C59-06761940659D}" srcId="{0BE244BC-7919-46FD-9052-950AEA639257}" destId="{DCC4475F-2372-4D09-8A98-58D706D61CBE}" srcOrd="0" destOrd="0" parTransId="{AACFBB04-1123-48C1-8C0A-789A6EC2AE53}" sibTransId="{76C84FB9-87E9-4926-8F9B-77E8E4696C86}"/>
    <dgm:cxn modelId="{9C12E3E0-9990-46D2-8597-2A99D31037DE}" type="presParOf" srcId="{A8228613-85BB-4F1E-A0B4-C4BF6CCB165D}" destId="{DD83157F-EB93-40D5-BFCC-BC686CEDF4E4}" srcOrd="0" destOrd="0" presId="urn:microsoft.com/office/officeart/2005/8/layout/hierarchy4"/>
    <dgm:cxn modelId="{B3F26EC1-EEB4-4C9C-8069-8E4B5A25BA44}" type="presParOf" srcId="{DD83157F-EB93-40D5-BFCC-BC686CEDF4E4}" destId="{96FBA0F4-BECA-4025-9CA7-CC1E62DF15CA}" srcOrd="0" destOrd="0" presId="urn:microsoft.com/office/officeart/2005/8/layout/hierarchy4"/>
    <dgm:cxn modelId="{F0CDF754-F068-491D-8246-DAD8E04D411B}" type="presParOf" srcId="{DD83157F-EB93-40D5-BFCC-BC686CEDF4E4}" destId="{6DDE2308-1A08-4201-8348-E9ABEAE69BEC}" srcOrd="1" destOrd="0" presId="urn:microsoft.com/office/officeart/2005/8/layout/hierarchy4"/>
    <dgm:cxn modelId="{8326C2EB-A660-4463-9243-6173D8CC83A1}" type="presParOf" srcId="{DD83157F-EB93-40D5-BFCC-BC686CEDF4E4}" destId="{8E877823-6527-4FD4-B8E8-BE4A144A3E44}" srcOrd="2" destOrd="0" presId="urn:microsoft.com/office/officeart/2005/8/layout/hierarchy4"/>
    <dgm:cxn modelId="{B61DA721-3270-4486-8CEF-72E2ACEF30FB}" type="presParOf" srcId="{8E877823-6527-4FD4-B8E8-BE4A144A3E44}" destId="{ACAA694C-1CD7-4AC5-B23C-204644E0822B}" srcOrd="0" destOrd="0" presId="urn:microsoft.com/office/officeart/2005/8/layout/hierarchy4"/>
    <dgm:cxn modelId="{F2C0CF5C-28E7-4AA6-AD1F-EE17461676B7}" type="presParOf" srcId="{ACAA694C-1CD7-4AC5-B23C-204644E0822B}" destId="{7F36FBC2-2B75-4A13-A96D-DAE8C933CFF0}" srcOrd="0" destOrd="0" presId="urn:microsoft.com/office/officeart/2005/8/layout/hierarchy4"/>
    <dgm:cxn modelId="{9226F9D1-C545-4164-843B-22EFDFD32536}" type="presParOf" srcId="{ACAA694C-1CD7-4AC5-B23C-204644E0822B}" destId="{86B950FB-E44B-4E74-AAFA-6445B46558C3}"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46227F-0795-4184-8FBC-5108EDB9722E}" type="doc">
      <dgm:prSet loTypeId="urn:microsoft.com/office/officeart/2005/8/layout/hProcess11" loCatId="process" qsTypeId="urn:microsoft.com/office/officeart/2005/8/quickstyle/simple1" qsCatId="simple" csTypeId="urn:microsoft.com/office/officeart/2005/8/colors/accent0_3" csCatId="mainScheme" phldr="1"/>
      <dgm:spPr/>
      <dgm:t>
        <a:bodyPr/>
        <a:lstStyle/>
        <a:p>
          <a:endParaRPr lang="fr-FR"/>
        </a:p>
      </dgm:t>
    </dgm:pt>
    <dgm:pt modelId="{216D713B-F76D-4C8E-A678-6C2F8E836B86}">
      <dgm:prSet/>
      <dgm:spPr/>
      <dgm:t>
        <a:bodyPr/>
        <a:lstStyle/>
        <a:p>
          <a:r>
            <a:rPr lang="fr-FR" dirty="0" smtClean="0">
              <a:solidFill>
                <a:srgbClr val="002060"/>
              </a:solidFill>
            </a:rPr>
            <a:t>Démarrage travaux début 2027 (curage) puis désamiantage et démarrage construction (2028)</a:t>
          </a:r>
          <a:endParaRPr lang="fr-FR" dirty="0">
            <a:solidFill>
              <a:srgbClr val="002060"/>
            </a:solidFill>
          </a:endParaRPr>
        </a:p>
      </dgm:t>
    </dgm:pt>
    <dgm:pt modelId="{554AAEFD-7906-4797-B481-960D4FA9EC8B}" type="parTrans" cxnId="{D619512E-8296-403E-B0F0-A629ED3407DC}">
      <dgm:prSet/>
      <dgm:spPr/>
      <dgm:t>
        <a:bodyPr/>
        <a:lstStyle/>
        <a:p>
          <a:endParaRPr lang="fr-FR"/>
        </a:p>
      </dgm:t>
    </dgm:pt>
    <dgm:pt modelId="{5A391318-7F45-4431-AE4D-16E1C83F85B5}" type="sibTrans" cxnId="{D619512E-8296-403E-B0F0-A629ED3407DC}">
      <dgm:prSet/>
      <dgm:spPr/>
      <dgm:t>
        <a:bodyPr/>
        <a:lstStyle/>
        <a:p>
          <a:endParaRPr lang="fr-FR"/>
        </a:p>
      </dgm:t>
    </dgm:pt>
    <dgm:pt modelId="{4E2EE7DE-0FD6-418F-9CD4-C0C1749BB5A4}">
      <dgm:prSet/>
      <dgm:spPr/>
      <dgm:t>
        <a:bodyPr/>
        <a:lstStyle/>
        <a:p>
          <a:r>
            <a:rPr lang="fr-FR" dirty="0">
              <a:solidFill>
                <a:srgbClr val="002060"/>
              </a:solidFill>
            </a:rPr>
            <a:t>fin travaux </a:t>
          </a:r>
        </a:p>
        <a:p>
          <a:r>
            <a:rPr lang="fr-FR" dirty="0">
              <a:solidFill>
                <a:srgbClr val="002060"/>
              </a:solidFill>
            </a:rPr>
            <a:t>courant 2030</a:t>
          </a:r>
        </a:p>
      </dgm:t>
    </dgm:pt>
    <dgm:pt modelId="{BE4BA49B-BA6F-4C7B-AD0E-5265A2FD8B87}" type="parTrans" cxnId="{7A510FB0-2BF0-4610-9B19-F542943731CC}">
      <dgm:prSet/>
      <dgm:spPr/>
      <dgm:t>
        <a:bodyPr/>
        <a:lstStyle/>
        <a:p>
          <a:endParaRPr lang="fr-FR"/>
        </a:p>
      </dgm:t>
    </dgm:pt>
    <dgm:pt modelId="{AAA111A9-440A-48E6-8BCF-09C226402E71}" type="sibTrans" cxnId="{7A510FB0-2BF0-4610-9B19-F542943731CC}">
      <dgm:prSet/>
      <dgm:spPr/>
      <dgm:t>
        <a:bodyPr/>
        <a:lstStyle/>
        <a:p>
          <a:endParaRPr lang="fr-FR"/>
        </a:p>
      </dgm:t>
    </dgm:pt>
    <dgm:pt modelId="{5761CC85-C4FA-4948-BD39-EBE2033C1576}">
      <dgm:prSet/>
      <dgm:spPr/>
      <dgm:t>
        <a:bodyPr/>
        <a:lstStyle/>
        <a:p>
          <a:r>
            <a:rPr lang="fr-FR" dirty="0">
              <a:solidFill>
                <a:srgbClr val="002060"/>
              </a:solidFill>
            </a:rPr>
            <a:t>mise en service : 2031</a:t>
          </a:r>
        </a:p>
      </dgm:t>
    </dgm:pt>
    <dgm:pt modelId="{D97BCDC0-0412-4A98-A807-8DA3CC46B3B8}" type="parTrans" cxnId="{F90E33E8-B39D-4CEB-B51F-6EE5BE501B9D}">
      <dgm:prSet/>
      <dgm:spPr/>
      <dgm:t>
        <a:bodyPr/>
        <a:lstStyle/>
        <a:p>
          <a:endParaRPr lang="fr-FR"/>
        </a:p>
      </dgm:t>
    </dgm:pt>
    <dgm:pt modelId="{274127DF-AFD5-4CC3-89CB-49AAC65EE326}" type="sibTrans" cxnId="{F90E33E8-B39D-4CEB-B51F-6EE5BE501B9D}">
      <dgm:prSet/>
      <dgm:spPr/>
      <dgm:t>
        <a:bodyPr/>
        <a:lstStyle/>
        <a:p>
          <a:endParaRPr lang="fr-FR"/>
        </a:p>
      </dgm:t>
    </dgm:pt>
    <dgm:pt modelId="{B9F5FC06-D222-4823-8617-C5C8A7C63D3B}">
      <dgm:prSet/>
      <dgm:spPr/>
      <dgm:t>
        <a:bodyPr/>
        <a:lstStyle/>
        <a:p>
          <a:r>
            <a:rPr lang="fr-FR" dirty="0"/>
            <a:t>concours de MOE </a:t>
          </a:r>
        </a:p>
        <a:p>
          <a:r>
            <a:rPr lang="fr-FR" dirty="0"/>
            <a:t>en cours : 2025</a:t>
          </a:r>
        </a:p>
      </dgm:t>
    </dgm:pt>
    <dgm:pt modelId="{B221F449-4696-4436-B356-CE25387EC661}" type="parTrans" cxnId="{25DFFD3C-BF66-4A63-A7E1-662BEDFA8887}">
      <dgm:prSet/>
      <dgm:spPr/>
      <dgm:t>
        <a:bodyPr/>
        <a:lstStyle/>
        <a:p>
          <a:endParaRPr lang="fr-FR"/>
        </a:p>
      </dgm:t>
    </dgm:pt>
    <dgm:pt modelId="{9933CC00-F4F9-46BD-AF42-7FB68FD7E8E3}" type="sibTrans" cxnId="{25DFFD3C-BF66-4A63-A7E1-662BEDFA8887}">
      <dgm:prSet/>
      <dgm:spPr/>
      <dgm:t>
        <a:bodyPr/>
        <a:lstStyle/>
        <a:p>
          <a:endParaRPr lang="fr-FR"/>
        </a:p>
      </dgm:t>
    </dgm:pt>
    <dgm:pt modelId="{14269025-4518-4F97-9660-86D09C1F8899}" type="pres">
      <dgm:prSet presAssocID="{7846227F-0795-4184-8FBC-5108EDB9722E}" presName="Name0" presStyleCnt="0">
        <dgm:presLayoutVars>
          <dgm:dir/>
          <dgm:resizeHandles val="exact"/>
        </dgm:presLayoutVars>
      </dgm:prSet>
      <dgm:spPr/>
      <dgm:t>
        <a:bodyPr/>
        <a:lstStyle/>
        <a:p>
          <a:endParaRPr lang="fr-FR"/>
        </a:p>
      </dgm:t>
    </dgm:pt>
    <dgm:pt modelId="{2DC4D064-4821-49BB-BBCE-891D76054E09}" type="pres">
      <dgm:prSet presAssocID="{7846227F-0795-4184-8FBC-5108EDB9722E}" presName="arrow" presStyleLbl="bgShp" presStyleIdx="0" presStyleCnt="1"/>
      <dgm:spPr/>
      <dgm:t>
        <a:bodyPr/>
        <a:lstStyle/>
        <a:p>
          <a:endParaRPr lang="fr-FR"/>
        </a:p>
      </dgm:t>
    </dgm:pt>
    <dgm:pt modelId="{2A4AC726-F814-4FD5-973D-4516420B055C}" type="pres">
      <dgm:prSet presAssocID="{7846227F-0795-4184-8FBC-5108EDB9722E}" presName="points" presStyleCnt="0"/>
      <dgm:spPr/>
    </dgm:pt>
    <dgm:pt modelId="{ACC29325-423F-4D8A-B807-711AA01523D1}" type="pres">
      <dgm:prSet presAssocID="{B9F5FC06-D222-4823-8617-C5C8A7C63D3B}" presName="compositeA" presStyleCnt="0"/>
      <dgm:spPr/>
    </dgm:pt>
    <dgm:pt modelId="{9BEC0C8A-A689-44B0-81D1-F3B2A633BF1F}" type="pres">
      <dgm:prSet presAssocID="{B9F5FC06-D222-4823-8617-C5C8A7C63D3B}" presName="textA" presStyleLbl="revTx" presStyleIdx="0" presStyleCnt="4">
        <dgm:presLayoutVars>
          <dgm:bulletEnabled val="1"/>
        </dgm:presLayoutVars>
      </dgm:prSet>
      <dgm:spPr/>
      <dgm:t>
        <a:bodyPr/>
        <a:lstStyle/>
        <a:p>
          <a:endParaRPr lang="fr-FR"/>
        </a:p>
      </dgm:t>
    </dgm:pt>
    <dgm:pt modelId="{6278B14E-CC77-4074-BE89-994B1994938E}" type="pres">
      <dgm:prSet presAssocID="{B9F5FC06-D222-4823-8617-C5C8A7C63D3B}" presName="circleA" presStyleLbl="node1" presStyleIdx="0" presStyleCnt="4"/>
      <dgm:spPr/>
    </dgm:pt>
    <dgm:pt modelId="{834A3A23-7258-4B64-B582-2B533369E732}" type="pres">
      <dgm:prSet presAssocID="{B9F5FC06-D222-4823-8617-C5C8A7C63D3B}" presName="spaceA" presStyleCnt="0"/>
      <dgm:spPr/>
    </dgm:pt>
    <dgm:pt modelId="{95E497FE-C36C-4A83-8D84-E41DDFFE1B1C}" type="pres">
      <dgm:prSet presAssocID="{9933CC00-F4F9-46BD-AF42-7FB68FD7E8E3}" presName="space" presStyleCnt="0"/>
      <dgm:spPr/>
    </dgm:pt>
    <dgm:pt modelId="{75FD8BEA-2B92-4151-AE3A-56F41B919371}" type="pres">
      <dgm:prSet presAssocID="{216D713B-F76D-4C8E-A678-6C2F8E836B86}" presName="compositeB" presStyleCnt="0"/>
      <dgm:spPr/>
    </dgm:pt>
    <dgm:pt modelId="{5A450EDD-05C9-48EC-B201-3ED46E002657}" type="pres">
      <dgm:prSet presAssocID="{216D713B-F76D-4C8E-A678-6C2F8E836B86}" presName="textB" presStyleLbl="revTx" presStyleIdx="1" presStyleCnt="4">
        <dgm:presLayoutVars>
          <dgm:bulletEnabled val="1"/>
        </dgm:presLayoutVars>
      </dgm:prSet>
      <dgm:spPr/>
      <dgm:t>
        <a:bodyPr/>
        <a:lstStyle/>
        <a:p>
          <a:endParaRPr lang="fr-FR"/>
        </a:p>
      </dgm:t>
    </dgm:pt>
    <dgm:pt modelId="{8876575C-0A2E-47A3-872E-DC1393D1DE2A}" type="pres">
      <dgm:prSet presAssocID="{216D713B-F76D-4C8E-A678-6C2F8E836B86}" presName="circleB" presStyleLbl="node1" presStyleIdx="1" presStyleCnt="4" custLinFactNeighborX="-99285" custLinFactNeighborY="7032"/>
      <dgm:spPr>
        <a:blipFill rotWithShape="0">
          <a:blip xmlns:r="http://schemas.openxmlformats.org/officeDocument/2006/relationships" r:embed="rId1"/>
          <a:stretch>
            <a:fillRect/>
          </a:stretch>
        </a:blipFill>
      </dgm:spPr>
      <dgm:t>
        <a:bodyPr/>
        <a:lstStyle/>
        <a:p>
          <a:endParaRPr lang="fr-FR"/>
        </a:p>
      </dgm:t>
    </dgm:pt>
    <dgm:pt modelId="{CD98B2A3-8510-49D3-A6BC-64079A05D474}" type="pres">
      <dgm:prSet presAssocID="{216D713B-F76D-4C8E-A678-6C2F8E836B86}" presName="spaceB" presStyleCnt="0"/>
      <dgm:spPr/>
    </dgm:pt>
    <dgm:pt modelId="{CC17A010-DBA6-4A28-B9C5-1CC6025FB138}" type="pres">
      <dgm:prSet presAssocID="{5A391318-7F45-4431-AE4D-16E1C83F85B5}" presName="space" presStyleCnt="0"/>
      <dgm:spPr/>
    </dgm:pt>
    <dgm:pt modelId="{CA56EF12-DA51-4B48-AE45-08B184847582}" type="pres">
      <dgm:prSet presAssocID="{4E2EE7DE-0FD6-418F-9CD4-C0C1749BB5A4}" presName="compositeA" presStyleCnt="0"/>
      <dgm:spPr/>
    </dgm:pt>
    <dgm:pt modelId="{2B530945-7FEB-44E0-86EE-C632A0312825}" type="pres">
      <dgm:prSet presAssocID="{4E2EE7DE-0FD6-418F-9CD4-C0C1749BB5A4}" presName="textA" presStyleLbl="revTx" presStyleIdx="2" presStyleCnt="4">
        <dgm:presLayoutVars>
          <dgm:bulletEnabled val="1"/>
        </dgm:presLayoutVars>
      </dgm:prSet>
      <dgm:spPr/>
      <dgm:t>
        <a:bodyPr/>
        <a:lstStyle/>
        <a:p>
          <a:endParaRPr lang="fr-FR"/>
        </a:p>
      </dgm:t>
    </dgm:pt>
    <dgm:pt modelId="{13931714-B241-4BFB-B56D-72DCB1504ABC}" type="pres">
      <dgm:prSet presAssocID="{4E2EE7DE-0FD6-418F-9CD4-C0C1749BB5A4}" presName="circleA" presStyleLbl="node1" presStyleIdx="2" presStyleCnt="4"/>
      <dgm:spPr/>
    </dgm:pt>
    <dgm:pt modelId="{B3F0A411-6D97-4EF3-8609-3BF904C1F71D}" type="pres">
      <dgm:prSet presAssocID="{4E2EE7DE-0FD6-418F-9CD4-C0C1749BB5A4}" presName="spaceA" presStyleCnt="0"/>
      <dgm:spPr/>
    </dgm:pt>
    <dgm:pt modelId="{4A34D5E3-0738-46A9-B520-EFA7A1103DE2}" type="pres">
      <dgm:prSet presAssocID="{AAA111A9-440A-48E6-8BCF-09C226402E71}" presName="space" presStyleCnt="0"/>
      <dgm:spPr/>
    </dgm:pt>
    <dgm:pt modelId="{E02073B0-5FE9-4BC7-A369-0CF45EEC69EE}" type="pres">
      <dgm:prSet presAssocID="{5761CC85-C4FA-4948-BD39-EBE2033C1576}" presName="compositeB" presStyleCnt="0"/>
      <dgm:spPr/>
    </dgm:pt>
    <dgm:pt modelId="{78F4B591-A6DC-481D-89D3-0DC2D5B0EA76}" type="pres">
      <dgm:prSet presAssocID="{5761CC85-C4FA-4948-BD39-EBE2033C1576}" presName="textB" presStyleLbl="revTx" presStyleIdx="3" presStyleCnt="4">
        <dgm:presLayoutVars>
          <dgm:bulletEnabled val="1"/>
        </dgm:presLayoutVars>
      </dgm:prSet>
      <dgm:spPr/>
      <dgm:t>
        <a:bodyPr/>
        <a:lstStyle/>
        <a:p>
          <a:endParaRPr lang="fr-FR"/>
        </a:p>
      </dgm:t>
    </dgm:pt>
    <dgm:pt modelId="{7E7B1F6B-2E1A-4EA6-A6FC-9E5FB1919DED}" type="pres">
      <dgm:prSet presAssocID="{5761CC85-C4FA-4948-BD39-EBE2033C1576}" presName="circleB" presStyleLbl="node1" presStyleIdx="3" presStyleCnt="4"/>
      <dgm:spPr/>
    </dgm:pt>
    <dgm:pt modelId="{2A6C830B-E642-4AB5-9119-F1C7945BF6EE}" type="pres">
      <dgm:prSet presAssocID="{5761CC85-C4FA-4948-BD39-EBE2033C1576}" presName="spaceB" presStyleCnt="0"/>
      <dgm:spPr/>
    </dgm:pt>
  </dgm:ptLst>
  <dgm:cxnLst>
    <dgm:cxn modelId="{25DFFD3C-BF66-4A63-A7E1-662BEDFA8887}" srcId="{7846227F-0795-4184-8FBC-5108EDB9722E}" destId="{B9F5FC06-D222-4823-8617-C5C8A7C63D3B}" srcOrd="0" destOrd="0" parTransId="{B221F449-4696-4436-B356-CE25387EC661}" sibTransId="{9933CC00-F4F9-46BD-AF42-7FB68FD7E8E3}"/>
    <dgm:cxn modelId="{9CE91A75-26D2-4D39-9473-6C2C81788389}" type="presOf" srcId="{B9F5FC06-D222-4823-8617-C5C8A7C63D3B}" destId="{9BEC0C8A-A689-44B0-81D1-F3B2A633BF1F}" srcOrd="0" destOrd="0" presId="urn:microsoft.com/office/officeart/2005/8/layout/hProcess11"/>
    <dgm:cxn modelId="{F90E33E8-B39D-4CEB-B51F-6EE5BE501B9D}" srcId="{7846227F-0795-4184-8FBC-5108EDB9722E}" destId="{5761CC85-C4FA-4948-BD39-EBE2033C1576}" srcOrd="3" destOrd="0" parTransId="{D97BCDC0-0412-4A98-A807-8DA3CC46B3B8}" sibTransId="{274127DF-AFD5-4CC3-89CB-49AAC65EE326}"/>
    <dgm:cxn modelId="{7A510FB0-2BF0-4610-9B19-F542943731CC}" srcId="{7846227F-0795-4184-8FBC-5108EDB9722E}" destId="{4E2EE7DE-0FD6-418F-9CD4-C0C1749BB5A4}" srcOrd="2" destOrd="0" parTransId="{BE4BA49B-BA6F-4C7B-AD0E-5265A2FD8B87}" sibTransId="{AAA111A9-440A-48E6-8BCF-09C226402E71}"/>
    <dgm:cxn modelId="{9503D94A-A216-4DB5-BB7A-C7F3B9FDB2E7}" type="presOf" srcId="{4E2EE7DE-0FD6-418F-9CD4-C0C1749BB5A4}" destId="{2B530945-7FEB-44E0-86EE-C632A0312825}" srcOrd="0" destOrd="0" presId="urn:microsoft.com/office/officeart/2005/8/layout/hProcess11"/>
    <dgm:cxn modelId="{F33DF056-4D7A-4A86-8F75-DE9BFDD6953C}" type="presOf" srcId="{216D713B-F76D-4C8E-A678-6C2F8E836B86}" destId="{5A450EDD-05C9-48EC-B201-3ED46E002657}" srcOrd="0" destOrd="0" presId="urn:microsoft.com/office/officeart/2005/8/layout/hProcess11"/>
    <dgm:cxn modelId="{72EBA557-9719-4789-998B-9D51663BFE0D}" type="presOf" srcId="{7846227F-0795-4184-8FBC-5108EDB9722E}" destId="{14269025-4518-4F97-9660-86D09C1F8899}" srcOrd="0" destOrd="0" presId="urn:microsoft.com/office/officeart/2005/8/layout/hProcess11"/>
    <dgm:cxn modelId="{9842BE2E-05B9-4F54-8194-20E32EDA1FCA}" type="presOf" srcId="{5761CC85-C4FA-4948-BD39-EBE2033C1576}" destId="{78F4B591-A6DC-481D-89D3-0DC2D5B0EA76}" srcOrd="0" destOrd="0" presId="urn:microsoft.com/office/officeart/2005/8/layout/hProcess11"/>
    <dgm:cxn modelId="{D619512E-8296-403E-B0F0-A629ED3407DC}" srcId="{7846227F-0795-4184-8FBC-5108EDB9722E}" destId="{216D713B-F76D-4C8E-A678-6C2F8E836B86}" srcOrd="1" destOrd="0" parTransId="{554AAEFD-7906-4797-B481-960D4FA9EC8B}" sibTransId="{5A391318-7F45-4431-AE4D-16E1C83F85B5}"/>
    <dgm:cxn modelId="{FC7C7E28-CAA6-4E1F-9A17-E6CC39654AE0}" type="presParOf" srcId="{14269025-4518-4F97-9660-86D09C1F8899}" destId="{2DC4D064-4821-49BB-BBCE-891D76054E09}" srcOrd="0" destOrd="0" presId="urn:microsoft.com/office/officeart/2005/8/layout/hProcess11"/>
    <dgm:cxn modelId="{E4C426E1-4934-4BAA-8C46-7965770D551B}" type="presParOf" srcId="{14269025-4518-4F97-9660-86D09C1F8899}" destId="{2A4AC726-F814-4FD5-973D-4516420B055C}" srcOrd="1" destOrd="0" presId="urn:microsoft.com/office/officeart/2005/8/layout/hProcess11"/>
    <dgm:cxn modelId="{8438AE7F-B200-45E3-84D8-91714774B979}" type="presParOf" srcId="{2A4AC726-F814-4FD5-973D-4516420B055C}" destId="{ACC29325-423F-4D8A-B807-711AA01523D1}" srcOrd="0" destOrd="0" presId="urn:microsoft.com/office/officeart/2005/8/layout/hProcess11"/>
    <dgm:cxn modelId="{1071F91A-B2E3-4135-A579-13A16478B232}" type="presParOf" srcId="{ACC29325-423F-4D8A-B807-711AA01523D1}" destId="{9BEC0C8A-A689-44B0-81D1-F3B2A633BF1F}" srcOrd="0" destOrd="0" presId="urn:microsoft.com/office/officeart/2005/8/layout/hProcess11"/>
    <dgm:cxn modelId="{E1249271-E2AA-44E7-BA1A-3D6243E59E70}" type="presParOf" srcId="{ACC29325-423F-4D8A-B807-711AA01523D1}" destId="{6278B14E-CC77-4074-BE89-994B1994938E}" srcOrd="1" destOrd="0" presId="urn:microsoft.com/office/officeart/2005/8/layout/hProcess11"/>
    <dgm:cxn modelId="{C2EAEC85-19A5-4137-91B9-C8AB2DD8D34A}" type="presParOf" srcId="{ACC29325-423F-4D8A-B807-711AA01523D1}" destId="{834A3A23-7258-4B64-B582-2B533369E732}" srcOrd="2" destOrd="0" presId="urn:microsoft.com/office/officeart/2005/8/layout/hProcess11"/>
    <dgm:cxn modelId="{6367D8B5-B698-4AB7-BE92-13FB9D84B859}" type="presParOf" srcId="{2A4AC726-F814-4FD5-973D-4516420B055C}" destId="{95E497FE-C36C-4A83-8D84-E41DDFFE1B1C}" srcOrd="1" destOrd="0" presId="urn:microsoft.com/office/officeart/2005/8/layout/hProcess11"/>
    <dgm:cxn modelId="{DEE6F23C-1934-48BD-9C0E-1C336D14CCE7}" type="presParOf" srcId="{2A4AC726-F814-4FD5-973D-4516420B055C}" destId="{75FD8BEA-2B92-4151-AE3A-56F41B919371}" srcOrd="2" destOrd="0" presId="urn:microsoft.com/office/officeart/2005/8/layout/hProcess11"/>
    <dgm:cxn modelId="{9D5182D7-7980-4403-8718-21CC5D890A3C}" type="presParOf" srcId="{75FD8BEA-2B92-4151-AE3A-56F41B919371}" destId="{5A450EDD-05C9-48EC-B201-3ED46E002657}" srcOrd="0" destOrd="0" presId="urn:microsoft.com/office/officeart/2005/8/layout/hProcess11"/>
    <dgm:cxn modelId="{8A006EF6-D6C4-43F2-AEAB-00882CBC3F08}" type="presParOf" srcId="{75FD8BEA-2B92-4151-AE3A-56F41B919371}" destId="{8876575C-0A2E-47A3-872E-DC1393D1DE2A}" srcOrd="1" destOrd="0" presId="urn:microsoft.com/office/officeart/2005/8/layout/hProcess11"/>
    <dgm:cxn modelId="{51D3DEF8-F55E-41C5-A194-76778B2FFEB0}" type="presParOf" srcId="{75FD8BEA-2B92-4151-AE3A-56F41B919371}" destId="{CD98B2A3-8510-49D3-A6BC-64079A05D474}" srcOrd="2" destOrd="0" presId="urn:microsoft.com/office/officeart/2005/8/layout/hProcess11"/>
    <dgm:cxn modelId="{B46CBA9A-683F-4DA3-AD46-0F42304D7E26}" type="presParOf" srcId="{2A4AC726-F814-4FD5-973D-4516420B055C}" destId="{CC17A010-DBA6-4A28-B9C5-1CC6025FB138}" srcOrd="3" destOrd="0" presId="urn:microsoft.com/office/officeart/2005/8/layout/hProcess11"/>
    <dgm:cxn modelId="{99C86BE0-0AFC-49B7-A4CA-A7964EB9B136}" type="presParOf" srcId="{2A4AC726-F814-4FD5-973D-4516420B055C}" destId="{CA56EF12-DA51-4B48-AE45-08B184847582}" srcOrd="4" destOrd="0" presId="urn:microsoft.com/office/officeart/2005/8/layout/hProcess11"/>
    <dgm:cxn modelId="{0BCDC087-A23E-44F0-A11A-9A8F0A75B8CA}" type="presParOf" srcId="{CA56EF12-DA51-4B48-AE45-08B184847582}" destId="{2B530945-7FEB-44E0-86EE-C632A0312825}" srcOrd="0" destOrd="0" presId="urn:microsoft.com/office/officeart/2005/8/layout/hProcess11"/>
    <dgm:cxn modelId="{6D2DA149-791B-4E1E-AFCB-EAD6B9BAF6BC}" type="presParOf" srcId="{CA56EF12-DA51-4B48-AE45-08B184847582}" destId="{13931714-B241-4BFB-B56D-72DCB1504ABC}" srcOrd="1" destOrd="0" presId="urn:microsoft.com/office/officeart/2005/8/layout/hProcess11"/>
    <dgm:cxn modelId="{B10C1264-D5C7-46B7-B8BB-3625A8A1ED0B}" type="presParOf" srcId="{CA56EF12-DA51-4B48-AE45-08B184847582}" destId="{B3F0A411-6D97-4EF3-8609-3BF904C1F71D}" srcOrd="2" destOrd="0" presId="urn:microsoft.com/office/officeart/2005/8/layout/hProcess11"/>
    <dgm:cxn modelId="{346794D7-6EEC-4F40-94DC-2914DB221510}" type="presParOf" srcId="{2A4AC726-F814-4FD5-973D-4516420B055C}" destId="{4A34D5E3-0738-46A9-B520-EFA7A1103DE2}" srcOrd="5" destOrd="0" presId="urn:microsoft.com/office/officeart/2005/8/layout/hProcess11"/>
    <dgm:cxn modelId="{C1DE84CA-43C5-4DE4-8666-642DDA5C0B9A}" type="presParOf" srcId="{2A4AC726-F814-4FD5-973D-4516420B055C}" destId="{E02073B0-5FE9-4BC7-A369-0CF45EEC69EE}" srcOrd="6" destOrd="0" presId="urn:microsoft.com/office/officeart/2005/8/layout/hProcess11"/>
    <dgm:cxn modelId="{A41F96E2-96E1-48CC-A781-38A6D3B77D9C}" type="presParOf" srcId="{E02073B0-5FE9-4BC7-A369-0CF45EEC69EE}" destId="{78F4B591-A6DC-481D-89D3-0DC2D5B0EA76}" srcOrd="0" destOrd="0" presId="urn:microsoft.com/office/officeart/2005/8/layout/hProcess11"/>
    <dgm:cxn modelId="{3FC0E0FB-7E14-4757-9367-A801B9D6839F}" type="presParOf" srcId="{E02073B0-5FE9-4BC7-A369-0CF45EEC69EE}" destId="{7E7B1F6B-2E1A-4EA6-A6FC-9E5FB1919DED}" srcOrd="1" destOrd="0" presId="urn:microsoft.com/office/officeart/2005/8/layout/hProcess11"/>
    <dgm:cxn modelId="{9E13172C-090A-4576-BCBD-722300F85726}" type="presParOf" srcId="{E02073B0-5FE9-4BC7-A369-0CF45EEC69EE}" destId="{2A6C830B-E642-4AB5-9119-F1C7945BF6EE}" srcOrd="2" destOrd="0" presId="urn:microsoft.com/office/officeart/2005/8/layout/hProcess1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769E45-C0F5-4306-AE83-5BE95FCA33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FR"/>
        </a:p>
      </dgm:t>
    </dgm:pt>
    <dgm:pt modelId="{4D8D50CA-FC6E-44A6-88D1-2F3D7181BD1D}">
      <dgm:prSet/>
      <dgm:spPr/>
      <dgm:t>
        <a:bodyPr/>
        <a:lstStyle/>
        <a:p>
          <a:r>
            <a:rPr lang="fr-FR" b="1" dirty="0"/>
            <a:t>6 indicateurs :</a:t>
          </a:r>
          <a:endParaRPr lang="fr-FR" dirty="0"/>
        </a:p>
      </dgm:t>
    </dgm:pt>
    <dgm:pt modelId="{A17D0A41-79CC-4A3F-93AC-E28B33B04AF8}" type="parTrans" cxnId="{B534CD13-3AE2-4ACC-95AB-A8FDDC622051}">
      <dgm:prSet/>
      <dgm:spPr/>
      <dgm:t>
        <a:bodyPr/>
        <a:lstStyle/>
        <a:p>
          <a:endParaRPr lang="fr-FR"/>
        </a:p>
      </dgm:t>
    </dgm:pt>
    <dgm:pt modelId="{06556903-337F-4F25-A20B-4E175608F6A7}" type="sibTrans" cxnId="{B534CD13-3AE2-4ACC-95AB-A8FDDC622051}">
      <dgm:prSet/>
      <dgm:spPr/>
      <dgm:t>
        <a:bodyPr/>
        <a:lstStyle/>
        <a:p>
          <a:endParaRPr lang="fr-FR"/>
        </a:p>
      </dgm:t>
    </dgm:pt>
    <dgm:pt modelId="{6767D139-790B-4024-B15E-784BDCB85C22}">
      <dgm:prSet/>
      <dgm:spPr/>
      <dgm:t>
        <a:bodyPr/>
        <a:lstStyle/>
        <a:p>
          <a:r>
            <a:rPr lang="fr-FR" b="0" dirty="0">
              <a:solidFill>
                <a:srgbClr val="002060"/>
              </a:solidFill>
            </a:rPr>
            <a:t>Besoins bioclimatiques </a:t>
          </a:r>
          <a:r>
            <a:rPr lang="fr-FR" b="1" dirty="0">
              <a:solidFill>
                <a:srgbClr val="002060"/>
              </a:solidFill>
            </a:rPr>
            <a:t>Bbio</a:t>
          </a:r>
          <a:r>
            <a:rPr lang="fr-FR" b="0" dirty="0">
              <a:solidFill>
                <a:srgbClr val="002060"/>
              </a:solidFill>
            </a:rPr>
            <a:t> (points)</a:t>
          </a:r>
          <a:endParaRPr lang="fr-FR" dirty="0">
            <a:solidFill>
              <a:srgbClr val="002060"/>
            </a:solidFill>
          </a:endParaRPr>
        </a:p>
      </dgm:t>
    </dgm:pt>
    <dgm:pt modelId="{B66277F8-BEFE-42FF-9259-062348705B25}" type="parTrans" cxnId="{47CB1A61-BBBF-4B2D-AFB9-30FE262FB821}">
      <dgm:prSet/>
      <dgm:spPr/>
      <dgm:t>
        <a:bodyPr/>
        <a:lstStyle/>
        <a:p>
          <a:endParaRPr lang="fr-FR"/>
        </a:p>
      </dgm:t>
    </dgm:pt>
    <dgm:pt modelId="{3A2AC599-9432-4B39-BC5C-4155DB9E1E72}" type="sibTrans" cxnId="{47CB1A61-BBBF-4B2D-AFB9-30FE262FB821}">
      <dgm:prSet/>
      <dgm:spPr/>
      <dgm:t>
        <a:bodyPr/>
        <a:lstStyle/>
        <a:p>
          <a:endParaRPr lang="fr-FR"/>
        </a:p>
      </dgm:t>
    </dgm:pt>
    <dgm:pt modelId="{74C8FBB6-4B23-45EA-B73F-3C6D50A53CD9}">
      <dgm:prSet/>
      <dgm:spPr/>
      <dgm:t>
        <a:bodyPr/>
        <a:lstStyle/>
        <a:p>
          <a:r>
            <a:rPr lang="fr-FR" b="0" dirty="0">
              <a:solidFill>
                <a:srgbClr val="002060"/>
              </a:solidFill>
            </a:rPr>
            <a:t>Consommations d’énergie primaire totale </a:t>
          </a:r>
          <a:r>
            <a:rPr lang="fr-FR" b="1" dirty="0">
              <a:solidFill>
                <a:srgbClr val="002060"/>
              </a:solidFill>
            </a:rPr>
            <a:t>Cep</a:t>
          </a:r>
          <a:r>
            <a:rPr lang="fr-FR" b="0" dirty="0">
              <a:solidFill>
                <a:srgbClr val="002060"/>
              </a:solidFill>
            </a:rPr>
            <a:t> (</a:t>
          </a:r>
          <a:r>
            <a:rPr lang="fr-FR" b="0" dirty="0" err="1">
              <a:solidFill>
                <a:srgbClr val="002060"/>
              </a:solidFill>
            </a:rPr>
            <a:t>kWhep</a:t>
          </a:r>
          <a:r>
            <a:rPr lang="fr-FR" b="0" dirty="0">
              <a:solidFill>
                <a:srgbClr val="002060"/>
              </a:solidFill>
            </a:rPr>
            <a:t>/(m².an)</a:t>
          </a:r>
          <a:endParaRPr lang="fr-FR" dirty="0">
            <a:solidFill>
              <a:srgbClr val="002060"/>
            </a:solidFill>
          </a:endParaRPr>
        </a:p>
      </dgm:t>
    </dgm:pt>
    <dgm:pt modelId="{8C2A34D1-A4B3-4E15-BFF2-BAEBC6B16740}" type="parTrans" cxnId="{B565A87B-5750-4CC7-BFDD-97E667740818}">
      <dgm:prSet/>
      <dgm:spPr/>
      <dgm:t>
        <a:bodyPr/>
        <a:lstStyle/>
        <a:p>
          <a:endParaRPr lang="fr-FR"/>
        </a:p>
      </dgm:t>
    </dgm:pt>
    <dgm:pt modelId="{43490AE4-4FD3-4D67-AC0F-43B6DDB3ED2F}" type="sibTrans" cxnId="{B565A87B-5750-4CC7-BFDD-97E667740818}">
      <dgm:prSet/>
      <dgm:spPr/>
      <dgm:t>
        <a:bodyPr/>
        <a:lstStyle/>
        <a:p>
          <a:endParaRPr lang="fr-FR"/>
        </a:p>
      </dgm:t>
    </dgm:pt>
    <dgm:pt modelId="{C52F73CC-7368-42C5-A605-5604DA146A50}">
      <dgm:prSet/>
      <dgm:spPr/>
      <dgm:t>
        <a:bodyPr/>
        <a:lstStyle/>
        <a:p>
          <a:r>
            <a:rPr lang="fr-FR" b="0" dirty="0">
              <a:solidFill>
                <a:srgbClr val="002060"/>
              </a:solidFill>
            </a:rPr>
            <a:t>Consommations d’énergie primaire non renouvelable </a:t>
          </a:r>
          <a:r>
            <a:rPr lang="fr-FR" b="1" dirty="0">
              <a:solidFill>
                <a:srgbClr val="002060"/>
              </a:solidFill>
            </a:rPr>
            <a:t>Cep.nr</a:t>
          </a:r>
          <a:r>
            <a:rPr lang="fr-FR" b="0" dirty="0">
              <a:solidFill>
                <a:srgbClr val="002060"/>
              </a:solidFill>
            </a:rPr>
            <a:t> (</a:t>
          </a:r>
          <a:r>
            <a:rPr lang="fr-FR" b="0" dirty="0" err="1">
              <a:solidFill>
                <a:srgbClr val="002060"/>
              </a:solidFill>
            </a:rPr>
            <a:t>kWhep</a:t>
          </a:r>
          <a:r>
            <a:rPr lang="fr-FR" b="0" dirty="0">
              <a:solidFill>
                <a:srgbClr val="002060"/>
              </a:solidFill>
            </a:rPr>
            <a:t>/(m².an)</a:t>
          </a:r>
          <a:endParaRPr lang="fr-FR" dirty="0">
            <a:solidFill>
              <a:srgbClr val="002060"/>
            </a:solidFill>
          </a:endParaRPr>
        </a:p>
      </dgm:t>
    </dgm:pt>
    <dgm:pt modelId="{5FB5FED1-38C7-4047-BBC8-D27A2193C04D}" type="parTrans" cxnId="{06EF985F-53D4-455F-ACF6-60242546FD49}">
      <dgm:prSet/>
      <dgm:spPr/>
      <dgm:t>
        <a:bodyPr/>
        <a:lstStyle/>
        <a:p>
          <a:endParaRPr lang="fr-FR"/>
        </a:p>
      </dgm:t>
    </dgm:pt>
    <dgm:pt modelId="{F9963B81-0752-4AEA-88B4-6DF9302321DF}" type="sibTrans" cxnId="{06EF985F-53D4-455F-ACF6-60242546FD49}">
      <dgm:prSet/>
      <dgm:spPr/>
      <dgm:t>
        <a:bodyPr/>
        <a:lstStyle/>
        <a:p>
          <a:endParaRPr lang="fr-FR"/>
        </a:p>
      </dgm:t>
    </dgm:pt>
    <dgm:pt modelId="{CA81C7E5-BE82-4D90-8FC0-F85523D452AA}">
      <dgm:prSet/>
      <dgm:spPr/>
      <dgm:t>
        <a:bodyPr/>
        <a:lstStyle/>
        <a:p>
          <a:r>
            <a:rPr lang="fr-FR" b="0" dirty="0">
              <a:solidFill>
                <a:srgbClr val="002060"/>
              </a:solidFill>
            </a:rPr>
            <a:t>Degré-heure d’inconfort </a:t>
          </a:r>
          <a:r>
            <a:rPr lang="fr-FR" b="1" dirty="0">
              <a:solidFill>
                <a:srgbClr val="002060"/>
              </a:solidFill>
            </a:rPr>
            <a:t>DH</a:t>
          </a:r>
          <a:r>
            <a:rPr lang="fr-FR" b="0" dirty="0">
              <a:solidFill>
                <a:srgbClr val="002060"/>
              </a:solidFill>
            </a:rPr>
            <a:t> (°</a:t>
          </a:r>
          <a:r>
            <a:rPr lang="fr-FR" b="0" dirty="0" err="1">
              <a:solidFill>
                <a:srgbClr val="002060"/>
              </a:solidFill>
            </a:rPr>
            <a:t>C.h</a:t>
          </a:r>
          <a:r>
            <a:rPr lang="fr-FR" b="0" dirty="0">
              <a:solidFill>
                <a:srgbClr val="002060"/>
              </a:solidFill>
            </a:rPr>
            <a:t>)</a:t>
          </a:r>
          <a:endParaRPr lang="fr-FR" dirty="0">
            <a:solidFill>
              <a:srgbClr val="002060"/>
            </a:solidFill>
          </a:endParaRPr>
        </a:p>
      </dgm:t>
    </dgm:pt>
    <dgm:pt modelId="{2135AE34-DF30-414F-80C6-97F06BA91411}" type="parTrans" cxnId="{3E1991FA-BDC6-476D-8C1B-E62DBA87F81F}">
      <dgm:prSet/>
      <dgm:spPr/>
      <dgm:t>
        <a:bodyPr/>
        <a:lstStyle/>
        <a:p>
          <a:endParaRPr lang="fr-FR"/>
        </a:p>
      </dgm:t>
    </dgm:pt>
    <dgm:pt modelId="{0C7BC50E-8C32-4EBB-A5A1-6ED55F7B1E08}" type="sibTrans" cxnId="{3E1991FA-BDC6-476D-8C1B-E62DBA87F81F}">
      <dgm:prSet/>
      <dgm:spPr/>
      <dgm:t>
        <a:bodyPr/>
        <a:lstStyle/>
        <a:p>
          <a:endParaRPr lang="fr-FR"/>
        </a:p>
      </dgm:t>
    </dgm:pt>
    <dgm:pt modelId="{1AA32594-EE7F-4FC2-BDC9-35FB8644FB75}">
      <dgm:prSet/>
      <dgm:spPr/>
      <dgm:t>
        <a:bodyPr/>
        <a:lstStyle/>
        <a:p>
          <a:r>
            <a:rPr lang="fr-FR" b="0" dirty="0">
              <a:solidFill>
                <a:srgbClr val="002060"/>
              </a:solidFill>
            </a:rPr>
            <a:t>Impact sur le changement climatique des consommations d’énergie </a:t>
          </a:r>
          <a:r>
            <a:rPr lang="fr-FR" b="1" dirty="0" err="1">
              <a:solidFill>
                <a:srgbClr val="002060"/>
              </a:solidFill>
            </a:rPr>
            <a:t>Ic</a:t>
          </a:r>
          <a:r>
            <a:rPr lang="fr-FR" b="1" dirty="0">
              <a:solidFill>
                <a:srgbClr val="002060"/>
              </a:solidFill>
            </a:rPr>
            <a:t> énergie </a:t>
          </a:r>
          <a:r>
            <a:rPr lang="fr-FR" b="0" dirty="0">
              <a:solidFill>
                <a:srgbClr val="002060"/>
              </a:solidFill>
            </a:rPr>
            <a:t>(kg eq.CO²/m²)</a:t>
          </a:r>
          <a:endParaRPr lang="fr-FR" dirty="0">
            <a:solidFill>
              <a:srgbClr val="002060"/>
            </a:solidFill>
          </a:endParaRPr>
        </a:p>
      </dgm:t>
    </dgm:pt>
    <dgm:pt modelId="{1E420FCB-121C-4521-98F0-79AACD100C59}" type="parTrans" cxnId="{DFFC164E-9040-467B-8C13-F8604F1029DE}">
      <dgm:prSet/>
      <dgm:spPr/>
      <dgm:t>
        <a:bodyPr/>
        <a:lstStyle/>
        <a:p>
          <a:endParaRPr lang="fr-FR"/>
        </a:p>
      </dgm:t>
    </dgm:pt>
    <dgm:pt modelId="{D9F4D238-9FF6-4D8B-97A6-CD3E65832A85}" type="sibTrans" cxnId="{DFFC164E-9040-467B-8C13-F8604F1029DE}">
      <dgm:prSet/>
      <dgm:spPr/>
      <dgm:t>
        <a:bodyPr/>
        <a:lstStyle/>
        <a:p>
          <a:endParaRPr lang="fr-FR"/>
        </a:p>
      </dgm:t>
    </dgm:pt>
    <dgm:pt modelId="{BB87013A-DD2C-4C4F-872E-E5FD19999933}">
      <dgm:prSet/>
      <dgm:spPr/>
      <dgm:t>
        <a:bodyPr/>
        <a:lstStyle/>
        <a:p>
          <a:r>
            <a:rPr lang="fr-FR" b="0" dirty="0">
              <a:solidFill>
                <a:srgbClr val="002060"/>
              </a:solidFill>
            </a:rPr>
            <a:t>Impact sur le changement climatique des composants et chantier </a:t>
          </a:r>
          <a:r>
            <a:rPr lang="fr-FR" b="1" dirty="0">
              <a:solidFill>
                <a:srgbClr val="002060"/>
              </a:solidFill>
            </a:rPr>
            <a:t>IC construction </a:t>
          </a:r>
          <a:r>
            <a:rPr lang="fr-FR" b="0" dirty="0">
              <a:solidFill>
                <a:srgbClr val="002060"/>
              </a:solidFill>
            </a:rPr>
            <a:t>(kg eq.CO²/m²)</a:t>
          </a:r>
          <a:endParaRPr lang="fr-FR" dirty="0">
            <a:solidFill>
              <a:srgbClr val="002060"/>
            </a:solidFill>
          </a:endParaRPr>
        </a:p>
      </dgm:t>
    </dgm:pt>
    <dgm:pt modelId="{67709D82-8B5E-4AA4-8393-66219E806010}" type="parTrans" cxnId="{2E8A4B59-0DA1-4782-ACEB-C68B7D7D59DB}">
      <dgm:prSet/>
      <dgm:spPr/>
      <dgm:t>
        <a:bodyPr/>
        <a:lstStyle/>
        <a:p>
          <a:endParaRPr lang="fr-FR"/>
        </a:p>
      </dgm:t>
    </dgm:pt>
    <dgm:pt modelId="{C0B5F2FE-6AB9-4E3B-BE59-916F13D06C1A}" type="sibTrans" cxnId="{2E8A4B59-0DA1-4782-ACEB-C68B7D7D59DB}">
      <dgm:prSet/>
      <dgm:spPr/>
      <dgm:t>
        <a:bodyPr/>
        <a:lstStyle/>
        <a:p>
          <a:endParaRPr lang="fr-FR"/>
        </a:p>
      </dgm:t>
    </dgm:pt>
    <dgm:pt modelId="{ECA11789-3131-4759-B875-01E70E7F6266}">
      <dgm:prSet/>
      <dgm:spPr/>
      <dgm:t>
        <a:bodyPr/>
        <a:lstStyle/>
        <a:p>
          <a:r>
            <a:rPr lang="fr-FR" b="1" dirty="0"/>
            <a:t>Les seuils réglementaires devraient </a:t>
          </a:r>
          <a:r>
            <a:rPr lang="fr-FR" b="1" dirty="0" smtClean="0"/>
            <a:t>se durcir </a:t>
          </a:r>
          <a:r>
            <a:rPr lang="fr-FR" b="1" dirty="0"/>
            <a:t>tous les 3 ans</a:t>
          </a:r>
          <a:endParaRPr lang="fr-FR" dirty="0"/>
        </a:p>
      </dgm:t>
    </dgm:pt>
    <dgm:pt modelId="{8BD7C477-C0A8-4F0F-B85E-A23FB890F9BA}" type="parTrans" cxnId="{57D38574-DDE5-4E38-A9C8-A477FFBC3332}">
      <dgm:prSet/>
      <dgm:spPr/>
      <dgm:t>
        <a:bodyPr/>
        <a:lstStyle/>
        <a:p>
          <a:endParaRPr lang="fr-FR"/>
        </a:p>
      </dgm:t>
    </dgm:pt>
    <dgm:pt modelId="{01DCD561-C260-444E-BD20-E7DCBDE2A71A}" type="sibTrans" cxnId="{57D38574-DDE5-4E38-A9C8-A477FFBC3332}">
      <dgm:prSet/>
      <dgm:spPr/>
      <dgm:t>
        <a:bodyPr/>
        <a:lstStyle/>
        <a:p>
          <a:endParaRPr lang="fr-FR"/>
        </a:p>
      </dgm:t>
    </dgm:pt>
    <dgm:pt modelId="{EABFA658-2A00-47F2-8961-4B2358B4A67A}">
      <dgm:prSet/>
      <dgm:spPr/>
      <dgm:t>
        <a:bodyPr/>
        <a:lstStyle/>
        <a:p>
          <a:r>
            <a:rPr lang="fr-FR" b="0" dirty="0">
              <a:solidFill>
                <a:srgbClr val="002060"/>
              </a:solidFill>
            </a:rPr>
            <a:t>Le seuil opposable au projet sera celui du dépôt de la demande de PC</a:t>
          </a:r>
          <a:endParaRPr lang="fr-FR" dirty="0">
            <a:solidFill>
              <a:srgbClr val="002060"/>
            </a:solidFill>
          </a:endParaRPr>
        </a:p>
      </dgm:t>
    </dgm:pt>
    <dgm:pt modelId="{F62F1105-E534-4241-95B7-E75EF71D8A8B}" type="parTrans" cxnId="{DC8DEF47-49BA-41C2-8BED-E9C03DBA7784}">
      <dgm:prSet/>
      <dgm:spPr/>
      <dgm:t>
        <a:bodyPr/>
        <a:lstStyle/>
        <a:p>
          <a:endParaRPr lang="fr-FR"/>
        </a:p>
      </dgm:t>
    </dgm:pt>
    <dgm:pt modelId="{6E5C009A-81D4-43E4-AC7A-00B9B2046309}" type="sibTrans" cxnId="{DC8DEF47-49BA-41C2-8BED-E9C03DBA7784}">
      <dgm:prSet/>
      <dgm:spPr/>
      <dgm:t>
        <a:bodyPr/>
        <a:lstStyle/>
        <a:p>
          <a:endParaRPr lang="fr-FR"/>
        </a:p>
      </dgm:t>
    </dgm:pt>
    <dgm:pt modelId="{7F9EF069-C4C3-48E7-9921-5D1DF1695C70}" type="pres">
      <dgm:prSet presAssocID="{35769E45-C0F5-4306-AE83-5BE95FCA33FF}" presName="linear" presStyleCnt="0">
        <dgm:presLayoutVars>
          <dgm:animLvl val="lvl"/>
          <dgm:resizeHandles val="exact"/>
        </dgm:presLayoutVars>
      </dgm:prSet>
      <dgm:spPr/>
      <dgm:t>
        <a:bodyPr/>
        <a:lstStyle/>
        <a:p>
          <a:endParaRPr lang="fr-FR"/>
        </a:p>
      </dgm:t>
    </dgm:pt>
    <dgm:pt modelId="{5F0E118E-A968-468F-9D5B-DE33E7369A35}" type="pres">
      <dgm:prSet presAssocID="{4D8D50CA-FC6E-44A6-88D1-2F3D7181BD1D}" presName="parentText" presStyleLbl="node1" presStyleIdx="0" presStyleCnt="2" custScaleY="35634">
        <dgm:presLayoutVars>
          <dgm:chMax val="0"/>
          <dgm:bulletEnabled val="1"/>
        </dgm:presLayoutVars>
      </dgm:prSet>
      <dgm:spPr/>
      <dgm:t>
        <a:bodyPr/>
        <a:lstStyle/>
        <a:p>
          <a:endParaRPr lang="fr-FR"/>
        </a:p>
      </dgm:t>
    </dgm:pt>
    <dgm:pt modelId="{306EF875-CA25-4535-B934-DD8DAF657D44}" type="pres">
      <dgm:prSet presAssocID="{4D8D50CA-FC6E-44A6-88D1-2F3D7181BD1D}" presName="childText" presStyleLbl="revTx" presStyleIdx="0" presStyleCnt="2" custScaleY="31890">
        <dgm:presLayoutVars>
          <dgm:bulletEnabled val="1"/>
        </dgm:presLayoutVars>
      </dgm:prSet>
      <dgm:spPr/>
      <dgm:t>
        <a:bodyPr/>
        <a:lstStyle/>
        <a:p>
          <a:endParaRPr lang="fr-FR"/>
        </a:p>
      </dgm:t>
    </dgm:pt>
    <dgm:pt modelId="{784F0BF2-4345-45A5-8A2C-4E483CA31539}" type="pres">
      <dgm:prSet presAssocID="{ECA11789-3131-4759-B875-01E70E7F6266}" presName="parentText" presStyleLbl="node1" presStyleIdx="1" presStyleCnt="2" custScaleY="35634">
        <dgm:presLayoutVars>
          <dgm:chMax val="0"/>
          <dgm:bulletEnabled val="1"/>
        </dgm:presLayoutVars>
      </dgm:prSet>
      <dgm:spPr/>
      <dgm:t>
        <a:bodyPr/>
        <a:lstStyle/>
        <a:p>
          <a:endParaRPr lang="fr-FR"/>
        </a:p>
      </dgm:t>
    </dgm:pt>
    <dgm:pt modelId="{5EF31ADB-C490-4F7B-ABE1-11A4F1EADC93}" type="pres">
      <dgm:prSet presAssocID="{ECA11789-3131-4759-B875-01E70E7F6266}" presName="childText" presStyleLbl="revTx" presStyleIdx="1" presStyleCnt="2">
        <dgm:presLayoutVars>
          <dgm:bulletEnabled val="1"/>
        </dgm:presLayoutVars>
      </dgm:prSet>
      <dgm:spPr/>
      <dgm:t>
        <a:bodyPr/>
        <a:lstStyle/>
        <a:p>
          <a:endParaRPr lang="fr-FR"/>
        </a:p>
      </dgm:t>
    </dgm:pt>
  </dgm:ptLst>
  <dgm:cxnLst>
    <dgm:cxn modelId="{B7BAAFA8-350B-45BB-89C0-C45E8213A82D}" type="presOf" srcId="{BB87013A-DD2C-4C4F-872E-E5FD19999933}" destId="{306EF875-CA25-4535-B934-DD8DAF657D44}" srcOrd="0" destOrd="5" presId="urn:microsoft.com/office/officeart/2005/8/layout/vList2"/>
    <dgm:cxn modelId="{40BEA6AC-1269-453E-A29E-F76D9EF9AC21}" type="presOf" srcId="{C52F73CC-7368-42C5-A605-5604DA146A50}" destId="{306EF875-CA25-4535-B934-DD8DAF657D44}" srcOrd="0" destOrd="2" presId="urn:microsoft.com/office/officeart/2005/8/layout/vList2"/>
    <dgm:cxn modelId="{143274EE-F488-4483-9033-884E7AD2D15C}" type="presOf" srcId="{6767D139-790B-4024-B15E-784BDCB85C22}" destId="{306EF875-CA25-4535-B934-DD8DAF657D44}" srcOrd="0" destOrd="0" presId="urn:microsoft.com/office/officeart/2005/8/layout/vList2"/>
    <dgm:cxn modelId="{B534CD13-3AE2-4ACC-95AB-A8FDDC622051}" srcId="{35769E45-C0F5-4306-AE83-5BE95FCA33FF}" destId="{4D8D50CA-FC6E-44A6-88D1-2F3D7181BD1D}" srcOrd="0" destOrd="0" parTransId="{A17D0A41-79CC-4A3F-93AC-E28B33B04AF8}" sibTransId="{06556903-337F-4F25-A20B-4E175608F6A7}"/>
    <dgm:cxn modelId="{6F91C7C5-4F24-41C3-8CE8-B69B28E5A9B5}" type="presOf" srcId="{35769E45-C0F5-4306-AE83-5BE95FCA33FF}" destId="{7F9EF069-C4C3-48E7-9921-5D1DF1695C70}" srcOrd="0" destOrd="0" presId="urn:microsoft.com/office/officeart/2005/8/layout/vList2"/>
    <dgm:cxn modelId="{7726B2AE-7D13-45E7-B3F6-2EB050DE88DD}" type="presOf" srcId="{ECA11789-3131-4759-B875-01E70E7F6266}" destId="{784F0BF2-4345-45A5-8A2C-4E483CA31539}" srcOrd="0" destOrd="0" presId="urn:microsoft.com/office/officeart/2005/8/layout/vList2"/>
    <dgm:cxn modelId="{06EF985F-53D4-455F-ACF6-60242546FD49}" srcId="{4D8D50CA-FC6E-44A6-88D1-2F3D7181BD1D}" destId="{C52F73CC-7368-42C5-A605-5604DA146A50}" srcOrd="2" destOrd="0" parTransId="{5FB5FED1-38C7-4047-BBC8-D27A2193C04D}" sibTransId="{F9963B81-0752-4AEA-88B4-6DF9302321DF}"/>
    <dgm:cxn modelId="{5E1D8AF3-AD9E-4016-B135-624D24E76359}" type="presOf" srcId="{4D8D50CA-FC6E-44A6-88D1-2F3D7181BD1D}" destId="{5F0E118E-A968-468F-9D5B-DE33E7369A35}" srcOrd="0" destOrd="0" presId="urn:microsoft.com/office/officeart/2005/8/layout/vList2"/>
    <dgm:cxn modelId="{A4934241-C915-4C00-9673-FD5A3908CD4A}" type="presOf" srcId="{EABFA658-2A00-47F2-8961-4B2358B4A67A}" destId="{5EF31ADB-C490-4F7B-ABE1-11A4F1EADC93}" srcOrd="0" destOrd="0" presId="urn:microsoft.com/office/officeart/2005/8/layout/vList2"/>
    <dgm:cxn modelId="{DC8DEF47-49BA-41C2-8BED-E9C03DBA7784}" srcId="{ECA11789-3131-4759-B875-01E70E7F6266}" destId="{EABFA658-2A00-47F2-8961-4B2358B4A67A}" srcOrd="0" destOrd="0" parTransId="{F62F1105-E534-4241-95B7-E75EF71D8A8B}" sibTransId="{6E5C009A-81D4-43E4-AC7A-00B9B2046309}"/>
    <dgm:cxn modelId="{47CB1A61-BBBF-4B2D-AFB9-30FE262FB821}" srcId="{4D8D50CA-FC6E-44A6-88D1-2F3D7181BD1D}" destId="{6767D139-790B-4024-B15E-784BDCB85C22}" srcOrd="0" destOrd="0" parTransId="{B66277F8-BEFE-42FF-9259-062348705B25}" sibTransId="{3A2AC599-9432-4B39-BC5C-4155DB9E1E72}"/>
    <dgm:cxn modelId="{DFFC164E-9040-467B-8C13-F8604F1029DE}" srcId="{4D8D50CA-FC6E-44A6-88D1-2F3D7181BD1D}" destId="{1AA32594-EE7F-4FC2-BDC9-35FB8644FB75}" srcOrd="4" destOrd="0" parTransId="{1E420FCB-121C-4521-98F0-79AACD100C59}" sibTransId="{D9F4D238-9FF6-4D8B-97A6-CD3E65832A85}"/>
    <dgm:cxn modelId="{B565A87B-5750-4CC7-BFDD-97E667740818}" srcId="{4D8D50CA-FC6E-44A6-88D1-2F3D7181BD1D}" destId="{74C8FBB6-4B23-45EA-B73F-3C6D50A53CD9}" srcOrd="1" destOrd="0" parTransId="{8C2A34D1-A4B3-4E15-BFF2-BAEBC6B16740}" sibTransId="{43490AE4-4FD3-4D67-AC0F-43B6DDB3ED2F}"/>
    <dgm:cxn modelId="{2E8A4B59-0DA1-4782-ACEB-C68B7D7D59DB}" srcId="{4D8D50CA-FC6E-44A6-88D1-2F3D7181BD1D}" destId="{BB87013A-DD2C-4C4F-872E-E5FD19999933}" srcOrd="5" destOrd="0" parTransId="{67709D82-8B5E-4AA4-8393-66219E806010}" sibTransId="{C0B5F2FE-6AB9-4E3B-BE59-916F13D06C1A}"/>
    <dgm:cxn modelId="{3E1991FA-BDC6-476D-8C1B-E62DBA87F81F}" srcId="{4D8D50CA-FC6E-44A6-88D1-2F3D7181BD1D}" destId="{CA81C7E5-BE82-4D90-8FC0-F85523D452AA}" srcOrd="3" destOrd="0" parTransId="{2135AE34-DF30-414F-80C6-97F06BA91411}" sibTransId="{0C7BC50E-8C32-4EBB-A5A1-6ED55F7B1E08}"/>
    <dgm:cxn modelId="{B80511EB-60C7-4801-A154-C710E7105FA8}" type="presOf" srcId="{1AA32594-EE7F-4FC2-BDC9-35FB8644FB75}" destId="{306EF875-CA25-4535-B934-DD8DAF657D44}" srcOrd="0" destOrd="4" presId="urn:microsoft.com/office/officeart/2005/8/layout/vList2"/>
    <dgm:cxn modelId="{BF8BC1C2-231C-41F8-A30C-2E62EB58A2D9}" type="presOf" srcId="{CA81C7E5-BE82-4D90-8FC0-F85523D452AA}" destId="{306EF875-CA25-4535-B934-DD8DAF657D44}" srcOrd="0" destOrd="3" presId="urn:microsoft.com/office/officeart/2005/8/layout/vList2"/>
    <dgm:cxn modelId="{57D38574-DDE5-4E38-A9C8-A477FFBC3332}" srcId="{35769E45-C0F5-4306-AE83-5BE95FCA33FF}" destId="{ECA11789-3131-4759-B875-01E70E7F6266}" srcOrd="1" destOrd="0" parTransId="{8BD7C477-C0A8-4F0F-B85E-A23FB890F9BA}" sibTransId="{01DCD561-C260-444E-BD20-E7DCBDE2A71A}"/>
    <dgm:cxn modelId="{1D17C8C3-8F88-45CA-878C-A96B353EBDFA}" type="presOf" srcId="{74C8FBB6-4B23-45EA-B73F-3C6D50A53CD9}" destId="{306EF875-CA25-4535-B934-DD8DAF657D44}" srcOrd="0" destOrd="1" presId="urn:microsoft.com/office/officeart/2005/8/layout/vList2"/>
    <dgm:cxn modelId="{C73F7EA0-6DF6-430E-96E5-A8BEEFFB6038}" type="presParOf" srcId="{7F9EF069-C4C3-48E7-9921-5D1DF1695C70}" destId="{5F0E118E-A968-468F-9D5B-DE33E7369A35}" srcOrd="0" destOrd="0" presId="urn:microsoft.com/office/officeart/2005/8/layout/vList2"/>
    <dgm:cxn modelId="{DFE16A38-BB48-4032-9127-07B132D42276}" type="presParOf" srcId="{7F9EF069-C4C3-48E7-9921-5D1DF1695C70}" destId="{306EF875-CA25-4535-B934-DD8DAF657D44}" srcOrd="1" destOrd="0" presId="urn:microsoft.com/office/officeart/2005/8/layout/vList2"/>
    <dgm:cxn modelId="{CAC77B48-6D6F-403C-BB5B-4424B502A3C1}" type="presParOf" srcId="{7F9EF069-C4C3-48E7-9921-5D1DF1695C70}" destId="{784F0BF2-4345-45A5-8A2C-4E483CA31539}" srcOrd="2" destOrd="0" presId="urn:microsoft.com/office/officeart/2005/8/layout/vList2"/>
    <dgm:cxn modelId="{4AE94C15-0789-4B2D-85C3-9432DD131BFD}" type="presParOf" srcId="{7F9EF069-C4C3-48E7-9921-5D1DF1695C70}" destId="{5EF31ADB-C490-4F7B-ABE1-11A4F1EADC9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5AC141-0671-46A6-A879-9AA13CF2D4A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r-FR"/>
        </a:p>
      </dgm:t>
    </dgm:pt>
    <dgm:pt modelId="{AD86C7F2-2FDA-4C26-9EAE-A72228FBA7B4}">
      <dgm:prSet/>
      <dgm:spPr/>
      <dgm:t>
        <a:bodyPr/>
        <a:lstStyle/>
        <a:p>
          <a:r>
            <a:rPr lang="fr-FR" b="1" dirty="0"/>
            <a:t>L’impact carbone devient donc un critère de choix des </a:t>
          </a:r>
          <a:r>
            <a:rPr lang="fr-FR" b="1" dirty="0" smtClean="0"/>
            <a:t>composants du bâtiment. </a:t>
          </a:r>
          <a:endParaRPr lang="fr-FR" dirty="0"/>
        </a:p>
      </dgm:t>
    </dgm:pt>
    <dgm:pt modelId="{DCCA3F6B-E50A-48B9-B025-555FBEF63955}" type="parTrans" cxnId="{EEE5652C-4E63-4F9B-BB8A-407CB41D83C9}">
      <dgm:prSet/>
      <dgm:spPr/>
      <dgm:t>
        <a:bodyPr/>
        <a:lstStyle/>
        <a:p>
          <a:endParaRPr lang="fr-FR"/>
        </a:p>
      </dgm:t>
    </dgm:pt>
    <dgm:pt modelId="{21600609-AFCB-4E62-8DC5-D5AFBEA8F7C0}" type="sibTrans" cxnId="{EEE5652C-4E63-4F9B-BB8A-407CB41D83C9}">
      <dgm:prSet/>
      <dgm:spPr/>
      <dgm:t>
        <a:bodyPr/>
        <a:lstStyle/>
        <a:p>
          <a:endParaRPr lang="fr-FR"/>
        </a:p>
      </dgm:t>
    </dgm:pt>
    <dgm:pt modelId="{564B7F77-0D0B-4C9A-8BB3-8D391AAA59DB}" type="pres">
      <dgm:prSet presAssocID="{3D5AC141-0671-46A6-A879-9AA13CF2D4A6}" presName="linear" presStyleCnt="0">
        <dgm:presLayoutVars>
          <dgm:animLvl val="lvl"/>
          <dgm:resizeHandles val="exact"/>
        </dgm:presLayoutVars>
      </dgm:prSet>
      <dgm:spPr/>
      <dgm:t>
        <a:bodyPr/>
        <a:lstStyle/>
        <a:p>
          <a:endParaRPr lang="fr-FR"/>
        </a:p>
      </dgm:t>
    </dgm:pt>
    <dgm:pt modelId="{6C02A5CD-C9AB-4F8F-AC69-BDED04F13B9B}" type="pres">
      <dgm:prSet presAssocID="{AD86C7F2-2FDA-4C26-9EAE-A72228FBA7B4}" presName="parentText" presStyleLbl="node1" presStyleIdx="0" presStyleCnt="1" custLinFactNeighborX="1968" custLinFactNeighborY="-1701">
        <dgm:presLayoutVars>
          <dgm:chMax val="0"/>
          <dgm:bulletEnabled val="1"/>
        </dgm:presLayoutVars>
      </dgm:prSet>
      <dgm:spPr/>
      <dgm:t>
        <a:bodyPr/>
        <a:lstStyle/>
        <a:p>
          <a:endParaRPr lang="fr-FR"/>
        </a:p>
      </dgm:t>
    </dgm:pt>
  </dgm:ptLst>
  <dgm:cxnLst>
    <dgm:cxn modelId="{DEE6B5CC-D8C7-4F23-B391-E5A7FAD3EB53}" type="presOf" srcId="{3D5AC141-0671-46A6-A879-9AA13CF2D4A6}" destId="{564B7F77-0D0B-4C9A-8BB3-8D391AAA59DB}" srcOrd="0" destOrd="0" presId="urn:microsoft.com/office/officeart/2005/8/layout/vList2"/>
    <dgm:cxn modelId="{EEE5652C-4E63-4F9B-BB8A-407CB41D83C9}" srcId="{3D5AC141-0671-46A6-A879-9AA13CF2D4A6}" destId="{AD86C7F2-2FDA-4C26-9EAE-A72228FBA7B4}" srcOrd="0" destOrd="0" parTransId="{DCCA3F6B-E50A-48B9-B025-555FBEF63955}" sibTransId="{21600609-AFCB-4E62-8DC5-D5AFBEA8F7C0}"/>
    <dgm:cxn modelId="{0AC48B67-D2BD-42B8-AFB8-90CEE1C8B640}" type="presOf" srcId="{AD86C7F2-2FDA-4C26-9EAE-A72228FBA7B4}" destId="{6C02A5CD-C9AB-4F8F-AC69-BDED04F13B9B}" srcOrd="0" destOrd="0" presId="urn:microsoft.com/office/officeart/2005/8/layout/vList2"/>
    <dgm:cxn modelId="{9D4E41E3-ADDC-4A51-ACD0-27CF1C080587}" type="presParOf" srcId="{564B7F77-0D0B-4C9A-8BB3-8D391AAA59DB}" destId="{6C02A5CD-C9AB-4F8F-AC69-BDED04F13B9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7FD4B2-0698-48D8-9A79-3FC342C95EC6}"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fr-FR"/>
        </a:p>
      </dgm:t>
    </dgm:pt>
    <dgm:pt modelId="{EA331023-A6EB-4672-9594-AB9B38AD2B7F}">
      <dgm:prSet custT="1"/>
      <dgm:spPr/>
      <dgm:t>
        <a:bodyPr/>
        <a:lstStyle/>
        <a:p>
          <a:r>
            <a:rPr lang="fr-FR" sz="3200" b="1" dirty="0"/>
            <a:t>Le cadre comporte 4 axes</a:t>
          </a:r>
        </a:p>
      </dgm:t>
    </dgm:pt>
    <dgm:pt modelId="{D7EA0F3D-DCBB-486A-8941-DC4079F68A3F}" type="parTrans" cxnId="{F1316CE9-C7AA-4847-80AE-89F348AE15F8}">
      <dgm:prSet/>
      <dgm:spPr/>
      <dgm:t>
        <a:bodyPr/>
        <a:lstStyle/>
        <a:p>
          <a:endParaRPr lang="fr-FR"/>
        </a:p>
      </dgm:t>
    </dgm:pt>
    <dgm:pt modelId="{22272F96-D3D7-40E4-AD22-A8E04B29E3EF}" type="sibTrans" cxnId="{F1316CE9-C7AA-4847-80AE-89F348AE15F8}">
      <dgm:prSet/>
      <dgm:spPr/>
      <dgm:t>
        <a:bodyPr/>
        <a:lstStyle/>
        <a:p>
          <a:endParaRPr lang="fr-FR"/>
        </a:p>
      </dgm:t>
    </dgm:pt>
    <dgm:pt modelId="{D3FF0FC8-6593-43B5-AD78-CD0EB80893BE}">
      <dgm:prSet/>
      <dgm:spPr>
        <a:solidFill>
          <a:schemeClr val="tx2">
            <a:lumMod val="25000"/>
            <a:lumOff val="75000"/>
          </a:schemeClr>
        </a:solidFill>
      </dgm:spPr>
      <dgm:t>
        <a:bodyPr/>
        <a:lstStyle/>
        <a:p>
          <a:r>
            <a:rPr lang="fr-FR" b="0" dirty="0"/>
            <a:t>Axe 1</a:t>
          </a:r>
          <a:endParaRPr lang="fr-FR" dirty="0"/>
        </a:p>
      </dgm:t>
    </dgm:pt>
    <dgm:pt modelId="{F2052A26-705F-4C52-B305-24B7FF828BF5}" type="parTrans" cxnId="{3A706C73-5666-4686-9036-9FCD759AAEFC}">
      <dgm:prSet/>
      <dgm:spPr/>
      <dgm:t>
        <a:bodyPr/>
        <a:lstStyle/>
        <a:p>
          <a:endParaRPr lang="fr-FR"/>
        </a:p>
      </dgm:t>
    </dgm:pt>
    <dgm:pt modelId="{206C0100-BC63-41A2-8B64-F1DAD6032A06}" type="sibTrans" cxnId="{3A706C73-5666-4686-9036-9FCD759AAEFC}">
      <dgm:prSet/>
      <dgm:spPr/>
      <dgm:t>
        <a:bodyPr/>
        <a:lstStyle/>
        <a:p>
          <a:endParaRPr lang="fr-FR"/>
        </a:p>
      </dgm:t>
    </dgm:pt>
    <dgm:pt modelId="{4D4EA62C-63FE-4544-9C0D-4573867E1E33}">
      <dgm:prSet/>
      <dgm:spPr>
        <a:solidFill>
          <a:schemeClr val="accent1">
            <a:lumMod val="60000"/>
            <a:lumOff val="40000"/>
          </a:schemeClr>
        </a:solidFill>
      </dgm:spPr>
      <dgm:t>
        <a:bodyPr/>
        <a:lstStyle/>
        <a:p>
          <a:r>
            <a:rPr lang="fr-FR" b="0" dirty="0"/>
            <a:t>Axe 2</a:t>
          </a:r>
          <a:endParaRPr lang="fr-FR" dirty="0"/>
        </a:p>
      </dgm:t>
    </dgm:pt>
    <dgm:pt modelId="{61606ADC-E31A-4BA5-A177-7F3B65A24D8F}" type="parTrans" cxnId="{E9E8AC4C-20D0-4803-A49C-66EF8C811B81}">
      <dgm:prSet/>
      <dgm:spPr/>
      <dgm:t>
        <a:bodyPr/>
        <a:lstStyle/>
        <a:p>
          <a:endParaRPr lang="fr-FR"/>
        </a:p>
      </dgm:t>
    </dgm:pt>
    <dgm:pt modelId="{5035C6E5-A322-48AE-9D3B-D07AB0A283B9}" type="sibTrans" cxnId="{E9E8AC4C-20D0-4803-A49C-66EF8C811B81}">
      <dgm:prSet/>
      <dgm:spPr/>
      <dgm:t>
        <a:bodyPr/>
        <a:lstStyle/>
        <a:p>
          <a:endParaRPr lang="fr-FR"/>
        </a:p>
      </dgm:t>
    </dgm:pt>
    <dgm:pt modelId="{6036E81E-3780-4A28-9FA7-2D5CBA194C28}">
      <dgm:prSet/>
      <dgm:spPr>
        <a:solidFill>
          <a:schemeClr val="accent4">
            <a:lumMod val="60000"/>
            <a:lumOff val="40000"/>
          </a:schemeClr>
        </a:solidFill>
      </dgm:spPr>
      <dgm:t>
        <a:bodyPr/>
        <a:lstStyle/>
        <a:p>
          <a:r>
            <a:rPr lang="fr-FR" b="0" dirty="0"/>
            <a:t>Axe 3</a:t>
          </a:r>
          <a:endParaRPr lang="fr-FR" dirty="0"/>
        </a:p>
      </dgm:t>
    </dgm:pt>
    <dgm:pt modelId="{583518D9-CA25-4E55-9214-D1F48C139576}" type="parTrans" cxnId="{6FD65ABD-00BF-45FD-83E4-A63DBC5FC962}">
      <dgm:prSet/>
      <dgm:spPr/>
      <dgm:t>
        <a:bodyPr/>
        <a:lstStyle/>
        <a:p>
          <a:endParaRPr lang="fr-FR"/>
        </a:p>
      </dgm:t>
    </dgm:pt>
    <dgm:pt modelId="{0841F18E-44CF-45C1-8EFA-FEC3F5387D0D}" type="sibTrans" cxnId="{6FD65ABD-00BF-45FD-83E4-A63DBC5FC962}">
      <dgm:prSet/>
      <dgm:spPr/>
      <dgm:t>
        <a:bodyPr/>
        <a:lstStyle/>
        <a:p>
          <a:endParaRPr lang="fr-FR"/>
        </a:p>
      </dgm:t>
    </dgm:pt>
    <dgm:pt modelId="{06E4E52D-AA3E-4BC7-B69E-37474AEBFDF0}">
      <dgm:prSet/>
      <dgm:spPr>
        <a:solidFill>
          <a:schemeClr val="accent5"/>
        </a:solidFill>
      </dgm:spPr>
      <dgm:t>
        <a:bodyPr/>
        <a:lstStyle/>
        <a:p>
          <a:r>
            <a:rPr lang="fr-FR" b="0" dirty="0"/>
            <a:t>Axe 4</a:t>
          </a:r>
          <a:endParaRPr lang="fr-FR" dirty="0"/>
        </a:p>
      </dgm:t>
    </dgm:pt>
    <dgm:pt modelId="{1DF3DE6A-5E74-48FF-BDBE-7A4FAFC11056}" type="parTrans" cxnId="{01FA8E90-45B7-4C80-A38D-50B89E08F13B}">
      <dgm:prSet/>
      <dgm:spPr/>
      <dgm:t>
        <a:bodyPr/>
        <a:lstStyle/>
        <a:p>
          <a:endParaRPr lang="fr-FR"/>
        </a:p>
      </dgm:t>
    </dgm:pt>
    <dgm:pt modelId="{6300C1F6-EA4F-4BAE-97D7-FB27DDC5897F}" type="sibTrans" cxnId="{01FA8E90-45B7-4C80-A38D-50B89E08F13B}">
      <dgm:prSet/>
      <dgm:spPr/>
      <dgm:t>
        <a:bodyPr/>
        <a:lstStyle/>
        <a:p>
          <a:endParaRPr lang="fr-FR"/>
        </a:p>
      </dgm:t>
    </dgm:pt>
    <dgm:pt modelId="{F842DC34-7507-4CFB-B7A3-F739805EE788}">
      <dgm:prSet/>
      <dgm:spPr>
        <a:ln>
          <a:solidFill>
            <a:srgbClr val="00B0F0"/>
          </a:solidFill>
        </a:ln>
      </dgm:spPr>
      <dgm:t>
        <a:bodyPr/>
        <a:lstStyle/>
        <a:p>
          <a:r>
            <a:rPr lang="fr-FR" b="0"/>
            <a:t>Lutter </a:t>
          </a:r>
          <a:r>
            <a:rPr lang="fr-FR" b="0" dirty="0"/>
            <a:t>contre le dérèglement climatique, économiser les ressources</a:t>
          </a:r>
          <a:endParaRPr lang="fr-FR" dirty="0"/>
        </a:p>
      </dgm:t>
    </dgm:pt>
    <dgm:pt modelId="{6F387A7D-EA68-4908-AD02-579527827759}" type="parTrans" cxnId="{BECAF85D-994C-424F-AFB9-54791FFB2035}">
      <dgm:prSet/>
      <dgm:spPr/>
      <dgm:t>
        <a:bodyPr/>
        <a:lstStyle/>
        <a:p>
          <a:endParaRPr lang="fr-FR"/>
        </a:p>
      </dgm:t>
    </dgm:pt>
    <dgm:pt modelId="{13E35A5A-E52D-4405-9ECD-FABDB52DA8B7}" type="sibTrans" cxnId="{BECAF85D-994C-424F-AFB9-54791FFB2035}">
      <dgm:prSet/>
      <dgm:spPr/>
      <dgm:t>
        <a:bodyPr/>
        <a:lstStyle/>
        <a:p>
          <a:endParaRPr lang="fr-FR"/>
        </a:p>
      </dgm:t>
    </dgm:pt>
    <dgm:pt modelId="{789CB1F4-38C2-4A3D-8469-6D21783E3109}">
      <dgm:prSet/>
      <dgm:spPr>
        <a:ln>
          <a:solidFill>
            <a:srgbClr val="C6E0B4"/>
          </a:solidFill>
        </a:ln>
      </dgm:spPr>
      <dgm:t>
        <a:bodyPr/>
        <a:lstStyle/>
        <a:p>
          <a:r>
            <a:rPr lang="fr-FR" b="0"/>
            <a:t> </a:t>
          </a:r>
          <a:r>
            <a:rPr lang="fr-FR" b="0" dirty="0"/>
            <a:t>Agir pour améliorer le bien-être des professionnels et la santé à l’échelle du territoire</a:t>
          </a:r>
          <a:endParaRPr lang="fr-FR" dirty="0"/>
        </a:p>
      </dgm:t>
    </dgm:pt>
    <dgm:pt modelId="{9F4DFEF8-3417-4FF4-B1E8-3832483498CC}" type="parTrans" cxnId="{9F845A1B-BD92-44B8-B936-90BE69019048}">
      <dgm:prSet/>
      <dgm:spPr/>
      <dgm:t>
        <a:bodyPr/>
        <a:lstStyle/>
        <a:p>
          <a:endParaRPr lang="fr-FR"/>
        </a:p>
      </dgm:t>
    </dgm:pt>
    <dgm:pt modelId="{72D17509-7EB1-42BD-BDA6-084266818E43}" type="sibTrans" cxnId="{9F845A1B-BD92-44B8-B936-90BE69019048}">
      <dgm:prSet/>
      <dgm:spPr/>
      <dgm:t>
        <a:bodyPr/>
        <a:lstStyle/>
        <a:p>
          <a:endParaRPr lang="fr-FR"/>
        </a:p>
      </dgm:t>
    </dgm:pt>
    <dgm:pt modelId="{851D7C8C-97FE-4FF2-BEC8-22DFBC77F6B0}">
      <dgm:prSet/>
      <dgm:spPr>
        <a:ln>
          <a:solidFill>
            <a:srgbClr val="B4C6E7"/>
          </a:solidFill>
        </a:ln>
      </dgm:spPr>
      <dgm:t>
        <a:bodyPr/>
        <a:lstStyle/>
        <a:p>
          <a:r>
            <a:rPr lang="fr-FR" b="0" dirty="0"/>
            <a:t>Développer les partenariats pour accélérer la transition écologique et régénérer le vivant</a:t>
          </a:r>
          <a:endParaRPr lang="fr-FR" dirty="0"/>
        </a:p>
      </dgm:t>
    </dgm:pt>
    <dgm:pt modelId="{C04CED1C-8FC6-4180-9243-8FF6AB950E54}" type="parTrans" cxnId="{790463B4-8BA6-4B69-B754-9757C95F55BB}">
      <dgm:prSet/>
      <dgm:spPr/>
      <dgm:t>
        <a:bodyPr/>
        <a:lstStyle/>
        <a:p>
          <a:endParaRPr lang="fr-FR"/>
        </a:p>
      </dgm:t>
    </dgm:pt>
    <dgm:pt modelId="{EE6016AB-D175-4B85-8B18-B1986B9AFAC3}" type="sibTrans" cxnId="{790463B4-8BA6-4B69-B754-9757C95F55BB}">
      <dgm:prSet/>
      <dgm:spPr/>
      <dgm:t>
        <a:bodyPr/>
        <a:lstStyle/>
        <a:p>
          <a:endParaRPr lang="fr-FR"/>
        </a:p>
      </dgm:t>
    </dgm:pt>
    <dgm:pt modelId="{EA469E41-79FA-48DF-A8BB-F52AD2A262AD}">
      <dgm:prSet/>
      <dgm:spPr>
        <a:ln>
          <a:solidFill>
            <a:srgbClr val="F4B084"/>
          </a:solidFill>
        </a:ln>
      </dgm:spPr>
      <dgm:t>
        <a:bodyPr/>
        <a:lstStyle/>
        <a:p>
          <a:r>
            <a:rPr lang="fr-FR" b="0" dirty="0"/>
            <a:t>Renforcer la connaissance et la capacité d’agir des acteurs pour accélérer la transformation écologique des Hospices </a:t>
          </a:r>
          <a:r>
            <a:rPr lang="fr-FR" b="0" dirty="0" smtClean="0"/>
            <a:t>Civils </a:t>
          </a:r>
          <a:r>
            <a:rPr lang="fr-FR" b="0" dirty="0"/>
            <a:t>de Lyon et plus largement des établissements hospitaliers</a:t>
          </a:r>
          <a:endParaRPr lang="fr-FR" dirty="0"/>
        </a:p>
      </dgm:t>
    </dgm:pt>
    <dgm:pt modelId="{365AE458-5AFE-41AC-BA99-56D8A0096E66}" type="parTrans" cxnId="{AD42FACC-D88B-41F0-89C0-48612B7509F0}">
      <dgm:prSet/>
      <dgm:spPr/>
      <dgm:t>
        <a:bodyPr/>
        <a:lstStyle/>
        <a:p>
          <a:endParaRPr lang="fr-FR"/>
        </a:p>
      </dgm:t>
    </dgm:pt>
    <dgm:pt modelId="{84F1EE23-6A70-4E26-9715-7E920093F620}" type="sibTrans" cxnId="{AD42FACC-D88B-41F0-89C0-48612B7509F0}">
      <dgm:prSet/>
      <dgm:spPr/>
      <dgm:t>
        <a:bodyPr/>
        <a:lstStyle/>
        <a:p>
          <a:endParaRPr lang="fr-FR"/>
        </a:p>
      </dgm:t>
    </dgm:pt>
    <dgm:pt modelId="{47F6F475-8F71-4A47-9F9D-DD21E6DA5A5A}" type="pres">
      <dgm:prSet presAssocID="{817FD4B2-0698-48D8-9A79-3FC342C95EC6}" presName="Name0" presStyleCnt="0">
        <dgm:presLayoutVars>
          <dgm:chPref val="1"/>
          <dgm:dir/>
          <dgm:animOne val="branch"/>
          <dgm:animLvl val="lvl"/>
          <dgm:resizeHandles/>
        </dgm:presLayoutVars>
      </dgm:prSet>
      <dgm:spPr/>
      <dgm:t>
        <a:bodyPr/>
        <a:lstStyle/>
        <a:p>
          <a:endParaRPr lang="fr-FR"/>
        </a:p>
      </dgm:t>
    </dgm:pt>
    <dgm:pt modelId="{E73A2A9F-667E-403C-B62C-2BF1A895D87B}" type="pres">
      <dgm:prSet presAssocID="{EA331023-A6EB-4672-9594-AB9B38AD2B7F}" presName="vertOne" presStyleCnt="0"/>
      <dgm:spPr/>
    </dgm:pt>
    <dgm:pt modelId="{09B6C8B9-5242-4FB2-8418-736D8D87DB66}" type="pres">
      <dgm:prSet presAssocID="{EA331023-A6EB-4672-9594-AB9B38AD2B7F}" presName="txOne" presStyleLbl="node0" presStyleIdx="0" presStyleCnt="1" custScaleY="25535" custLinFactNeighborX="6285" custLinFactNeighborY="21340">
        <dgm:presLayoutVars>
          <dgm:chPref val="3"/>
        </dgm:presLayoutVars>
      </dgm:prSet>
      <dgm:spPr/>
      <dgm:t>
        <a:bodyPr/>
        <a:lstStyle/>
        <a:p>
          <a:endParaRPr lang="fr-FR"/>
        </a:p>
      </dgm:t>
    </dgm:pt>
    <dgm:pt modelId="{72838C9C-0008-43E0-A34C-6E8492735572}" type="pres">
      <dgm:prSet presAssocID="{EA331023-A6EB-4672-9594-AB9B38AD2B7F}" presName="parTransOne" presStyleCnt="0"/>
      <dgm:spPr/>
    </dgm:pt>
    <dgm:pt modelId="{A67BB79B-497B-4650-9790-76CC58C18DD8}" type="pres">
      <dgm:prSet presAssocID="{EA331023-A6EB-4672-9594-AB9B38AD2B7F}" presName="horzOne" presStyleCnt="0"/>
      <dgm:spPr/>
    </dgm:pt>
    <dgm:pt modelId="{F82F2AF8-25DB-409E-BFFE-65FEA2C90D01}" type="pres">
      <dgm:prSet presAssocID="{D3FF0FC8-6593-43B5-AD78-CD0EB80893BE}" presName="vertTwo" presStyleCnt="0"/>
      <dgm:spPr/>
    </dgm:pt>
    <dgm:pt modelId="{96114868-DC8F-4483-ACD4-C5AFC012963D}" type="pres">
      <dgm:prSet presAssocID="{D3FF0FC8-6593-43B5-AD78-CD0EB80893BE}" presName="txTwo" presStyleLbl="node2" presStyleIdx="0" presStyleCnt="4" custScaleY="27167">
        <dgm:presLayoutVars>
          <dgm:chPref val="3"/>
        </dgm:presLayoutVars>
      </dgm:prSet>
      <dgm:spPr/>
      <dgm:t>
        <a:bodyPr/>
        <a:lstStyle/>
        <a:p>
          <a:endParaRPr lang="fr-FR"/>
        </a:p>
      </dgm:t>
    </dgm:pt>
    <dgm:pt modelId="{CC43E92C-B7BF-4310-81CB-C177AB054991}" type="pres">
      <dgm:prSet presAssocID="{D3FF0FC8-6593-43B5-AD78-CD0EB80893BE}" presName="parTransTwo" presStyleCnt="0"/>
      <dgm:spPr/>
    </dgm:pt>
    <dgm:pt modelId="{C4F9615B-350C-4004-9054-725923D9DA0F}" type="pres">
      <dgm:prSet presAssocID="{D3FF0FC8-6593-43B5-AD78-CD0EB80893BE}" presName="horzTwo" presStyleCnt="0"/>
      <dgm:spPr/>
    </dgm:pt>
    <dgm:pt modelId="{2C352EAF-74B4-44B3-A870-C86EA8018E88}" type="pres">
      <dgm:prSet presAssocID="{F842DC34-7507-4CFB-B7A3-F739805EE788}" presName="vertThree" presStyleCnt="0"/>
      <dgm:spPr/>
    </dgm:pt>
    <dgm:pt modelId="{5113C133-C41E-471A-8B19-710AB74C8555}" type="pres">
      <dgm:prSet presAssocID="{F842DC34-7507-4CFB-B7A3-F739805EE788}" presName="txThree" presStyleLbl="node3" presStyleIdx="0" presStyleCnt="4" custScaleY="137317">
        <dgm:presLayoutVars>
          <dgm:chPref val="3"/>
        </dgm:presLayoutVars>
      </dgm:prSet>
      <dgm:spPr/>
      <dgm:t>
        <a:bodyPr/>
        <a:lstStyle/>
        <a:p>
          <a:endParaRPr lang="fr-FR"/>
        </a:p>
      </dgm:t>
    </dgm:pt>
    <dgm:pt modelId="{3C0E299F-25A4-4A3D-A592-0C2455B1666A}" type="pres">
      <dgm:prSet presAssocID="{F842DC34-7507-4CFB-B7A3-F739805EE788}" presName="horzThree" presStyleCnt="0"/>
      <dgm:spPr/>
    </dgm:pt>
    <dgm:pt modelId="{F5DE6E72-ECD3-465A-A9E1-9317DEFAA8B6}" type="pres">
      <dgm:prSet presAssocID="{206C0100-BC63-41A2-8B64-F1DAD6032A06}" presName="sibSpaceTwo" presStyleCnt="0"/>
      <dgm:spPr/>
    </dgm:pt>
    <dgm:pt modelId="{43723223-147B-41A0-8935-BF8E5545FD89}" type="pres">
      <dgm:prSet presAssocID="{4D4EA62C-63FE-4544-9C0D-4573867E1E33}" presName="vertTwo" presStyleCnt="0"/>
      <dgm:spPr/>
    </dgm:pt>
    <dgm:pt modelId="{C48EC1F5-2581-4594-A2A9-BD421BACA8E1}" type="pres">
      <dgm:prSet presAssocID="{4D4EA62C-63FE-4544-9C0D-4573867E1E33}" presName="txTwo" presStyleLbl="node2" presStyleIdx="1" presStyleCnt="4" custScaleY="27167">
        <dgm:presLayoutVars>
          <dgm:chPref val="3"/>
        </dgm:presLayoutVars>
      </dgm:prSet>
      <dgm:spPr/>
      <dgm:t>
        <a:bodyPr/>
        <a:lstStyle/>
        <a:p>
          <a:endParaRPr lang="fr-FR"/>
        </a:p>
      </dgm:t>
    </dgm:pt>
    <dgm:pt modelId="{A2AA8902-3A86-4485-8542-16800C6EC143}" type="pres">
      <dgm:prSet presAssocID="{4D4EA62C-63FE-4544-9C0D-4573867E1E33}" presName="parTransTwo" presStyleCnt="0"/>
      <dgm:spPr/>
    </dgm:pt>
    <dgm:pt modelId="{28B461F5-8B5A-405A-B44F-D307B9A72C73}" type="pres">
      <dgm:prSet presAssocID="{4D4EA62C-63FE-4544-9C0D-4573867E1E33}" presName="horzTwo" presStyleCnt="0"/>
      <dgm:spPr/>
    </dgm:pt>
    <dgm:pt modelId="{07425D20-696F-4753-BCF3-994C90172061}" type="pres">
      <dgm:prSet presAssocID="{789CB1F4-38C2-4A3D-8469-6D21783E3109}" presName="vertThree" presStyleCnt="0"/>
      <dgm:spPr/>
    </dgm:pt>
    <dgm:pt modelId="{37D74956-8FE5-4EC0-9CAC-AD943E7E963E}" type="pres">
      <dgm:prSet presAssocID="{789CB1F4-38C2-4A3D-8469-6D21783E3109}" presName="txThree" presStyleLbl="node3" presStyleIdx="1" presStyleCnt="4" custScaleY="137317">
        <dgm:presLayoutVars>
          <dgm:chPref val="3"/>
        </dgm:presLayoutVars>
      </dgm:prSet>
      <dgm:spPr/>
      <dgm:t>
        <a:bodyPr/>
        <a:lstStyle/>
        <a:p>
          <a:endParaRPr lang="fr-FR"/>
        </a:p>
      </dgm:t>
    </dgm:pt>
    <dgm:pt modelId="{BB2142E0-A933-402E-8F96-810DBB971EDD}" type="pres">
      <dgm:prSet presAssocID="{789CB1F4-38C2-4A3D-8469-6D21783E3109}" presName="horzThree" presStyleCnt="0"/>
      <dgm:spPr/>
    </dgm:pt>
    <dgm:pt modelId="{97345B5C-B800-4A66-A8EB-F88451D64400}" type="pres">
      <dgm:prSet presAssocID="{5035C6E5-A322-48AE-9D3B-D07AB0A283B9}" presName="sibSpaceTwo" presStyleCnt="0"/>
      <dgm:spPr/>
    </dgm:pt>
    <dgm:pt modelId="{B37D907C-3160-4ED3-AE74-5A281233D2E0}" type="pres">
      <dgm:prSet presAssocID="{6036E81E-3780-4A28-9FA7-2D5CBA194C28}" presName="vertTwo" presStyleCnt="0"/>
      <dgm:spPr/>
    </dgm:pt>
    <dgm:pt modelId="{5213F7D5-9459-479A-8136-D1129681ED11}" type="pres">
      <dgm:prSet presAssocID="{6036E81E-3780-4A28-9FA7-2D5CBA194C28}" presName="txTwo" presStyleLbl="node2" presStyleIdx="2" presStyleCnt="4" custScaleY="27167">
        <dgm:presLayoutVars>
          <dgm:chPref val="3"/>
        </dgm:presLayoutVars>
      </dgm:prSet>
      <dgm:spPr/>
      <dgm:t>
        <a:bodyPr/>
        <a:lstStyle/>
        <a:p>
          <a:endParaRPr lang="fr-FR"/>
        </a:p>
      </dgm:t>
    </dgm:pt>
    <dgm:pt modelId="{8878569E-DED2-4BA4-8904-24B9BC739EDD}" type="pres">
      <dgm:prSet presAssocID="{6036E81E-3780-4A28-9FA7-2D5CBA194C28}" presName="parTransTwo" presStyleCnt="0"/>
      <dgm:spPr/>
    </dgm:pt>
    <dgm:pt modelId="{21B2991A-28A4-4C51-AC05-93FA584E5C6B}" type="pres">
      <dgm:prSet presAssocID="{6036E81E-3780-4A28-9FA7-2D5CBA194C28}" presName="horzTwo" presStyleCnt="0"/>
      <dgm:spPr/>
    </dgm:pt>
    <dgm:pt modelId="{01AE03CB-06A8-4C8E-9E81-0D8C49B4710B}" type="pres">
      <dgm:prSet presAssocID="{851D7C8C-97FE-4FF2-BEC8-22DFBC77F6B0}" presName="vertThree" presStyleCnt="0"/>
      <dgm:spPr/>
    </dgm:pt>
    <dgm:pt modelId="{67B58810-86B3-45D2-BF1E-F21CD13F2925}" type="pres">
      <dgm:prSet presAssocID="{851D7C8C-97FE-4FF2-BEC8-22DFBC77F6B0}" presName="txThree" presStyleLbl="node3" presStyleIdx="2" presStyleCnt="4" custScaleY="137317">
        <dgm:presLayoutVars>
          <dgm:chPref val="3"/>
        </dgm:presLayoutVars>
      </dgm:prSet>
      <dgm:spPr/>
      <dgm:t>
        <a:bodyPr/>
        <a:lstStyle/>
        <a:p>
          <a:endParaRPr lang="fr-FR"/>
        </a:p>
      </dgm:t>
    </dgm:pt>
    <dgm:pt modelId="{49470BA9-712F-40D1-8049-CC3EF136B1D9}" type="pres">
      <dgm:prSet presAssocID="{851D7C8C-97FE-4FF2-BEC8-22DFBC77F6B0}" presName="horzThree" presStyleCnt="0"/>
      <dgm:spPr/>
    </dgm:pt>
    <dgm:pt modelId="{00C7AE80-8F2B-4079-8D6A-D14A101BA5FE}" type="pres">
      <dgm:prSet presAssocID="{0841F18E-44CF-45C1-8EFA-FEC3F5387D0D}" presName="sibSpaceTwo" presStyleCnt="0"/>
      <dgm:spPr/>
    </dgm:pt>
    <dgm:pt modelId="{0030B960-C7C6-4549-B0AE-EFC2E7B3EC85}" type="pres">
      <dgm:prSet presAssocID="{06E4E52D-AA3E-4BC7-B69E-37474AEBFDF0}" presName="vertTwo" presStyleCnt="0"/>
      <dgm:spPr/>
    </dgm:pt>
    <dgm:pt modelId="{4A5AC227-24DB-4E5D-846F-287BB99AB6CB}" type="pres">
      <dgm:prSet presAssocID="{06E4E52D-AA3E-4BC7-B69E-37474AEBFDF0}" presName="txTwo" presStyleLbl="node2" presStyleIdx="3" presStyleCnt="4" custScaleY="27167">
        <dgm:presLayoutVars>
          <dgm:chPref val="3"/>
        </dgm:presLayoutVars>
      </dgm:prSet>
      <dgm:spPr/>
      <dgm:t>
        <a:bodyPr/>
        <a:lstStyle/>
        <a:p>
          <a:endParaRPr lang="fr-FR"/>
        </a:p>
      </dgm:t>
    </dgm:pt>
    <dgm:pt modelId="{7E5876FB-90CD-400C-803F-3F5B6311EBC6}" type="pres">
      <dgm:prSet presAssocID="{06E4E52D-AA3E-4BC7-B69E-37474AEBFDF0}" presName="parTransTwo" presStyleCnt="0"/>
      <dgm:spPr/>
    </dgm:pt>
    <dgm:pt modelId="{C754B8E0-9130-4CBB-B221-6D3DBA168BB0}" type="pres">
      <dgm:prSet presAssocID="{06E4E52D-AA3E-4BC7-B69E-37474AEBFDF0}" presName="horzTwo" presStyleCnt="0"/>
      <dgm:spPr/>
    </dgm:pt>
    <dgm:pt modelId="{D255D9CB-4174-4577-9C49-6DD65B8605FD}" type="pres">
      <dgm:prSet presAssocID="{EA469E41-79FA-48DF-A8BB-F52AD2A262AD}" presName="vertThree" presStyleCnt="0"/>
      <dgm:spPr/>
    </dgm:pt>
    <dgm:pt modelId="{CCF37490-43A8-4869-82D9-6C66BA80B432}" type="pres">
      <dgm:prSet presAssocID="{EA469E41-79FA-48DF-A8BB-F52AD2A262AD}" presName="txThree" presStyleLbl="node3" presStyleIdx="3" presStyleCnt="4" custScaleY="137317">
        <dgm:presLayoutVars>
          <dgm:chPref val="3"/>
        </dgm:presLayoutVars>
      </dgm:prSet>
      <dgm:spPr/>
      <dgm:t>
        <a:bodyPr/>
        <a:lstStyle/>
        <a:p>
          <a:endParaRPr lang="fr-FR"/>
        </a:p>
      </dgm:t>
    </dgm:pt>
    <dgm:pt modelId="{848E68B0-72BB-4F20-A963-FD304C75AE16}" type="pres">
      <dgm:prSet presAssocID="{EA469E41-79FA-48DF-A8BB-F52AD2A262AD}" presName="horzThree" presStyleCnt="0"/>
      <dgm:spPr/>
    </dgm:pt>
  </dgm:ptLst>
  <dgm:cxnLst>
    <dgm:cxn modelId="{7C09067B-A35E-47B5-9627-237C6B428000}" type="presOf" srcId="{817FD4B2-0698-48D8-9A79-3FC342C95EC6}" destId="{47F6F475-8F71-4A47-9F9D-DD21E6DA5A5A}" srcOrd="0" destOrd="0" presId="urn:microsoft.com/office/officeart/2005/8/layout/hierarchy4"/>
    <dgm:cxn modelId="{B4B0B3E5-387D-4F1D-82E2-B210DDF6F641}" type="presOf" srcId="{789CB1F4-38C2-4A3D-8469-6D21783E3109}" destId="{37D74956-8FE5-4EC0-9CAC-AD943E7E963E}" srcOrd="0" destOrd="0" presId="urn:microsoft.com/office/officeart/2005/8/layout/hierarchy4"/>
    <dgm:cxn modelId="{3A706C73-5666-4686-9036-9FCD759AAEFC}" srcId="{EA331023-A6EB-4672-9594-AB9B38AD2B7F}" destId="{D3FF0FC8-6593-43B5-AD78-CD0EB80893BE}" srcOrd="0" destOrd="0" parTransId="{F2052A26-705F-4C52-B305-24B7FF828BF5}" sibTransId="{206C0100-BC63-41A2-8B64-F1DAD6032A06}"/>
    <dgm:cxn modelId="{40914FD1-85CC-4BFB-B7B0-941D27DE4DCB}" type="presOf" srcId="{06E4E52D-AA3E-4BC7-B69E-37474AEBFDF0}" destId="{4A5AC227-24DB-4E5D-846F-287BB99AB6CB}" srcOrd="0" destOrd="0" presId="urn:microsoft.com/office/officeart/2005/8/layout/hierarchy4"/>
    <dgm:cxn modelId="{BECAF85D-994C-424F-AFB9-54791FFB2035}" srcId="{D3FF0FC8-6593-43B5-AD78-CD0EB80893BE}" destId="{F842DC34-7507-4CFB-B7A3-F739805EE788}" srcOrd="0" destOrd="0" parTransId="{6F387A7D-EA68-4908-AD02-579527827759}" sibTransId="{13E35A5A-E52D-4405-9ECD-FABDB52DA8B7}"/>
    <dgm:cxn modelId="{F04CBFA6-795E-4EED-917D-55E3660BE490}" type="presOf" srcId="{D3FF0FC8-6593-43B5-AD78-CD0EB80893BE}" destId="{96114868-DC8F-4483-ACD4-C5AFC012963D}" srcOrd="0" destOrd="0" presId="urn:microsoft.com/office/officeart/2005/8/layout/hierarchy4"/>
    <dgm:cxn modelId="{9F845A1B-BD92-44B8-B936-90BE69019048}" srcId="{4D4EA62C-63FE-4544-9C0D-4573867E1E33}" destId="{789CB1F4-38C2-4A3D-8469-6D21783E3109}" srcOrd="0" destOrd="0" parTransId="{9F4DFEF8-3417-4FF4-B1E8-3832483498CC}" sibTransId="{72D17509-7EB1-42BD-BDA6-084266818E43}"/>
    <dgm:cxn modelId="{E9E8AC4C-20D0-4803-A49C-66EF8C811B81}" srcId="{EA331023-A6EB-4672-9594-AB9B38AD2B7F}" destId="{4D4EA62C-63FE-4544-9C0D-4573867E1E33}" srcOrd="1" destOrd="0" parTransId="{61606ADC-E31A-4BA5-A177-7F3B65A24D8F}" sibTransId="{5035C6E5-A322-48AE-9D3B-D07AB0A283B9}"/>
    <dgm:cxn modelId="{AD42FACC-D88B-41F0-89C0-48612B7509F0}" srcId="{06E4E52D-AA3E-4BC7-B69E-37474AEBFDF0}" destId="{EA469E41-79FA-48DF-A8BB-F52AD2A262AD}" srcOrd="0" destOrd="0" parTransId="{365AE458-5AFE-41AC-BA99-56D8A0096E66}" sibTransId="{84F1EE23-6A70-4E26-9715-7E920093F620}"/>
    <dgm:cxn modelId="{83621DBE-7503-4243-9D6C-67C7AA50A8D2}" type="presOf" srcId="{4D4EA62C-63FE-4544-9C0D-4573867E1E33}" destId="{C48EC1F5-2581-4594-A2A9-BD421BACA8E1}" srcOrd="0" destOrd="0" presId="urn:microsoft.com/office/officeart/2005/8/layout/hierarchy4"/>
    <dgm:cxn modelId="{01FA8E90-45B7-4C80-A38D-50B89E08F13B}" srcId="{EA331023-A6EB-4672-9594-AB9B38AD2B7F}" destId="{06E4E52D-AA3E-4BC7-B69E-37474AEBFDF0}" srcOrd="3" destOrd="0" parTransId="{1DF3DE6A-5E74-48FF-BDBE-7A4FAFC11056}" sibTransId="{6300C1F6-EA4F-4BAE-97D7-FB27DDC5897F}"/>
    <dgm:cxn modelId="{790463B4-8BA6-4B69-B754-9757C95F55BB}" srcId="{6036E81E-3780-4A28-9FA7-2D5CBA194C28}" destId="{851D7C8C-97FE-4FF2-BEC8-22DFBC77F6B0}" srcOrd="0" destOrd="0" parTransId="{C04CED1C-8FC6-4180-9243-8FF6AB950E54}" sibTransId="{EE6016AB-D175-4B85-8B18-B1986B9AFAC3}"/>
    <dgm:cxn modelId="{9C7373B7-4192-4F01-9E7B-F4C80C526D9B}" type="presOf" srcId="{F842DC34-7507-4CFB-B7A3-F739805EE788}" destId="{5113C133-C41E-471A-8B19-710AB74C8555}" srcOrd="0" destOrd="0" presId="urn:microsoft.com/office/officeart/2005/8/layout/hierarchy4"/>
    <dgm:cxn modelId="{F1316CE9-C7AA-4847-80AE-89F348AE15F8}" srcId="{817FD4B2-0698-48D8-9A79-3FC342C95EC6}" destId="{EA331023-A6EB-4672-9594-AB9B38AD2B7F}" srcOrd="0" destOrd="0" parTransId="{D7EA0F3D-DCBB-486A-8941-DC4079F68A3F}" sibTransId="{22272F96-D3D7-40E4-AD22-A8E04B29E3EF}"/>
    <dgm:cxn modelId="{8012ED3A-C70B-4D25-BFF2-D584602167D6}" type="presOf" srcId="{EA331023-A6EB-4672-9594-AB9B38AD2B7F}" destId="{09B6C8B9-5242-4FB2-8418-736D8D87DB66}" srcOrd="0" destOrd="0" presId="urn:microsoft.com/office/officeart/2005/8/layout/hierarchy4"/>
    <dgm:cxn modelId="{A64C8FA8-8D53-4893-A86A-167EBDE421B1}" type="presOf" srcId="{EA469E41-79FA-48DF-A8BB-F52AD2A262AD}" destId="{CCF37490-43A8-4869-82D9-6C66BA80B432}" srcOrd="0" destOrd="0" presId="urn:microsoft.com/office/officeart/2005/8/layout/hierarchy4"/>
    <dgm:cxn modelId="{694B5B38-75AF-4303-88E3-16563706355A}" type="presOf" srcId="{6036E81E-3780-4A28-9FA7-2D5CBA194C28}" destId="{5213F7D5-9459-479A-8136-D1129681ED11}" srcOrd="0" destOrd="0" presId="urn:microsoft.com/office/officeart/2005/8/layout/hierarchy4"/>
    <dgm:cxn modelId="{6FD65ABD-00BF-45FD-83E4-A63DBC5FC962}" srcId="{EA331023-A6EB-4672-9594-AB9B38AD2B7F}" destId="{6036E81E-3780-4A28-9FA7-2D5CBA194C28}" srcOrd="2" destOrd="0" parTransId="{583518D9-CA25-4E55-9214-D1F48C139576}" sibTransId="{0841F18E-44CF-45C1-8EFA-FEC3F5387D0D}"/>
    <dgm:cxn modelId="{E095562B-F674-4E1D-9087-B66F06E483F4}" type="presOf" srcId="{851D7C8C-97FE-4FF2-BEC8-22DFBC77F6B0}" destId="{67B58810-86B3-45D2-BF1E-F21CD13F2925}" srcOrd="0" destOrd="0" presId="urn:microsoft.com/office/officeart/2005/8/layout/hierarchy4"/>
    <dgm:cxn modelId="{42587E5D-05A2-44D9-BF0D-2ED522325B71}" type="presParOf" srcId="{47F6F475-8F71-4A47-9F9D-DD21E6DA5A5A}" destId="{E73A2A9F-667E-403C-B62C-2BF1A895D87B}" srcOrd="0" destOrd="0" presId="urn:microsoft.com/office/officeart/2005/8/layout/hierarchy4"/>
    <dgm:cxn modelId="{61C26D43-A76D-4049-8F2A-70AB3A0D6D97}" type="presParOf" srcId="{E73A2A9F-667E-403C-B62C-2BF1A895D87B}" destId="{09B6C8B9-5242-4FB2-8418-736D8D87DB66}" srcOrd="0" destOrd="0" presId="urn:microsoft.com/office/officeart/2005/8/layout/hierarchy4"/>
    <dgm:cxn modelId="{8FF79BEB-FEE2-4929-9C18-51B046575879}" type="presParOf" srcId="{E73A2A9F-667E-403C-B62C-2BF1A895D87B}" destId="{72838C9C-0008-43E0-A34C-6E8492735572}" srcOrd="1" destOrd="0" presId="urn:microsoft.com/office/officeart/2005/8/layout/hierarchy4"/>
    <dgm:cxn modelId="{755C3C66-DCD6-49AF-BEFE-ABD8CA0E2FB0}" type="presParOf" srcId="{E73A2A9F-667E-403C-B62C-2BF1A895D87B}" destId="{A67BB79B-497B-4650-9790-76CC58C18DD8}" srcOrd="2" destOrd="0" presId="urn:microsoft.com/office/officeart/2005/8/layout/hierarchy4"/>
    <dgm:cxn modelId="{DC0742CC-B72D-4EC9-B6B9-980127D80C9D}" type="presParOf" srcId="{A67BB79B-497B-4650-9790-76CC58C18DD8}" destId="{F82F2AF8-25DB-409E-BFFE-65FEA2C90D01}" srcOrd="0" destOrd="0" presId="urn:microsoft.com/office/officeart/2005/8/layout/hierarchy4"/>
    <dgm:cxn modelId="{01731700-9416-41C9-8498-B5B5C0A15D97}" type="presParOf" srcId="{F82F2AF8-25DB-409E-BFFE-65FEA2C90D01}" destId="{96114868-DC8F-4483-ACD4-C5AFC012963D}" srcOrd="0" destOrd="0" presId="urn:microsoft.com/office/officeart/2005/8/layout/hierarchy4"/>
    <dgm:cxn modelId="{64C89479-85B7-4637-8916-AC93A0AC61F6}" type="presParOf" srcId="{F82F2AF8-25DB-409E-BFFE-65FEA2C90D01}" destId="{CC43E92C-B7BF-4310-81CB-C177AB054991}" srcOrd="1" destOrd="0" presId="urn:microsoft.com/office/officeart/2005/8/layout/hierarchy4"/>
    <dgm:cxn modelId="{38746FB3-F67B-417D-8D39-3FF72C393BFA}" type="presParOf" srcId="{F82F2AF8-25DB-409E-BFFE-65FEA2C90D01}" destId="{C4F9615B-350C-4004-9054-725923D9DA0F}" srcOrd="2" destOrd="0" presId="urn:microsoft.com/office/officeart/2005/8/layout/hierarchy4"/>
    <dgm:cxn modelId="{7D01F8B0-6C71-4414-8BC6-7FFE2DFA677E}" type="presParOf" srcId="{C4F9615B-350C-4004-9054-725923D9DA0F}" destId="{2C352EAF-74B4-44B3-A870-C86EA8018E88}" srcOrd="0" destOrd="0" presId="urn:microsoft.com/office/officeart/2005/8/layout/hierarchy4"/>
    <dgm:cxn modelId="{311A7853-31E0-42E7-BB12-D0BB82C32CBB}" type="presParOf" srcId="{2C352EAF-74B4-44B3-A870-C86EA8018E88}" destId="{5113C133-C41E-471A-8B19-710AB74C8555}" srcOrd="0" destOrd="0" presId="urn:microsoft.com/office/officeart/2005/8/layout/hierarchy4"/>
    <dgm:cxn modelId="{BF0ABD48-95A8-42AA-A154-F64795276245}" type="presParOf" srcId="{2C352EAF-74B4-44B3-A870-C86EA8018E88}" destId="{3C0E299F-25A4-4A3D-A592-0C2455B1666A}" srcOrd="1" destOrd="0" presId="urn:microsoft.com/office/officeart/2005/8/layout/hierarchy4"/>
    <dgm:cxn modelId="{60B70A4C-B922-4577-B9DA-CA4D96C14735}" type="presParOf" srcId="{A67BB79B-497B-4650-9790-76CC58C18DD8}" destId="{F5DE6E72-ECD3-465A-A9E1-9317DEFAA8B6}" srcOrd="1" destOrd="0" presId="urn:microsoft.com/office/officeart/2005/8/layout/hierarchy4"/>
    <dgm:cxn modelId="{F091C1EF-4ECC-42D9-AC1B-6BAFBA825DCA}" type="presParOf" srcId="{A67BB79B-497B-4650-9790-76CC58C18DD8}" destId="{43723223-147B-41A0-8935-BF8E5545FD89}" srcOrd="2" destOrd="0" presId="urn:microsoft.com/office/officeart/2005/8/layout/hierarchy4"/>
    <dgm:cxn modelId="{4262CB54-CFAE-4067-93FF-A31C651A535B}" type="presParOf" srcId="{43723223-147B-41A0-8935-BF8E5545FD89}" destId="{C48EC1F5-2581-4594-A2A9-BD421BACA8E1}" srcOrd="0" destOrd="0" presId="urn:microsoft.com/office/officeart/2005/8/layout/hierarchy4"/>
    <dgm:cxn modelId="{3473E7E5-2345-4506-AA65-FED37196C23D}" type="presParOf" srcId="{43723223-147B-41A0-8935-BF8E5545FD89}" destId="{A2AA8902-3A86-4485-8542-16800C6EC143}" srcOrd="1" destOrd="0" presId="urn:microsoft.com/office/officeart/2005/8/layout/hierarchy4"/>
    <dgm:cxn modelId="{548A1497-3436-4ECD-A338-C8BBCB21F727}" type="presParOf" srcId="{43723223-147B-41A0-8935-BF8E5545FD89}" destId="{28B461F5-8B5A-405A-B44F-D307B9A72C73}" srcOrd="2" destOrd="0" presId="urn:microsoft.com/office/officeart/2005/8/layout/hierarchy4"/>
    <dgm:cxn modelId="{0ED427DB-9055-487D-A894-2F2EAB5365A9}" type="presParOf" srcId="{28B461F5-8B5A-405A-B44F-D307B9A72C73}" destId="{07425D20-696F-4753-BCF3-994C90172061}" srcOrd="0" destOrd="0" presId="urn:microsoft.com/office/officeart/2005/8/layout/hierarchy4"/>
    <dgm:cxn modelId="{26AB3C4F-9AE5-4649-BFBA-80516EF1BC4F}" type="presParOf" srcId="{07425D20-696F-4753-BCF3-994C90172061}" destId="{37D74956-8FE5-4EC0-9CAC-AD943E7E963E}" srcOrd="0" destOrd="0" presId="urn:microsoft.com/office/officeart/2005/8/layout/hierarchy4"/>
    <dgm:cxn modelId="{EB74F0FE-310A-4605-80D5-2D7E8D945B4C}" type="presParOf" srcId="{07425D20-696F-4753-BCF3-994C90172061}" destId="{BB2142E0-A933-402E-8F96-810DBB971EDD}" srcOrd="1" destOrd="0" presId="urn:microsoft.com/office/officeart/2005/8/layout/hierarchy4"/>
    <dgm:cxn modelId="{1404FF63-7C8D-4AC0-930D-33FAB2677497}" type="presParOf" srcId="{A67BB79B-497B-4650-9790-76CC58C18DD8}" destId="{97345B5C-B800-4A66-A8EB-F88451D64400}" srcOrd="3" destOrd="0" presId="urn:microsoft.com/office/officeart/2005/8/layout/hierarchy4"/>
    <dgm:cxn modelId="{C55F38C6-DC40-4373-989D-A410D251E7A3}" type="presParOf" srcId="{A67BB79B-497B-4650-9790-76CC58C18DD8}" destId="{B37D907C-3160-4ED3-AE74-5A281233D2E0}" srcOrd="4" destOrd="0" presId="urn:microsoft.com/office/officeart/2005/8/layout/hierarchy4"/>
    <dgm:cxn modelId="{6FA5D0B1-3DAF-456D-BED7-47A0D02DA9F2}" type="presParOf" srcId="{B37D907C-3160-4ED3-AE74-5A281233D2E0}" destId="{5213F7D5-9459-479A-8136-D1129681ED11}" srcOrd="0" destOrd="0" presId="urn:microsoft.com/office/officeart/2005/8/layout/hierarchy4"/>
    <dgm:cxn modelId="{D4C3952A-26D5-4413-84FC-1B84B919D8DA}" type="presParOf" srcId="{B37D907C-3160-4ED3-AE74-5A281233D2E0}" destId="{8878569E-DED2-4BA4-8904-24B9BC739EDD}" srcOrd="1" destOrd="0" presId="urn:microsoft.com/office/officeart/2005/8/layout/hierarchy4"/>
    <dgm:cxn modelId="{2D52F944-D04B-4E6E-8CAB-E9789F6B46E5}" type="presParOf" srcId="{B37D907C-3160-4ED3-AE74-5A281233D2E0}" destId="{21B2991A-28A4-4C51-AC05-93FA584E5C6B}" srcOrd="2" destOrd="0" presId="urn:microsoft.com/office/officeart/2005/8/layout/hierarchy4"/>
    <dgm:cxn modelId="{5E1312F4-E471-47AA-976E-A044F6E381B8}" type="presParOf" srcId="{21B2991A-28A4-4C51-AC05-93FA584E5C6B}" destId="{01AE03CB-06A8-4C8E-9E81-0D8C49B4710B}" srcOrd="0" destOrd="0" presId="urn:microsoft.com/office/officeart/2005/8/layout/hierarchy4"/>
    <dgm:cxn modelId="{E459041D-07AF-4DEA-8309-5E7EEFA28B26}" type="presParOf" srcId="{01AE03CB-06A8-4C8E-9E81-0D8C49B4710B}" destId="{67B58810-86B3-45D2-BF1E-F21CD13F2925}" srcOrd="0" destOrd="0" presId="urn:microsoft.com/office/officeart/2005/8/layout/hierarchy4"/>
    <dgm:cxn modelId="{934D1CCA-F5A6-48C7-822E-EB7CF314B1F3}" type="presParOf" srcId="{01AE03CB-06A8-4C8E-9E81-0D8C49B4710B}" destId="{49470BA9-712F-40D1-8049-CC3EF136B1D9}" srcOrd="1" destOrd="0" presId="urn:microsoft.com/office/officeart/2005/8/layout/hierarchy4"/>
    <dgm:cxn modelId="{53AB8469-2D95-4B6E-BB03-5DD3553A11BD}" type="presParOf" srcId="{A67BB79B-497B-4650-9790-76CC58C18DD8}" destId="{00C7AE80-8F2B-4079-8D6A-D14A101BA5FE}" srcOrd="5" destOrd="0" presId="urn:microsoft.com/office/officeart/2005/8/layout/hierarchy4"/>
    <dgm:cxn modelId="{6D45DC40-8485-4215-9783-13B314F1BA68}" type="presParOf" srcId="{A67BB79B-497B-4650-9790-76CC58C18DD8}" destId="{0030B960-C7C6-4549-B0AE-EFC2E7B3EC85}" srcOrd="6" destOrd="0" presId="urn:microsoft.com/office/officeart/2005/8/layout/hierarchy4"/>
    <dgm:cxn modelId="{56D2CEE9-3E42-4549-9159-1CA1CDCCB292}" type="presParOf" srcId="{0030B960-C7C6-4549-B0AE-EFC2E7B3EC85}" destId="{4A5AC227-24DB-4E5D-846F-287BB99AB6CB}" srcOrd="0" destOrd="0" presId="urn:microsoft.com/office/officeart/2005/8/layout/hierarchy4"/>
    <dgm:cxn modelId="{E7AC2FC1-0DBF-4B97-AB1E-A2144E47695C}" type="presParOf" srcId="{0030B960-C7C6-4549-B0AE-EFC2E7B3EC85}" destId="{7E5876FB-90CD-400C-803F-3F5B6311EBC6}" srcOrd="1" destOrd="0" presId="urn:microsoft.com/office/officeart/2005/8/layout/hierarchy4"/>
    <dgm:cxn modelId="{8ACD9D93-3CBC-4791-B26E-2F042EC75984}" type="presParOf" srcId="{0030B960-C7C6-4549-B0AE-EFC2E7B3EC85}" destId="{C754B8E0-9130-4CBB-B221-6D3DBA168BB0}" srcOrd="2" destOrd="0" presId="urn:microsoft.com/office/officeart/2005/8/layout/hierarchy4"/>
    <dgm:cxn modelId="{D579F363-D6A8-4637-9CF0-0AE73A715196}" type="presParOf" srcId="{C754B8E0-9130-4CBB-B221-6D3DBA168BB0}" destId="{D255D9CB-4174-4577-9C49-6DD65B8605FD}" srcOrd="0" destOrd="0" presId="urn:microsoft.com/office/officeart/2005/8/layout/hierarchy4"/>
    <dgm:cxn modelId="{6FDF504B-4CE4-445A-AF35-CA39DBB67C70}" type="presParOf" srcId="{D255D9CB-4174-4577-9C49-6DD65B8605FD}" destId="{CCF37490-43A8-4869-82D9-6C66BA80B432}" srcOrd="0" destOrd="0" presId="urn:microsoft.com/office/officeart/2005/8/layout/hierarchy4"/>
    <dgm:cxn modelId="{5F316B74-E270-49A5-B550-A1F07A281AF0}" type="presParOf" srcId="{D255D9CB-4174-4577-9C49-6DD65B8605FD}" destId="{848E68B0-72BB-4F20-A963-FD304C75AE1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93E043C-DA2F-4FBC-AB33-952D1FDE331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fr-FR"/>
        </a:p>
      </dgm:t>
    </dgm:pt>
    <dgm:pt modelId="{BA9FDC34-D6AF-4C47-A083-DF77568A554B}">
      <dgm:prSet/>
      <dgm:spPr>
        <a:ln w="28575">
          <a:solidFill>
            <a:schemeClr val="bg2"/>
          </a:solidFill>
        </a:ln>
      </dgm:spPr>
      <dgm:t>
        <a:bodyPr/>
        <a:lstStyle/>
        <a:p>
          <a:r>
            <a:rPr lang="fr-FR" b="0" dirty="0"/>
            <a:t>Pour en savoir plus, le document est disponible sur </a:t>
          </a:r>
          <a:r>
            <a:rPr lang="fr-FR" b="0" dirty="0" smtClean="0"/>
            <a:t>l’intranet HCL, </a:t>
          </a:r>
          <a:r>
            <a:rPr lang="fr-FR" b="0" dirty="0"/>
            <a:t>via ce lien : </a:t>
          </a:r>
          <a:r>
            <a:rPr lang="fr-FR" b="0" dirty="0">
              <a:hlinkClick xmlns:r="http://schemas.openxmlformats.org/officeDocument/2006/relationships" r:id="rId1"/>
            </a:rPr>
            <a:t>https://intranet.chu-lyon.fr/silverpeas/attached_file/componentId/quickinfo505/attachmentId/131ff412-30be-47fd-99bf-100f9a80e696/lang/fr/name/Cadre_engagement_RSE.pdf?t_=1704815876835</a:t>
          </a:r>
          <a:endParaRPr lang="fr-FR" dirty="0"/>
        </a:p>
      </dgm:t>
    </dgm:pt>
    <dgm:pt modelId="{C6140270-B874-4CB6-9C9A-6B587DD6E8D3}" type="parTrans" cxnId="{7036FE6E-BA72-4388-A8E3-5D881FA17787}">
      <dgm:prSet/>
      <dgm:spPr/>
      <dgm:t>
        <a:bodyPr/>
        <a:lstStyle/>
        <a:p>
          <a:endParaRPr lang="fr-FR"/>
        </a:p>
      </dgm:t>
    </dgm:pt>
    <dgm:pt modelId="{B108BCBB-114E-43A8-A82D-70CDDE2F4529}" type="sibTrans" cxnId="{7036FE6E-BA72-4388-A8E3-5D881FA17787}">
      <dgm:prSet/>
      <dgm:spPr/>
      <dgm:t>
        <a:bodyPr/>
        <a:lstStyle/>
        <a:p>
          <a:endParaRPr lang="fr-FR"/>
        </a:p>
      </dgm:t>
    </dgm:pt>
    <dgm:pt modelId="{B859FF5D-C3E1-4DE2-A152-EFA3BCA7FB7A}" type="pres">
      <dgm:prSet presAssocID="{B93E043C-DA2F-4FBC-AB33-952D1FDE3315}" presName="linear" presStyleCnt="0">
        <dgm:presLayoutVars>
          <dgm:animLvl val="lvl"/>
          <dgm:resizeHandles val="exact"/>
        </dgm:presLayoutVars>
      </dgm:prSet>
      <dgm:spPr/>
      <dgm:t>
        <a:bodyPr/>
        <a:lstStyle/>
        <a:p>
          <a:endParaRPr lang="fr-FR"/>
        </a:p>
      </dgm:t>
    </dgm:pt>
    <dgm:pt modelId="{E6B805B7-C0BD-46B0-A48F-B9DE2FDC8769}" type="pres">
      <dgm:prSet presAssocID="{BA9FDC34-D6AF-4C47-A083-DF77568A554B}" presName="parentText" presStyleLbl="node1" presStyleIdx="0" presStyleCnt="1">
        <dgm:presLayoutVars>
          <dgm:chMax val="0"/>
          <dgm:bulletEnabled val="1"/>
        </dgm:presLayoutVars>
      </dgm:prSet>
      <dgm:spPr/>
      <dgm:t>
        <a:bodyPr/>
        <a:lstStyle/>
        <a:p>
          <a:endParaRPr lang="fr-FR"/>
        </a:p>
      </dgm:t>
    </dgm:pt>
  </dgm:ptLst>
  <dgm:cxnLst>
    <dgm:cxn modelId="{7036FE6E-BA72-4388-A8E3-5D881FA17787}" srcId="{B93E043C-DA2F-4FBC-AB33-952D1FDE3315}" destId="{BA9FDC34-D6AF-4C47-A083-DF77568A554B}" srcOrd="0" destOrd="0" parTransId="{C6140270-B874-4CB6-9C9A-6B587DD6E8D3}" sibTransId="{B108BCBB-114E-43A8-A82D-70CDDE2F4529}"/>
    <dgm:cxn modelId="{044A6B3E-2617-45E0-9CEC-B3F136D78974}" type="presOf" srcId="{BA9FDC34-D6AF-4C47-A083-DF77568A554B}" destId="{E6B805B7-C0BD-46B0-A48F-B9DE2FDC8769}" srcOrd="0" destOrd="0" presId="urn:microsoft.com/office/officeart/2005/8/layout/vList2"/>
    <dgm:cxn modelId="{2508B943-8EB1-4A27-A4C4-6C1DEF10243E}" type="presOf" srcId="{B93E043C-DA2F-4FBC-AB33-952D1FDE3315}" destId="{B859FF5D-C3E1-4DE2-A152-EFA3BCA7FB7A}" srcOrd="0" destOrd="0" presId="urn:microsoft.com/office/officeart/2005/8/layout/vList2"/>
    <dgm:cxn modelId="{65C099E9-FBBE-46FA-951A-25AEA68819BC}" type="presParOf" srcId="{B859FF5D-C3E1-4DE2-A152-EFA3BCA7FB7A}" destId="{E6B805B7-C0BD-46B0-A48F-B9DE2FDC8769}" srcOrd="0" destOrd="0" presId="urn:microsoft.com/office/officeart/2005/8/layout/vList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8648B-0E6B-49B3-A9F4-D15FE40F2E4E}">
      <dsp:nvSpPr>
        <dsp:cNvPr id="0" name=""/>
        <dsp:cNvSpPr/>
      </dsp:nvSpPr>
      <dsp:spPr>
        <a:xfrm>
          <a:off x="0" y="0"/>
          <a:ext cx="4922756" cy="149877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b="0" kern="1200" dirty="0"/>
            <a:t>Le projet de reconstruction du pavillon E </a:t>
          </a:r>
          <a:r>
            <a:rPr lang="fr-FR" sz="2100" b="0" kern="1200" dirty="0">
              <a:solidFill>
                <a:schemeClr val="bg1"/>
              </a:solidFill>
            </a:rPr>
            <a:t>s’inscrit dans </a:t>
          </a:r>
          <a:r>
            <a:rPr lang="fr-FR" sz="2100" kern="1200" dirty="0" smtClean="0">
              <a:solidFill>
                <a:schemeClr val="bg1"/>
              </a:solidFill>
            </a:rPr>
            <a:t>un projet de </a:t>
          </a:r>
          <a:r>
            <a:rPr lang="fr-FR" sz="2100" b="1" kern="1200" dirty="0" smtClean="0">
              <a:solidFill>
                <a:schemeClr val="bg1"/>
              </a:solidFill>
            </a:rPr>
            <a:t>modernisation ambitieux </a:t>
          </a:r>
          <a:r>
            <a:rPr lang="fr-FR" sz="2100" b="0" kern="1200" dirty="0" smtClean="0">
              <a:solidFill>
                <a:schemeClr val="bg1"/>
              </a:solidFill>
            </a:rPr>
            <a:t>de l’hôpital </a:t>
          </a:r>
          <a:r>
            <a:rPr lang="fr-FR" sz="2100" kern="1200" dirty="0" smtClean="0">
              <a:solidFill>
                <a:schemeClr val="bg1"/>
              </a:solidFill>
            </a:rPr>
            <a:t>dans le respect d’une architecture protégée</a:t>
          </a:r>
          <a:r>
            <a:rPr lang="fr-FR" sz="2100" b="0" kern="1200" dirty="0" smtClean="0">
              <a:solidFill>
                <a:schemeClr val="bg1"/>
              </a:solidFill>
            </a:rPr>
            <a:t> </a:t>
          </a:r>
          <a:r>
            <a:rPr lang="fr-FR" sz="2100" b="0" kern="1200" dirty="0">
              <a:solidFill>
                <a:schemeClr val="bg1"/>
              </a:solidFill>
            </a:rPr>
            <a:t>:</a:t>
          </a:r>
          <a:endParaRPr lang="fr-FR" sz="2100" kern="1200" dirty="0">
            <a:solidFill>
              <a:schemeClr val="bg1"/>
            </a:solidFill>
          </a:endParaRPr>
        </a:p>
      </dsp:txBody>
      <dsp:txXfrm>
        <a:off x="73164" y="73164"/>
        <a:ext cx="4776428" cy="1352442"/>
      </dsp:txXfrm>
    </dsp:sp>
    <dsp:sp modelId="{E9C548CF-301C-4AAA-B9D0-44FADD5E8B78}">
      <dsp:nvSpPr>
        <dsp:cNvPr id="0" name=""/>
        <dsp:cNvSpPr/>
      </dsp:nvSpPr>
      <dsp:spPr>
        <a:xfrm>
          <a:off x="0" y="1564261"/>
          <a:ext cx="4922756" cy="426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9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b="0" kern="1200" dirty="0">
              <a:solidFill>
                <a:srgbClr val="002060"/>
              </a:solidFill>
            </a:rPr>
            <a:t>Rénovation du pavillon B (imagerie programmée) : mars 2015</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a:solidFill>
                <a:srgbClr val="002060"/>
              </a:solidFill>
            </a:rPr>
            <a:t>Rénovation du pavillon I (pavillon des brûlés) : septembre 2016</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a:solidFill>
                <a:srgbClr val="002060"/>
              </a:solidFill>
            </a:rPr>
            <a:t>Déconstruction et construction du nouveau pavillon H (bloc opératoire, imagerie d’urgence et imagerie interventionnelle, réanimation, surveillance continue, hospitalisation, hélistation) : mise en service en 2018</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a:solidFill>
                <a:srgbClr val="002060"/>
              </a:solidFill>
            </a:rPr>
            <a:t>Rénovation du pavillon N (pavillons des urgences médicales et traumatologiques) : octobre 2023</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a:solidFill>
                <a:srgbClr val="002060"/>
              </a:solidFill>
            </a:rPr>
            <a:t>Rénovation du pavillon C (ophtalmologie) : septembre 2024</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a:solidFill>
                <a:srgbClr val="002060"/>
              </a:solidFill>
            </a:rPr>
            <a:t>Rénovation du pavillon T (urgences dentaires) : travaux en cours</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smtClean="0">
              <a:solidFill>
                <a:srgbClr val="002060"/>
              </a:solidFill>
            </a:rPr>
            <a:t>Ambulatoire au pavillon A : études en cours</a:t>
          </a:r>
          <a:endParaRPr lang="fr-FR" sz="1600" kern="1200" dirty="0">
            <a:solidFill>
              <a:srgbClr val="002060"/>
            </a:solidFill>
          </a:endParaRPr>
        </a:p>
        <a:p>
          <a:pPr marL="171450" lvl="1" indent="-171450" algn="l" defTabSz="711200">
            <a:lnSpc>
              <a:spcPct val="90000"/>
            </a:lnSpc>
            <a:spcBef>
              <a:spcPct val="0"/>
            </a:spcBef>
            <a:spcAft>
              <a:spcPct val="20000"/>
            </a:spcAft>
            <a:buChar char="••"/>
          </a:pPr>
          <a:r>
            <a:rPr lang="fr-FR" sz="1600" b="0" kern="1200" dirty="0" smtClean="0">
              <a:solidFill>
                <a:srgbClr val="002060"/>
              </a:solidFill>
            </a:rPr>
            <a:t>Construction </a:t>
          </a:r>
          <a:r>
            <a:rPr lang="fr-FR" sz="1600" b="0" kern="1200" dirty="0">
              <a:solidFill>
                <a:srgbClr val="002060"/>
              </a:solidFill>
            </a:rPr>
            <a:t>et restauration de plateaux d’hospitalisation (pavillons E et F): études en cours</a:t>
          </a:r>
          <a:endParaRPr lang="fr-FR" sz="1600" kern="1200" dirty="0">
            <a:solidFill>
              <a:srgbClr val="002060"/>
            </a:solidFill>
          </a:endParaRPr>
        </a:p>
      </dsp:txBody>
      <dsp:txXfrm>
        <a:off x="0" y="1564261"/>
        <a:ext cx="4922756" cy="42600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656E2-46C1-49AA-9072-7F1242779FEF}">
      <dsp:nvSpPr>
        <dsp:cNvPr id="0" name=""/>
        <dsp:cNvSpPr/>
      </dsp:nvSpPr>
      <dsp:spPr>
        <a:xfrm>
          <a:off x="322244" y="181"/>
          <a:ext cx="2705540" cy="1623324"/>
        </a:xfrm>
        <a:prstGeom prst="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Le référentiel HQE BD-Santé apparaît comme ayant le </a:t>
          </a:r>
          <a:r>
            <a:rPr lang="fr-FR" sz="1700" b="1" kern="1200" dirty="0"/>
            <a:t>périmètre le plus large </a:t>
          </a:r>
          <a:r>
            <a:rPr lang="fr-FR" sz="1700" kern="1200" dirty="0"/>
            <a:t>parmi les certifications et labels envisagés.</a:t>
          </a:r>
        </a:p>
      </dsp:txBody>
      <dsp:txXfrm>
        <a:off x="322244" y="181"/>
        <a:ext cx="2705540" cy="1623324"/>
      </dsp:txXfrm>
    </dsp:sp>
    <dsp:sp modelId="{8C55BD13-0CB9-4792-8A2C-C890C3D0F225}">
      <dsp:nvSpPr>
        <dsp:cNvPr id="0" name=""/>
        <dsp:cNvSpPr/>
      </dsp:nvSpPr>
      <dsp:spPr>
        <a:xfrm>
          <a:off x="322244" y="1894060"/>
          <a:ext cx="2705540" cy="1623324"/>
        </a:xfrm>
        <a:prstGeom prst="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a:t>La déclinaison Santé est</a:t>
          </a:r>
          <a:r>
            <a:rPr lang="fr-FR" sz="1700" b="1" kern="1200"/>
            <a:t> récente </a:t>
          </a:r>
          <a:r>
            <a:rPr lang="fr-FR" sz="1700" kern="1200"/>
            <a:t>(juin 2023).</a:t>
          </a:r>
        </a:p>
      </dsp:txBody>
      <dsp:txXfrm>
        <a:off x="322244" y="1894060"/>
        <a:ext cx="2705540" cy="1623324"/>
      </dsp:txXfrm>
    </dsp:sp>
    <dsp:sp modelId="{9D942CF9-67DA-4620-8973-784A84C1C076}">
      <dsp:nvSpPr>
        <dsp:cNvPr id="0" name=""/>
        <dsp:cNvSpPr/>
      </dsp:nvSpPr>
      <dsp:spPr>
        <a:xfrm>
          <a:off x="322244" y="3787938"/>
          <a:ext cx="2705540" cy="1623324"/>
        </a:xfrm>
        <a:prstGeom prst="rect">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C’est une certification </a:t>
          </a:r>
          <a:r>
            <a:rPr lang="fr-FR" sz="1700" b="1" kern="1200" dirty="0"/>
            <a:t>française</a:t>
          </a:r>
          <a:r>
            <a:rPr lang="fr-FR" sz="1700" kern="1200" dirty="0"/>
            <a:t>.</a:t>
          </a:r>
        </a:p>
      </dsp:txBody>
      <dsp:txXfrm>
        <a:off x="322244" y="3787938"/>
        <a:ext cx="2705540" cy="16233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6C2AE-9139-47CE-9199-EB163BF03E76}">
      <dsp:nvSpPr>
        <dsp:cNvPr id="0" name=""/>
        <dsp:cNvSpPr/>
      </dsp:nvSpPr>
      <dsp:spPr>
        <a:xfrm>
          <a:off x="0" y="5662"/>
          <a:ext cx="7775640" cy="524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t>Certification en phase programmation / conception / réalisation</a:t>
          </a:r>
        </a:p>
      </dsp:txBody>
      <dsp:txXfrm>
        <a:off x="25587" y="31249"/>
        <a:ext cx="7724466" cy="4729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FE01-6FB9-402B-A869-81D02156CE21}">
      <dsp:nvSpPr>
        <dsp:cNvPr id="0" name=""/>
        <dsp:cNvSpPr/>
      </dsp:nvSpPr>
      <dsp:spPr>
        <a:xfrm>
          <a:off x="0" y="110243"/>
          <a:ext cx="8927258" cy="1814400"/>
        </a:xfrm>
        <a:prstGeom prst="rect">
          <a:avLst/>
        </a:prstGeom>
        <a:no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2854" tIns="499872" rIns="692854" bIns="170688" numCol="1" spcCol="1270" anchor="t" anchorCtr="0">
          <a:noAutofit/>
        </a:bodyPr>
        <a:lstStyle/>
        <a:p>
          <a:pPr marL="228600" lvl="1" indent="-228600" algn="l" defTabSz="1066800">
            <a:lnSpc>
              <a:spcPct val="90000"/>
            </a:lnSpc>
            <a:spcBef>
              <a:spcPct val="0"/>
            </a:spcBef>
            <a:spcAft>
              <a:spcPct val="15000"/>
            </a:spcAft>
            <a:buChar char="••"/>
          </a:pPr>
          <a:r>
            <a:rPr lang="fr-FR" sz="2400" b="0" kern="1200" dirty="0"/>
            <a:t>Certification </a:t>
          </a:r>
          <a:r>
            <a:rPr lang="fr-FR" sz="2400" b="0" kern="1200" dirty="0" err="1" smtClean="0"/>
            <a:t>Certiva</a:t>
          </a:r>
          <a:r>
            <a:rPr lang="fr-FR" sz="2400" b="0" kern="1200" dirty="0" smtClean="0"/>
            <a:t> 37 </a:t>
          </a:r>
          <a:r>
            <a:rPr lang="fr-FR" sz="2400" b="0" kern="1200" dirty="0"/>
            <a:t>000 € </a:t>
          </a:r>
          <a:r>
            <a:rPr lang="fr-FR" sz="2400" b="0" kern="1200" dirty="0" smtClean="0"/>
            <a:t>HT</a:t>
          </a:r>
          <a:endParaRPr lang="fr-FR" sz="2400" kern="1200" dirty="0"/>
        </a:p>
        <a:p>
          <a:pPr marL="228600" lvl="1" indent="-228600" algn="l" defTabSz="1066800">
            <a:lnSpc>
              <a:spcPct val="90000"/>
            </a:lnSpc>
            <a:spcBef>
              <a:spcPct val="0"/>
            </a:spcBef>
            <a:spcAft>
              <a:spcPct val="15000"/>
            </a:spcAft>
            <a:buChar char="••"/>
          </a:pPr>
          <a:r>
            <a:rPr lang="fr-FR" sz="2400" b="0" kern="1200" dirty="0" smtClean="0"/>
            <a:t>+ </a:t>
          </a:r>
          <a:r>
            <a:rPr lang="fr-FR" sz="2400" b="0" kern="1200" dirty="0"/>
            <a:t>surcoût AMO RSE </a:t>
          </a:r>
          <a:r>
            <a:rPr lang="fr-FR" sz="2400" b="0" kern="1200" dirty="0" smtClean="0"/>
            <a:t>15 000 € HT</a:t>
          </a:r>
          <a:endParaRPr lang="fr-FR" sz="2400" kern="1200" dirty="0"/>
        </a:p>
        <a:p>
          <a:pPr marL="228600" lvl="1" indent="-228600" algn="l" defTabSz="1066800">
            <a:lnSpc>
              <a:spcPct val="90000"/>
            </a:lnSpc>
            <a:spcBef>
              <a:spcPct val="0"/>
            </a:spcBef>
            <a:spcAft>
              <a:spcPct val="15000"/>
            </a:spcAft>
            <a:buChar char="••"/>
          </a:pPr>
          <a:r>
            <a:rPr lang="fr-FR" sz="2400" b="0" kern="1200" dirty="0" smtClean="0"/>
            <a:t>  soit 52 000 €HT soit 0,07% du coût de l’opération</a:t>
          </a:r>
          <a:endParaRPr lang="fr-FR" sz="2400" kern="1200" dirty="0"/>
        </a:p>
      </dsp:txBody>
      <dsp:txXfrm>
        <a:off x="0" y="110243"/>
        <a:ext cx="8927258" cy="1814400"/>
      </dsp:txXfrm>
    </dsp:sp>
    <dsp:sp modelId="{022D85B8-2C65-4E35-AB3D-70797076E5E8}">
      <dsp:nvSpPr>
        <dsp:cNvPr id="0" name=""/>
        <dsp:cNvSpPr/>
      </dsp:nvSpPr>
      <dsp:spPr>
        <a:xfrm>
          <a:off x="446362" y="2074"/>
          <a:ext cx="6249080" cy="46033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00" tIns="0" rIns="236200" bIns="0" numCol="1" spcCol="1270" anchor="ctr" anchorCtr="0">
          <a:noAutofit/>
        </a:bodyPr>
        <a:lstStyle/>
        <a:p>
          <a:pPr lvl="0" algn="l" defTabSz="1066800">
            <a:lnSpc>
              <a:spcPct val="90000"/>
            </a:lnSpc>
            <a:spcBef>
              <a:spcPct val="0"/>
            </a:spcBef>
            <a:spcAft>
              <a:spcPct val="35000"/>
            </a:spcAft>
          </a:pPr>
          <a:r>
            <a:rPr lang="fr-FR" sz="2400" b="1" kern="1200" dirty="0"/>
            <a:t>COÛT</a:t>
          </a:r>
        </a:p>
      </dsp:txBody>
      <dsp:txXfrm>
        <a:off x="468834" y="24546"/>
        <a:ext cx="6204136" cy="4153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E162C-633E-463C-8F6F-C315821DB1DF}">
      <dsp:nvSpPr>
        <dsp:cNvPr id="0" name=""/>
        <dsp:cNvSpPr/>
      </dsp:nvSpPr>
      <dsp:spPr>
        <a:xfrm>
          <a:off x="0" y="457199"/>
          <a:ext cx="11138258" cy="1275316"/>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0075B-3016-4CA2-B43B-A840343CB800}">
      <dsp:nvSpPr>
        <dsp:cNvPr id="0" name=""/>
        <dsp:cNvSpPr/>
      </dsp:nvSpPr>
      <dsp:spPr>
        <a:xfrm>
          <a:off x="4894" y="0"/>
          <a:ext cx="3230530" cy="87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fr-FR" sz="2400" b="1" kern="1200" dirty="0"/>
            <a:t>2025</a:t>
          </a:r>
          <a:r>
            <a:rPr lang="fr-FR" sz="1800" b="0" kern="1200" dirty="0"/>
            <a:t> </a:t>
          </a:r>
        </a:p>
        <a:p>
          <a:pPr lvl="0" algn="ctr" defTabSz="1066800">
            <a:lnSpc>
              <a:spcPct val="90000"/>
            </a:lnSpc>
            <a:spcBef>
              <a:spcPct val="0"/>
            </a:spcBef>
            <a:spcAft>
              <a:spcPct val="35000"/>
            </a:spcAft>
          </a:pPr>
          <a:r>
            <a:rPr lang="fr-FR" sz="1800" b="0" kern="1200" dirty="0"/>
            <a:t>Certification Programmation</a:t>
          </a:r>
          <a:endParaRPr lang="fr-FR" sz="1800" kern="1200" dirty="0"/>
        </a:p>
      </dsp:txBody>
      <dsp:txXfrm>
        <a:off x="4894" y="0"/>
        <a:ext cx="3230530" cy="875886"/>
      </dsp:txXfrm>
    </dsp:sp>
    <dsp:sp modelId="{47D000B6-BF10-4F1A-9F8E-1FA7EEDCBB5E}">
      <dsp:nvSpPr>
        <dsp:cNvPr id="0" name=""/>
        <dsp:cNvSpPr/>
      </dsp:nvSpPr>
      <dsp:spPr>
        <a:xfrm>
          <a:off x="1510674" y="985372"/>
          <a:ext cx="218971" cy="21897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67D92-D1D3-4DF2-A39E-AC5FD0891B05}">
      <dsp:nvSpPr>
        <dsp:cNvPr id="0" name=""/>
        <dsp:cNvSpPr/>
      </dsp:nvSpPr>
      <dsp:spPr>
        <a:xfrm>
          <a:off x="3396951" y="1313829"/>
          <a:ext cx="3230530" cy="87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fr-FR" sz="2800" b="1" kern="1200" dirty="0"/>
            <a:t>2027</a:t>
          </a:r>
          <a:r>
            <a:rPr lang="fr-FR" sz="1800" b="0" kern="1200" dirty="0"/>
            <a:t> </a:t>
          </a:r>
        </a:p>
        <a:p>
          <a:pPr lvl="0" algn="ctr" defTabSz="1244600">
            <a:lnSpc>
              <a:spcPct val="90000"/>
            </a:lnSpc>
            <a:spcBef>
              <a:spcPct val="0"/>
            </a:spcBef>
            <a:spcAft>
              <a:spcPct val="35000"/>
            </a:spcAft>
          </a:pPr>
          <a:r>
            <a:rPr lang="fr-FR" sz="1800" b="0" kern="1200" dirty="0"/>
            <a:t>Certification </a:t>
          </a:r>
          <a:r>
            <a:rPr lang="fr-FR" sz="1800" b="0" kern="1200" dirty="0" smtClean="0"/>
            <a:t>Conception</a:t>
          </a:r>
        </a:p>
        <a:p>
          <a:pPr lvl="0" algn="ctr" defTabSz="1244600">
            <a:lnSpc>
              <a:spcPct val="90000"/>
            </a:lnSpc>
            <a:spcBef>
              <a:spcPct val="0"/>
            </a:spcBef>
            <a:spcAft>
              <a:spcPct val="35000"/>
            </a:spcAft>
          </a:pPr>
          <a:r>
            <a:rPr lang="fr-FR" sz="1800" b="0" kern="1200" dirty="0" smtClean="0"/>
            <a:t>(après DCE)</a:t>
          </a:r>
          <a:endParaRPr lang="fr-FR" sz="1800" kern="1200" dirty="0"/>
        </a:p>
      </dsp:txBody>
      <dsp:txXfrm>
        <a:off x="3396951" y="1313829"/>
        <a:ext cx="3230530" cy="875886"/>
      </dsp:txXfrm>
    </dsp:sp>
    <dsp:sp modelId="{4D4B3856-60E9-487A-B3C2-4C661536F0E1}">
      <dsp:nvSpPr>
        <dsp:cNvPr id="0" name=""/>
        <dsp:cNvSpPr/>
      </dsp:nvSpPr>
      <dsp:spPr>
        <a:xfrm>
          <a:off x="4902730" y="985372"/>
          <a:ext cx="218971" cy="21897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AA26F-F71E-42B4-82D6-6BA0D2FA23F5}">
      <dsp:nvSpPr>
        <dsp:cNvPr id="0" name=""/>
        <dsp:cNvSpPr/>
      </dsp:nvSpPr>
      <dsp:spPr>
        <a:xfrm>
          <a:off x="6789008" y="0"/>
          <a:ext cx="3230530" cy="875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fr-FR" sz="2800" b="1" kern="1200" dirty="0"/>
            <a:t>2031</a:t>
          </a:r>
          <a:r>
            <a:rPr lang="fr-FR" sz="1800" b="0" kern="1200" dirty="0"/>
            <a:t> </a:t>
          </a:r>
        </a:p>
        <a:p>
          <a:pPr lvl="0" algn="ctr" defTabSz="1244600">
            <a:lnSpc>
              <a:spcPct val="90000"/>
            </a:lnSpc>
            <a:spcBef>
              <a:spcPct val="0"/>
            </a:spcBef>
            <a:spcAft>
              <a:spcPct val="35000"/>
            </a:spcAft>
          </a:pPr>
          <a:r>
            <a:rPr lang="fr-FR" sz="1800" b="0" kern="1200" dirty="0"/>
            <a:t>Certification </a:t>
          </a:r>
          <a:r>
            <a:rPr lang="fr-FR" sz="1800" b="0" kern="1200" dirty="0" smtClean="0"/>
            <a:t>Réalisation</a:t>
          </a:r>
        </a:p>
        <a:p>
          <a:pPr lvl="0" algn="ctr" defTabSz="1244600">
            <a:lnSpc>
              <a:spcPct val="90000"/>
            </a:lnSpc>
            <a:spcBef>
              <a:spcPct val="0"/>
            </a:spcBef>
            <a:spcAft>
              <a:spcPct val="35000"/>
            </a:spcAft>
          </a:pPr>
          <a:r>
            <a:rPr lang="fr-FR" sz="1800" b="0" kern="1200" dirty="0" smtClean="0"/>
            <a:t>(avant fin GPA)</a:t>
          </a:r>
          <a:endParaRPr lang="fr-FR" sz="1800" kern="1200" dirty="0"/>
        </a:p>
      </dsp:txBody>
      <dsp:txXfrm>
        <a:off x="6789008" y="0"/>
        <a:ext cx="3230530" cy="875886"/>
      </dsp:txXfrm>
    </dsp:sp>
    <dsp:sp modelId="{5901ADB2-7DF5-4FD3-89EA-1E7332311102}">
      <dsp:nvSpPr>
        <dsp:cNvPr id="0" name=""/>
        <dsp:cNvSpPr/>
      </dsp:nvSpPr>
      <dsp:spPr>
        <a:xfrm>
          <a:off x="8294787" y="985372"/>
          <a:ext cx="218971" cy="21897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E0396-BBA1-47CD-B499-9BBDF418CDA6}">
      <dsp:nvSpPr>
        <dsp:cNvPr id="0" name=""/>
        <dsp:cNvSpPr/>
      </dsp:nvSpPr>
      <dsp:spPr>
        <a:xfrm>
          <a:off x="0" y="0"/>
          <a:ext cx="6152908" cy="58477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fr-FR" sz="2900" b="1" kern="1200" dirty="0"/>
            <a:t>PLANNING</a:t>
          </a:r>
          <a:endParaRPr lang="fr-FR" sz="2900" kern="1200" dirty="0"/>
        </a:p>
      </dsp:txBody>
      <dsp:txXfrm>
        <a:off x="28546" y="28546"/>
        <a:ext cx="6095816" cy="5276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A341A-AF9D-47E0-91C1-EFD60B08B024}">
      <dsp:nvSpPr>
        <dsp:cNvPr id="0" name=""/>
        <dsp:cNvSpPr/>
      </dsp:nvSpPr>
      <dsp:spPr>
        <a:xfrm>
          <a:off x="0" y="2550"/>
          <a:ext cx="10595292" cy="45620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dirty="0" smtClean="0"/>
            <a:t>COMMENTAIRES :</a:t>
          </a:r>
          <a:endParaRPr lang="fr-FR" sz="1900" b="1" kern="1200" dirty="0"/>
        </a:p>
      </dsp:txBody>
      <dsp:txXfrm>
        <a:off x="22270" y="24820"/>
        <a:ext cx="10550752" cy="411661"/>
      </dsp:txXfrm>
    </dsp:sp>
    <dsp:sp modelId="{C70B41CE-1822-438A-92F4-259F95F9FC1D}">
      <dsp:nvSpPr>
        <dsp:cNvPr id="0" name=""/>
        <dsp:cNvSpPr/>
      </dsp:nvSpPr>
      <dsp:spPr>
        <a:xfrm>
          <a:off x="0" y="458751"/>
          <a:ext cx="10595292" cy="80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01"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fr-FR" sz="2400" kern="1200" dirty="0">
            <a:solidFill>
              <a:srgbClr val="002060"/>
            </a:solidFill>
          </a:endParaRPr>
        </a:p>
        <a:p>
          <a:pPr marL="228600" lvl="1" indent="-228600" algn="l" defTabSz="1066800">
            <a:lnSpc>
              <a:spcPct val="90000"/>
            </a:lnSpc>
            <a:spcBef>
              <a:spcPct val="0"/>
            </a:spcBef>
            <a:spcAft>
              <a:spcPct val="20000"/>
            </a:spcAft>
            <a:buChar char="••"/>
          </a:pPr>
          <a:r>
            <a:rPr lang="fr-FR" sz="2400" kern="1200" dirty="0">
              <a:solidFill>
                <a:srgbClr val="002060"/>
              </a:solidFill>
            </a:rPr>
            <a:t>le PEMD préconise presque de tout éliminer : des progrès sont à faire !</a:t>
          </a:r>
        </a:p>
      </dsp:txBody>
      <dsp:txXfrm>
        <a:off x="0" y="458751"/>
        <a:ext cx="10595292" cy="8073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D764-7795-4F4A-9C3E-744C2A4234E5}">
      <dsp:nvSpPr>
        <dsp:cNvPr id="0" name=""/>
        <dsp:cNvSpPr/>
      </dsp:nvSpPr>
      <dsp:spPr>
        <a:xfrm>
          <a:off x="0" y="2193"/>
          <a:ext cx="11396819" cy="175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fr-FR" sz="500" b="0" kern="1200" dirty="0"/>
            <a:t>L’ exigence </a:t>
          </a:r>
          <a:r>
            <a:rPr lang="fr-FR" sz="500" b="0" kern="1200" dirty="0">
              <a:solidFill>
                <a:schemeClr val="accent6">
                  <a:lumMod val="40000"/>
                  <a:lumOff val="60000"/>
                </a:schemeClr>
              </a:solidFill>
            </a:rPr>
            <a:t>DEVT2.2.2 Réemploi (HORS terres</a:t>
          </a:r>
          <a:r>
            <a:rPr lang="fr-FR" sz="500" b="0" kern="1200" dirty="0" smtClean="0">
              <a:solidFill>
                <a:schemeClr val="accent6">
                  <a:lumMod val="40000"/>
                  <a:lumOff val="60000"/>
                </a:schemeClr>
              </a:solidFill>
            </a:rPr>
            <a:t>)</a:t>
          </a:r>
          <a:r>
            <a:rPr lang="fr-FR" sz="500" b="0" kern="1200" dirty="0" smtClean="0">
              <a:solidFill>
                <a:schemeClr val="tx1">
                  <a:lumMod val="40000"/>
                  <a:lumOff val="60000"/>
                </a:schemeClr>
              </a:solidFill>
            </a:rPr>
            <a:t>  </a:t>
          </a:r>
          <a:r>
            <a:rPr lang="fr-FR" sz="500" b="0" kern="1200" dirty="0"/>
            <a:t>vise à évaluer la part des produits : </a:t>
          </a:r>
          <a:endParaRPr lang="fr-FR" sz="500" kern="1200" dirty="0"/>
        </a:p>
      </dsp:txBody>
      <dsp:txXfrm>
        <a:off x="855" y="3048"/>
        <a:ext cx="11395109" cy="15800"/>
      </dsp:txXfrm>
    </dsp:sp>
    <dsp:sp modelId="{A1044ED2-E9D3-40CE-B858-6DD2AEA82557}">
      <dsp:nvSpPr>
        <dsp:cNvPr id="0" name=""/>
        <dsp:cNvSpPr/>
      </dsp:nvSpPr>
      <dsp:spPr>
        <a:xfrm>
          <a:off x="0" y="19704"/>
          <a:ext cx="11396819" cy="4003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849" tIns="35560" rIns="199136" bIns="35560" numCol="1" spcCol="1270" anchor="t" anchorCtr="0">
          <a:noAutofit/>
        </a:bodyPr>
        <a:lstStyle/>
        <a:p>
          <a:pPr marL="285750" lvl="1" indent="0" algn="just" defTabSz="1244600">
            <a:lnSpc>
              <a:spcPct val="90000"/>
            </a:lnSpc>
            <a:spcBef>
              <a:spcPct val="0"/>
            </a:spcBef>
            <a:spcAft>
              <a:spcPct val="20000"/>
            </a:spcAft>
            <a:buChar char="••"/>
          </a:pPr>
          <a:endParaRPr lang="fr-FR" sz="2800" kern="1200" dirty="0"/>
        </a:p>
        <a:p>
          <a:pPr marL="0" marR="0" lvl="0" indent="0" algn="just" defTabSz="914400" eaLnBrk="1" fontAlgn="auto" latinLnBrk="0" hangingPunct="1">
            <a:lnSpc>
              <a:spcPct val="100000"/>
            </a:lnSpc>
            <a:spcBef>
              <a:spcPct val="0"/>
            </a:spcBef>
            <a:spcAft>
              <a:spcPts val="0"/>
            </a:spcAft>
            <a:buClrTx/>
            <a:buSzTx/>
            <a:buFontTx/>
            <a:buChar char="••"/>
            <a:tabLst/>
            <a:defRPr/>
          </a:pPr>
          <a:r>
            <a:rPr lang="fr-FR" sz="3600" b="0" kern="1200" dirty="0" smtClean="0">
              <a:solidFill>
                <a:srgbClr val="002060"/>
              </a:solidFill>
            </a:rPr>
            <a:t>qui viennent du chantier concerné et sont ensuite valorisés ailleurs par du réemploi (sur les plateformes de réemploi par exemple). Cela peut par exemple être le cas dans les déconstructions préalables. </a:t>
          </a:r>
          <a:endParaRPr lang="fr-FR" sz="3600" kern="1200" dirty="0">
            <a:solidFill>
              <a:srgbClr val="002060"/>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fr-FR" sz="3600" kern="1200" dirty="0">
            <a:solidFill>
              <a:srgbClr val="002060"/>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fr-FR" sz="3600" b="0" kern="1200" dirty="0" smtClean="0">
              <a:solidFill>
                <a:srgbClr val="002060"/>
              </a:solidFill>
            </a:rPr>
            <a:t>qui sont utilisés sur le chantier concerné et qui viennent du réemploi (des plateformes de réemploi par exemple), </a:t>
          </a:r>
          <a:endParaRPr lang="fr-FR" sz="3600" kern="1200" dirty="0">
            <a:solidFill>
              <a:srgbClr val="002060"/>
            </a:solidFill>
          </a:endParaRPr>
        </a:p>
        <a:p>
          <a:pPr marL="285750" lvl="1" indent="0" algn="just" defTabSz="1244600">
            <a:lnSpc>
              <a:spcPct val="90000"/>
            </a:lnSpc>
            <a:spcBef>
              <a:spcPct val="0"/>
            </a:spcBef>
            <a:spcAft>
              <a:spcPct val="20000"/>
            </a:spcAft>
            <a:buChar char="••"/>
          </a:pPr>
          <a:endParaRPr lang="fr-FR" sz="2800" kern="1200" dirty="0"/>
        </a:p>
        <a:p>
          <a:pPr marL="285750" lvl="1" indent="0" algn="just" defTabSz="1244600">
            <a:lnSpc>
              <a:spcPct val="90000"/>
            </a:lnSpc>
            <a:spcBef>
              <a:spcPct val="0"/>
            </a:spcBef>
            <a:spcAft>
              <a:spcPct val="20000"/>
            </a:spcAft>
            <a:buChar char="••"/>
          </a:pPr>
          <a:endParaRPr lang="fr-FR" sz="2800" kern="1200" dirty="0"/>
        </a:p>
      </dsp:txBody>
      <dsp:txXfrm>
        <a:off x="0" y="19704"/>
        <a:ext cx="11396819" cy="40039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232F-4BAC-4E4C-9AF4-CF51E0C6ACF4}">
      <dsp:nvSpPr>
        <dsp:cNvPr id="0" name=""/>
        <dsp:cNvSpPr/>
      </dsp:nvSpPr>
      <dsp:spPr>
        <a:xfrm>
          <a:off x="0" y="2590033"/>
          <a:ext cx="11196829" cy="169934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just" defTabSz="1333500">
            <a:lnSpc>
              <a:spcPct val="90000"/>
            </a:lnSpc>
            <a:spcBef>
              <a:spcPct val="0"/>
            </a:spcBef>
            <a:spcAft>
              <a:spcPct val="35000"/>
            </a:spcAft>
          </a:pPr>
          <a:r>
            <a:rPr lang="fr-FR" sz="3000" b="0" kern="1200" dirty="0"/>
            <a:t>C’est un choix de « prudence » pour une filière en cours de développement. Lors des études de conception, il sera étudié avec le MOE les possibilités d’améliorer cet objectif</a:t>
          </a:r>
          <a:r>
            <a:rPr lang="fr-FR" sz="3000" b="0" kern="1200" dirty="0" smtClean="0"/>
            <a:t>.</a:t>
          </a:r>
          <a:endParaRPr lang="fr-FR" sz="3000" kern="1200" dirty="0"/>
        </a:p>
      </dsp:txBody>
      <dsp:txXfrm>
        <a:off x="0" y="2590033"/>
        <a:ext cx="11196829" cy="1699342"/>
      </dsp:txXfrm>
    </dsp:sp>
    <dsp:sp modelId="{A375C96B-0910-4993-AF69-D436074A452C}">
      <dsp:nvSpPr>
        <dsp:cNvPr id="0" name=""/>
        <dsp:cNvSpPr/>
      </dsp:nvSpPr>
      <dsp:spPr>
        <a:xfrm rot="10800000">
          <a:off x="0" y="0"/>
          <a:ext cx="11196829" cy="2613588"/>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just" defTabSz="1333500">
            <a:lnSpc>
              <a:spcPct val="90000"/>
            </a:lnSpc>
            <a:spcBef>
              <a:spcPct val="0"/>
            </a:spcBef>
            <a:spcAft>
              <a:spcPct val="35000"/>
            </a:spcAft>
          </a:pPr>
          <a:r>
            <a:rPr lang="fr-FR" sz="3000" b="0" kern="1200" dirty="0"/>
            <a:t>L’objectif a été fixé au </a:t>
          </a:r>
          <a:r>
            <a:rPr lang="fr-FR" sz="3000" b="1" kern="1200" dirty="0"/>
            <a:t>niveau 1</a:t>
          </a:r>
          <a:r>
            <a:rPr lang="fr-FR" sz="3000" b="0" kern="1200" dirty="0"/>
            <a:t> en phase programmation.</a:t>
          </a:r>
          <a:endParaRPr lang="fr-FR" sz="3000" kern="1200" dirty="0"/>
        </a:p>
      </dsp:txBody>
      <dsp:txXfrm rot="10800000">
        <a:off x="0" y="0"/>
        <a:ext cx="11196829" cy="16982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CB286-9152-4180-955C-B86D14FF9B07}">
      <dsp:nvSpPr>
        <dsp:cNvPr id="0" name=""/>
        <dsp:cNvSpPr/>
      </dsp:nvSpPr>
      <dsp:spPr>
        <a:xfrm>
          <a:off x="0" y="355945"/>
          <a:ext cx="11257361" cy="69068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0" kern="1200" dirty="0"/>
            <a:t>Le projet du pavillon E consiste en la démolition partielle du pavillon et à sa reconstruction pour offrir les services suivants :</a:t>
          </a:r>
          <a:endParaRPr lang="fr-FR" sz="2000" kern="1200" dirty="0"/>
        </a:p>
      </dsp:txBody>
      <dsp:txXfrm>
        <a:off x="33716" y="389661"/>
        <a:ext cx="11189929" cy="623249"/>
      </dsp:txXfrm>
    </dsp:sp>
    <dsp:sp modelId="{A8A546F4-9897-4288-A2AC-EF2A28EF1B81}">
      <dsp:nvSpPr>
        <dsp:cNvPr id="0" name=""/>
        <dsp:cNvSpPr/>
      </dsp:nvSpPr>
      <dsp:spPr>
        <a:xfrm>
          <a:off x="0" y="1046626"/>
          <a:ext cx="11257361"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421"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FR" sz="2200" b="0" kern="1200" dirty="0">
              <a:solidFill>
                <a:srgbClr val="002060"/>
              </a:solidFill>
            </a:rPr>
            <a:t>Une offre renouvelée de chambres d’hospitalisation (environ 230 lits</a:t>
          </a:r>
          <a:r>
            <a:rPr lang="fr-FR" sz="2200" b="0" kern="1200" dirty="0" smtClean="0">
              <a:solidFill>
                <a:srgbClr val="002060"/>
              </a:solidFill>
            </a:rPr>
            <a:t>)</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a:solidFill>
                <a:srgbClr val="002060"/>
              </a:solidFill>
            </a:rPr>
            <a:t>Un service de dialyse de 32 </a:t>
          </a:r>
          <a:r>
            <a:rPr lang="fr-FR" sz="2200" b="0" kern="1200" dirty="0" smtClean="0">
              <a:solidFill>
                <a:srgbClr val="002060"/>
              </a:solidFill>
            </a:rPr>
            <a:t>postes</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a:solidFill>
                <a:srgbClr val="002060"/>
              </a:solidFill>
            </a:rPr>
            <a:t>Un plateau de </a:t>
          </a:r>
          <a:r>
            <a:rPr lang="fr-FR" sz="2200" b="0" kern="1200" dirty="0" smtClean="0">
              <a:solidFill>
                <a:srgbClr val="002060"/>
              </a:solidFill>
            </a:rPr>
            <a:t>rééducation</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a:solidFill>
                <a:srgbClr val="002060"/>
              </a:solidFill>
            </a:rPr>
            <a:t>Des </a:t>
          </a:r>
          <a:r>
            <a:rPr lang="fr-FR" sz="2200" b="0" kern="1200" dirty="0" smtClean="0">
              <a:solidFill>
                <a:srgbClr val="002060"/>
              </a:solidFill>
            </a:rPr>
            <a:t>bureaux</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a:solidFill>
                <a:srgbClr val="002060"/>
              </a:solidFill>
            </a:rPr>
            <a:t>Du stationnement </a:t>
          </a:r>
          <a:r>
            <a:rPr lang="fr-FR" sz="2200" b="0" kern="1200" dirty="0" smtClean="0">
              <a:solidFill>
                <a:srgbClr val="002060"/>
              </a:solidFill>
            </a:rPr>
            <a:t>souterrain</a:t>
          </a:r>
          <a:endParaRPr lang="fr-FR" sz="2200" kern="1200" dirty="0">
            <a:solidFill>
              <a:srgbClr val="002060"/>
            </a:solidFill>
          </a:endParaRPr>
        </a:p>
      </dsp:txBody>
      <dsp:txXfrm>
        <a:off x="0" y="1046626"/>
        <a:ext cx="11257361" cy="1887840"/>
      </dsp:txXfrm>
    </dsp:sp>
    <dsp:sp modelId="{51DEF3A8-CF2D-44E8-8997-2564CFCB7D6A}">
      <dsp:nvSpPr>
        <dsp:cNvPr id="0" name=""/>
        <dsp:cNvSpPr/>
      </dsp:nvSpPr>
      <dsp:spPr>
        <a:xfrm>
          <a:off x="0" y="2949588"/>
          <a:ext cx="11257361" cy="72108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fr-FR" sz="2000" b="0" kern="1200" dirty="0"/>
            <a:t>Les objectifs du projet sont  :</a:t>
          </a:r>
          <a:endParaRPr lang="fr-FR" sz="2000" kern="1200" dirty="0"/>
        </a:p>
      </dsp:txBody>
      <dsp:txXfrm>
        <a:off x="35201" y="2984789"/>
        <a:ext cx="11186959" cy="650686"/>
      </dsp:txXfrm>
    </dsp:sp>
    <dsp:sp modelId="{BD881815-1AF1-454E-B7E7-443CD23FB55D}">
      <dsp:nvSpPr>
        <dsp:cNvPr id="0" name=""/>
        <dsp:cNvSpPr/>
      </dsp:nvSpPr>
      <dsp:spPr>
        <a:xfrm>
          <a:off x="0" y="3655555"/>
          <a:ext cx="11257361"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421"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FR" sz="2200" b="0" kern="1200" dirty="0">
              <a:solidFill>
                <a:srgbClr val="002060"/>
              </a:solidFill>
            </a:rPr>
            <a:t>Améliorer l’environnement du patient et du personnel</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smtClean="0">
              <a:solidFill>
                <a:srgbClr val="002060"/>
              </a:solidFill>
            </a:rPr>
            <a:t>Optimiser le </a:t>
          </a:r>
          <a:r>
            <a:rPr lang="fr-FR" sz="2200" b="0" kern="1200" dirty="0">
              <a:solidFill>
                <a:srgbClr val="002060"/>
              </a:solidFill>
            </a:rPr>
            <a:t>capacitaire et </a:t>
          </a:r>
          <a:r>
            <a:rPr lang="fr-FR" sz="2200" b="0" kern="1200" dirty="0" smtClean="0">
              <a:solidFill>
                <a:srgbClr val="002060"/>
              </a:solidFill>
            </a:rPr>
            <a:t>réaliser des économies </a:t>
          </a:r>
          <a:r>
            <a:rPr lang="fr-FR" sz="2200" b="0" kern="1200" dirty="0">
              <a:solidFill>
                <a:srgbClr val="002060"/>
              </a:solidFill>
            </a:rPr>
            <a:t>d’échelle</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smtClean="0">
              <a:solidFill>
                <a:srgbClr val="002060"/>
              </a:solidFill>
            </a:rPr>
            <a:t>Faciliter les mutualisations entre les services</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smtClean="0">
              <a:solidFill>
                <a:srgbClr val="002060"/>
              </a:solidFill>
            </a:rPr>
            <a:t>Diminuer le temps des </a:t>
          </a:r>
          <a:r>
            <a:rPr lang="fr-FR" sz="2200" b="0" kern="1200" dirty="0">
              <a:solidFill>
                <a:srgbClr val="002060"/>
              </a:solidFill>
            </a:rPr>
            <a:t>transports </a:t>
          </a:r>
          <a:r>
            <a:rPr lang="fr-FR" sz="2200" b="0" kern="1200" dirty="0" smtClean="0">
              <a:solidFill>
                <a:srgbClr val="002060"/>
              </a:solidFill>
            </a:rPr>
            <a:t>des patients</a:t>
          </a:r>
          <a:endParaRPr lang="fr-FR" sz="2200" kern="1200" dirty="0">
            <a:solidFill>
              <a:srgbClr val="002060"/>
            </a:solidFill>
          </a:endParaRPr>
        </a:p>
        <a:p>
          <a:pPr marL="228600" lvl="1" indent="-228600" algn="l" defTabSz="977900">
            <a:lnSpc>
              <a:spcPct val="90000"/>
            </a:lnSpc>
            <a:spcBef>
              <a:spcPct val="0"/>
            </a:spcBef>
            <a:spcAft>
              <a:spcPct val="20000"/>
            </a:spcAft>
            <a:buChar char="••"/>
          </a:pPr>
          <a:r>
            <a:rPr lang="fr-FR" sz="2200" b="0" kern="1200" dirty="0" smtClean="0">
              <a:solidFill>
                <a:srgbClr val="002060"/>
              </a:solidFill>
            </a:rPr>
            <a:t>Améliorer la performance </a:t>
          </a:r>
          <a:r>
            <a:rPr lang="fr-FR" sz="2200" b="0" kern="1200" dirty="0">
              <a:solidFill>
                <a:srgbClr val="002060"/>
              </a:solidFill>
            </a:rPr>
            <a:t>environnementale et énergétique</a:t>
          </a:r>
          <a:endParaRPr lang="fr-FR" sz="2200" kern="1200" dirty="0">
            <a:solidFill>
              <a:srgbClr val="002060"/>
            </a:solidFill>
          </a:endParaRPr>
        </a:p>
      </dsp:txBody>
      <dsp:txXfrm>
        <a:off x="0" y="3655555"/>
        <a:ext cx="11257361" cy="1887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204F7-6277-4563-BB7A-5CFCBAF03761}">
      <dsp:nvSpPr>
        <dsp:cNvPr id="0" name=""/>
        <dsp:cNvSpPr/>
      </dsp:nvSpPr>
      <dsp:spPr>
        <a:xfrm>
          <a:off x="986758" y="2182"/>
          <a:ext cx="3683456" cy="294676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F82D8-BE5A-4C79-BC23-59A1F49870E0}">
      <dsp:nvSpPr>
        <dsp:cNvPr id="0" name=""/>
        <dsp:cNvSpPr/>
      </dsp:nvSpPr>
      <dsp:spPr>
        <a:xfrm>
          <a:off x="1318269" y="2654271"/>
          <a:ext cx="3278276" cy="1031367"/>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t>Conservation des avant-corps sud (protocole DRAC/HCL)</a:t>
          </a:r>
          <a:endParaRPr lang="fr-FR" sz="2000" kern="1200" dirty="0"/>
        </a:p>
      </dsp:txBody>
      <dsp:txXfrm>
        <a:off x="1318269" y="2654271"/>
        <a:ext cx="3278276" cy="1031367"/>
      </dsp:txXfrm>
    </dsp:sp>
    <dsp:sp modelId="{ED42BF02-4D21-4D88-8945-BC6D0163B54C}">
      <dsp:nvSpPr>
        <dsp:cNvPr id="0" name=""/>
        <dsp:cNvSpPr/>
      </dsp:nvSpPr>
      <dsp:spPr>
        <a:xfrm>
          <a:off x="5038561" y="2182"/>
          <a:ext cx="3683456" cy="294676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15285-7CF6-4AE0-9CB2-2C27A16EA4EA}">
      <dsp:nvSpPr>
        <dsp:cNvPr id="0" name=""/>
        <dsp:cNvSpPr/>
      </dsp:nvSpPr>
      <dsp:spPr>
        <a:xfrm>
          <a:off x="5370072" y="2654271"/>
          <a:ext cx="3278276" cy="1031367"/>
        </a:xfrm>
        <a:prstGeom prst="wedgeRectCallout">
          <a:avLst>
            <a:gd name="adj1" fmla="val 20250"/>
            <a:gd name="adj2" fmla="val -607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0" kern="1200" dirty="0"/>
            <a:t>Démolition du reste du pavillon et reconstruction sur </a:t>
          </a:r>
          <a:r>
            <a:rPr lang="fr-FR" sz="2000" kern="1200" dirty="0"/>
            <a:t>l’ensemble du terrain libéré</a:t>
          </a:r>
        </a:p>
      </dsp:txBody>
      <dsp:txXfrm>
        <a:off x="5370072" y="2654271"/>
        <a:ext cx="3278276" cy="1031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BA0F4-BECA-4025-9CA7-CC1E62DF15CA}">
      <dsp:nvSpPr>
        <dsp:cNvPr id="0" name=""/>
        <dsp:cNvSpPr/>
      </dsp:nvSpPr>
      <dsp:spPr>
        <a:xfrm>
          <a:off x="1383" y="251"/>
          <a:ext cx="2830080" cy="5422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u="sng" kern="1200" dirty="0"/>
            <a:t>Surface</a:t>
          </a:r>
          <a:r>
            <a:rPr lang="fr-FR" sz="2300" kern="1200" dirty="0"/>
            <a:t> :</a:t>
          </a:r>
        </a:p>
      </dsp:txBody>
      <dsp:txXfrm>
        <a:off x="17264" y="16132"/>
        <a:ext cx="2798318" cy="510447"/>
      </dsp:txXfrm>
    </dsp:sp>
    <dsp:sp modelId="{7F36FBC2-2B75-4A13-A96D-DAE8C933CFF0}">
      <dsp:nvSpPr>
        <dsp:cNvPr id="0" name=""/>
        <dsp:cNvSpPr/>
      </dsp:nvSpPr>
      <dsp:spPr>
        <a:xfrm>
          <a:off x="1383" y="616668"/>
          <a:ext cx="2830080" cy="5422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a:t>21 400 m² SDO</a:t>
          </a:r>
        </a:p>
      </dsp:txBody>
      <dsp:txXfrm>
        <a:off x="17264" y="632549"/>
        <a:ext cx="2798318" cy="5104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D064-4821-49BB-BBCE-891D76054E09}">
      <dsp:nvSpPr>
        <dsp:cNvPr id="0" name=""/>
        <dsp:cNvSpPr/>
      </dsp:nvSpPr>
      <dsp:spPr>
        <a:xfrm>
          <a:off x="0" y="557261"/>
          <a:ext cx="10773972" cy="743015"/>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C0C8A-A689-44B0-81D1-F3B2A633BF1F}">
      <dsp:nvSpPr>
        <dsp:cNvPr id="0" name=""/>
        <dsp:cNvSpPr/>
      </dsp:nvSpPr>
      <dsp:spPr>
        <a:xfrm>
          <a:off x="4853" y="0"/>
          <a:ext cx="2334185" cy="74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fr-FR" sz="1300" kern="1200" dirty="0"/>
            <a:t>concours de MOE </a:t>
          </a:r>
        </a:p>
        <a:p>
          <a:pPr lvl="0" algn="ctr" defTabSz="577850">
            <a:lnSpc>
              <a:spcPct val="90000"/>
            </a:lnSpc>
            <a:spcBef>
              <a:spcPct val="0"/>
            </a:spcBef>
            <a:spcAft>
              <a:spcPct val="35000"/>
            </a:spcAft>
          </a:pPr>
          <a:r>
            <a:rPr lang="fr-FR" sz="1300" kern="1200" dirty="0"/>
            <a:t>en cours : 2025</a:t>
          </a:r>
        </a:p>
      </dsp:txBody>
      <dsp:txXfrm>
        <a:off x="4853" y="0"/>
        <a:ext cx="2334185" cy="743015"/>
      </dsp:txXfrm>
    </dsp:sp>
    <dsp:sp modelId="{6278B14E-CC77-4074-BE89-994B1994938E}">
      <dsp:nvSpPr>
        <dsp:cNvPr id="0" name=""/>
        <dsp:cNvSpPr/>
      </dsp:nvSpPr>
      <dsp:spPr>
        <a:xfrm>
          <a:off x="1079068" y="835892"/>
          <a:ext cx="185753" cy="18575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50EDD-05C9-48EC-B201-3ED46E002657}">
      <dsp:nvSpPr>
        <dsp:cNvPr id="0" name=""/>
        <dsp:cNvSpPr/>
      </dsp:nvSpPr>
      <dsp:spPr>
        <a:xfrm>
          <a:off x="2455747" y="1114522"/>
          <a:ext cx="2334185" cy="74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fr-FR" sz="1300" kern="1200" dirty="0" smtClean="0">
              <a:solidFill>
                <a:srgbClr val="002060"/>
              </a:solidFill>
            </a:rPr>
            <a:t>Démarrage travaux début 2027 (curage) puis désamiantage et démarrage construction (2028)</a:t>
          </a:r>
          <a:endParaRPr lang="fr-FR" sz="1300" kern="1200" dirty="0">
            <a:solidFill>
              <a:srgbClr val="002060"/>
            </a:solidFill>
          </a:endParaRPr>
        </a:p>
      </dsp:txBody>
      <dsp:txXfrm>
        <a:off x="2455747" y="1114522"/>
        <a:ext cx="2334185" cy="743015"/>
      </dsp:txXfrm>
    </dsp:sp>
    <dsp:sp modelId="{8876575C-0A2E-47A3-872E-DC1393D1DE2A}">
      <dsp:nvSpPr>
        <dsp:cNvPr id="0" name=""/>
        <dsp:cNvSpPr/>
      </dsp:nvSpPr>
      <dsp:spPr>
        <a:xfrm>
          <a:off x="3345537" y="848954"/>
          <a:ext cx="185753" cy="185753"/>
        </a:xfrm>
        <a:prstGeom prst="ellipse">
          <a:avLst/>
        </a:prstGeom>
        <a:blipFill rotWithShape="0">
          <a:blip xmlns:r="http://schemas.openxmlformats.org/officeDocument/2006/relationships" r:embed="rId1"/>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30945-7FEB-44E0-86EE-C632A0312825}">
      <dsp:nvSpPr>
        <dsp:cNvPr id="0" name=""/>
        <dsp:cNvSpPr/>
      </dsp:nvSpPr>
      <dsp:spPr>
        <a:xfrm>
          <a:off x="4906642" y="0"/>
          <a:ext cx="2334185" cy="74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a:lnSpc>
              <a:spcPct val="90000"/>
            </a:lnSpc>
            <a:spcBef>
              <a:spcPct val="0"/>
            </a:spcBef>
            <a:spcAft>
              <a:spcPct val="35000"/>
            </a:spcAft>
          </a:pPr>
          <a:r>
            <a:rPr lang="fr-FR" sz="1300" kern="1200" dirty="0">
              <a:solidFill>
                <a:srgbClr val="002060"/>
              </a:solidFill>
            </a:rPr>
            <a:t>fin travaux </a:t>
          </a:r>
        </a:p>
        <a:p>
          <a:pPr lvl="0" algn="ctr" defTabSz="577850">
            <a:lnSpc>
              <a:spcPct val="90000"/>
            </a:lnSpc>
            <a:spcBef>
              <a:spcPct val="0"/>
            </a:spcBef>
            <a:spcAft>
              <a:spcPct val="35000"/>
            </a:spcAft>
          </a:pPr>
          <a:r>
            <a:rPr lang="fr-FR" sz="1300" kern="1200" dirty="0">
              <a:solidFill>
                <a:srgbClr val="002060"/>
              </a:solidFill>
            </a:rPr>
            <a:t>courant 2030</a:t>
          </a:r>
        </a:p>
      </dsp:txBody>
      <dsp:txXfrm>
        <a:off x="4906642" y="0"/>
        <a:ext cx="2334185" cy="743015"/>
      </dsp:txXfrm>
    </dsp:sp>
    <dsp:sp modelId="{13931714-B241-4BFB-B56D-72DCB1504ABC}">
      <dsp:nvSpPr>
        <dsp:cNvPr id="0" name=""/>
        <dsp:cNvSpPr/>
      </dsp:nvSpPr>
      <dsp:spPr>
        <a:xfrm>
          <a:off x="5980857" y="835892"/>
          <a:ext cx="185753" cy="18575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4B591-A6DC-481D-89D3-0DC2D5B0EA76}">
      <dsp:nvSpPr>
        <dsp:cNvPr id="0" name=""/>
        <dsp:cNvSpPr/>
      </dsp:nvSpPr>
      <dsp:spPr>
        <a:xfrm>
          <a:off x="7357536" y="1114522"/>
          <a:ext cx="2334185" cy="74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fr-FR" sz="1300" kern="1200" dirty="0">
              <a:solidFill>
                <a:srgbClr val="002060"/>
              </a:solidFill>
            </a:rPr>
            <a:t>mise en service : 2031</a:t>
          </a:r>
        </a:p>
      </dsp:txBody>
      <dsp:txXfrm>
        <a:off x="7357536" y="1114522"/>
        <a:ext cx="2334185" cy="743015"/>
      </dsp:txXfrm>
    </dsp:sp>
    <dsp:sp modelId="{7E7B1F6B-2E1A-4EA6-A6FC-9E5FB1919DED}">
      <dsp:nvSpPr>
        <dsp:cNvPr id="0" name=""/>
        <dsp:cNvSpPr/>
      </dsp:nvSpPr>
      <dsp:spPr>
        <a:xfrm>
          <a:off x="8431752" y="835892"/>
          <a:ext cx="185753" cy="18575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118E-A968-468F-9D5B-DE33E7369A35}">
      <dsp:nvSpPr>
        <dsp:cNvPr id="0" name=""/>
        <dsp:cNvSpPr/>
      </dsp:nvSpPr>
      <dsp:spPr>
        <a:xfrm>
          <a:off x="0" y="47332"/>
          <a:ext cx="11172091" cy="70778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r-FR" sz="2600" b="1" kern="1200" dirty="0"/>
            <a:t>6 indicateurs :</a:t>
          </a:r>
          <a:endParaRPr lang="fr-FR" sz="2600" kern="1200" dirty="0"/>
        </a:p>
      </dsp:txBody>
      <dsp:txXfrm>
        <a:off x="34551" y="81883"/>
        <a:ext cx="11102989" cy="638681"/>
      </dsp:txXfrm>
    </dsp:sp>
    <dsp:sp modelId="{306EF875-CA25-4535-B934-DD8DAF657D44}">
      <dsp:nvSpPr>
        <dsp:cNvPr id="0" name=""/>
        <dsp:cNvSpPr/>
      </dsp:nvSpPr>
      <dsp:spPr>
        <a:xfrm>
          <a:off x="0" y="755116"/>
          <a:ext cx="11172091" cy="2376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1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b="0" kern="1200" dirty="0">
              <a:solidFill>
                <a:srgbClr val="002060"/>
              </a:solidFill>
            </a:rPr>
            <a:t>Besoins bioclimatiques </a:t>
          </a:r>
          <a:r>
            <a:rPr lang="fr-FR" sz="2000" b="1" kern="1200" dirty="0">
              <a:solidFill>
                <a:srgbClr val="002060"/>
              </a:solidFill>
            </a:rPr>
            <a:t>Bbio</a:t>
          </a:r>
          <a:r>
            <a:rPr lang="fr-FR" sz="2000" b="0" kern="1200" dirty="0">
              <a:solidFill>
                <a:srgbClr val="002060"/>
              </a:solidFill>
            </a:rPr>
            <a:t> (points)</a:t>
          </a:r>
          <a:endParaRPr lang="fr-FR" sz="2000" kern="1200" dirty="0">
            <a:solidFill>
              <a:srgbClr val="002060"/>
            </a:solidFill>
          </a:endParaRPr>
        </a:p>
        <a:p>
          <a:pPr marL="228600" lvl="1" indent="-228600" algn="l" defTabSz="889000">
            <a:lnSpc>
              <a:spcPct val="90000"/>
            </a:lnSpc>
            <a:spcBef>
              <a:spcPct val="0"/>
            </a:spcBef>
            <a:spcAft>
              <a:spcPct val="20000"/>
            </a:spcAft>
            <a:buChar char="••"/>
          </a:pPr>
          <a:r>
            <a:rPr lang="fr-FR" sz="2000" b="0" kern="1200" dirty="0">
              <a:solidFill>
                <a:srgbClr val="002060"/>
              </a:solidFill>
            </a:rPr>
            <a:t>Consommations d’énergie primaire totale </a:t>
          </a:r>
          <a:r>
            <a:rPr lang="fr-FR" sz="2000" b="1" kern="1200" dirty="0">
              <a:solidFill>
                <a:srgbClr val="002060"/>
              </a:solidFill>
            </a:rPr>
            <a:t>Cep</a:t>
          </a:r>
          <a:r>
            <a:rPr lang="fr-FR" sz="2000" b="0" kern="1200" dirty="0">
              <a:solidFill>
                <a:srgbClr val="002060"/>
              </a:solidFill>
            </a:rPr>
            <a:t> (</a:t>
          </a:r>
          <a:r>
            <a:rPr lang="fr-FR" sz="2000" b="0" kern="1200" dirty="0" err="1">
              <a:solidFill>
                <a:srgbClr val="002060"/>
              </a:solidFill>
            </a:rPr>
            <a:t>kWhep</a:t>
          </a:r>
          <a:r>
            <a:rPr lang="fr-FR" sz="2000" b="0" kern="1200" dirty="0">
              <a:solidFill>
                <a:srgbClr val="002060"/>
              </a:solidFill>
            </a:rPr>
            <a:t>/(m².an)</a:t>
          </a:r>
          <a:endParaRPr lang="fr-FR" sz="2000" kern="1200" dirty="0">
            <a:solidFill>
              <a:srgbClr val="002060"/>
            </a:solidFill>
          </a:endParaRPr>
        </a:p>
        <a:p>
          <a:pPr marL="228600" lvl="1" indent="-228600" algn="l" defTabSz="889000">
            <a:lnSpc>
              <a:spcPct val="90000"/>
            </a:lnSpc>
            <a:spcBef>
              <a:spcPct val="0"/>
            </a:spcBef>
            <a:spcAft>
              <a:spcPct val="20000"/>
            </a:spcAft>
            <a:buChar char="••"/>
          </a:pPr>
          <a:r>
            <a:rPr lang="fr-FR" sz="2000" b="0" kern="1200" dirty="0">
              <a:solidFill>
                <a:srgbClr val="002060"/>
              </a:solidFill>
            </a:rPr>
            <a:t>Consommations d’énergie primaire non renouvelable </a:t>
          </a:r>
          <a:r>
            <a:rPr lang="fr-FR" sz="2000" b="1" kern="1200" dirty="0">
              <a:solidFill>
                <a:srgbClr val="002060"/>
              </a:solidFill>
            </a:rPr>
            <a:t>Cep.nr</a:t>
          </a:r>
          <a:r>
            <a:rPr lang="fr-FR" sz="2000" b="0" kern="1200" dirty="0">
              <a:solidFill>
                <a:srgbClr val="002060"/>
              </a:solidFill>
            </a:rPr>
            <a:t> (</a:t>
          </a:r>
          <a:r>
            <a:rPr lang="fr-FR" sz="2000" b="0" kern="1200" dirty="0" err="1">
              <a:solidFill>
                <a:srgbClr val="002060"/>
              </a:solidFill>
            </a:rPr>
            <a:t>kWhep</a:t>
          </a:r>
          <a:r>
            <a:rPr lang="fr-FR" sz="2000" b="0" kern="1200" dirty="0">
              <a:solidFill>
                <a:srgbClr val="002060"/>
              </a:solidFill>
            </a:rPr>
            <a:t>/(m².an)</a:t>
          </a:r>
          <a:endParaRPr lang="fr-FR" sz="2000" kern="1200" dirty="0">
            <a:solidFill>
              <a:srgbClr val="002060"/>
            </a:solidFill>
          </a:endParaRPr>
        </a:p>
        <a:p>
          <a:pPr marL="228600" lvl="1" indent="-228600" algn="l" defTabSz="889000">
            <a:lnSpc>
              <a:spcPct val="90000"/>
            </a:lnSpc>
            <a:spcBef>
              <a:spcPct val="0"/>
            </a:spcBef>
            <a:spcAft>
              <a:spcPct val="20000"/>
            </a:spcAft>
            <a:buChar char="••"/>
          </a:pPr>
          <a:r>
            <a:rPr lang="fr-FR" sz="2000" b="0" kern="1200" dirty="0">
              <a:solidFill>
                <a:srgbClr val="002060"/>
              </a:solidFill>
            </a:rPr>
            <a:t>Degré-heure d’inconfort </a:t>
          </a:r>
          <a:r>
            <a:rPr lang="fr-FR" sz="2000" b="1" kern="1200" dirty="0">
              <a:solidFill>
                <a:srgbClr val="002060"/>
              </a:solidFill>
            </a:rPr>
            <a:t>DH</a:t>
          </a:r>
          <a:r>
            <a:rPr lang="fr-FR" sz="2000" b="0" kern="1200" dirty="0">
              <a:solidFill>
                <a:srgbClr val="002060"/>
              </a:solidFill>
            </a:rPr>
            <a:t> (°</a:t>
          </a:r>
          <a:r>
            <a:rPr lang="fr-FR" sz="2000" b="0" kern="1200" dirty="0" err="1">
              <a:solidFill>
                <a:srgbClr val="002060"/>
              </a:solidFill>
            </a:rPr>
            <a:t>C.h</a:t>
          </a:r>
          <a:r>
            <a:rPr lang="fr-FR" sz="2000" b="0" kern="1200" dirty="0">
              <a:solidFill>
                <a:srgbClr val="002060"/>
              </a:solidFill>
            </a:rPr>
            <a:t>)</a:t>
          </a:r>
          <a:endParaRPr lang="fr-FR" sz="2000" kern="1200" dirty="0">
            <a:solidFill>
              <a:srgbClr val="002060"/>
            </a:solidFill>
          </a:endParaRPr>
        </a:p>
        <a:p>
          <a:pPr marL="228600" lvl="1" indent="-228600" algn="l" defTabSz="889000">
            <a:lnSpc>
              <a:spcPct val="90000"/>
            </a:lnSpc>
            <a:spcBef>
              <a:spcPct val="0"/>
            </a:spcBef>
            <a:spcAft>
              <a:spcPct val="20000"/>
            </a:spcAft>
            <a:buChar char="••"/>
          </a:pPr>
          <a:r>
            <a:rPr lang="fr-FR" sz="2000" b="0" kern="1200" dirty="0">
              <a:solidFill>
                <a:srgbClr val="002060"/>
              </a:solidFill>
            </a:rPr>
            <a:t>Impact sur le changement climatique des consommations d’énergie </a:t>
          </a:r>
          <a:r>
            <a:rPr lang="fr-FR" sz="2000" b="1" kern="1200" dirty="0" err="1">
              <a:solidFill>
                <a:srgbClr val="002060"/>
              </a:solidFill>
            </a:rPr>
            <a:t>Ic</a:t>
          </a:r>
          <a:r>
            <a:rPr lang="fr-FR" sz="2000" b="1" kern="1200" dirty="0">
              <a:solidFill>
                <a:srgbClr val="002060"/>
              </a:solidFill>
            </a:rPr>
            <a:t> énergie </a:t>
          </a:r>
          <a:r>
            <a:rPr lang="fr-FR" sz="2000" b="0" kern="1200" dirty="0">
              <a:solidFill>
                <a:srgbClr val="002060"/>
              </a:solidFill>
            </a:rPr>
            <a:t>(kg eq.CO²/m²)</a:t>
          </a:r>
          <a:endParaRPr lang="fr-FR" sz="2000" kern="1200" dirty="0">
            <a:solidFill>
              <a:srgbClr val="002060"/>
            </a:solidFill>
          </a:endParaRPr>
        </a:p>
        <a:p>
          <a:pPr marL="228600" lvl="1" indent="-228600" algn="l" defTabSz="889000">
            <a:lnSpc>
              <a:spcPct val="90000"/>
            </a:lnSpc>
            <a:spcBef>
              <a:spcPct val="0"/>
            </a:spcBef>
            <a:spcAft>
              <a:spcPct val="20000"/>
            </a:spcAft>
            <a:buChar char="••"/>
          </a:pPr>
          <a:r>
            <a:rPr lang="fr-FR" sz="2000" b="0" kern="1200" dirty="0">
              <a:solidFill>
                <a:srgbClr val="002060"/>
              </a:solidFill>
            </a:rPr>
            <a:t>Impact sur le changement climatique des composants et chantier </a:t>
          </a:r>
          <a:r>
            <a:rPr lang="fr-FR" sz="2000" b="1" kern="1200" dirty="0">
              <a:solidFill>
                <a:srgbClr val="002060"/>
              </a:solidFill>
            </a:rPr>
            <a:t>IC construction </a:t>
          </a:r>
          <a:r>
            <a:rPr lang="fr-FR" sz="2000" b="0" kern="1200" dirty="0">
              <a:solidFill>
                <a:srgbClr val="002060"/>
              </a:solidFill>
            </a:rPr>
            <a:t>(kg eq.CO²/m²)</a:t>
          </a:r>
          <a:endParaRPr lang="fr-FR" sz="2000" kern="1200" dirty="0">
            <a:solidFill>
              <a:srgbClr val="002060"/>
            </a:solidFill>
          </a:endParaRPr>
        </a:p>
      </dsp:txBody>
      <dsp:txXfrm>
        <a:off x="0" y="755116"/>
        <a:ext cx="11172091" cy="2376442"/>
      </dsp:txXfrm>
    </dsp:sp>
    <dsp:sp modelId="{784F0BF2-4345-45A5-8A2C-4E483CA31539}">
      <dsp:nvSpPr>
        <dsp:cNvPr id="0" name=""/>
        <dsp:cNvSpPr/>
      </dsp:nvSpPr>
      <dsp:spPr>
        <a:xfrm>
          <a:off x="0" y="3131558"/>
          <a:ext cx="11172091" cy="707783"/>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r-FR" sz="2600" b="1" kern="1200" dirty="0"/>
            <a:t>Les seuils réglementaires devraient </a:t>
          </a:r>
          <a:r>
            <a:rPr lang="fr-FR" sz="2600" b="1" kern="1200" dirty="0" smtClean="0"/>
            <a:t>se durcir </a:t>
          </a:r>
          <a:r>
            <a:rPr lang="fr-FR" sz="2600" b="1" kern="1200" dirty="0"/>
            <a:t>tous les 3 ans</a:t>
          </a:r>
          <a:endParaRPr lang="fr-FR" sz="2600" kern="1200" dirty="0"/>
        </a:p>
      </dsp:txBody>
      <dsp:txXfrm>
        <a:off x="34551" y="3166109"/>
        <a:ext cx="11102989" cy="638681"/>
      </dsp:txXfrm>
    </dsp:sp>
    <dsp:sp modelId="{5EF31ADB-C490-4F7B-ABE1-11A4F1EADC93}">
      <dsp:nvSpPr>
        <dsp:cNvPr id="0" name=""/>
        <dsp:cNvSpPr/>
      </dsp:nvSpPr>
      <dsp:spPr>
        <a:xfrm>
          <a:off x="0" y="3839342"/>
          <a:ext cx="11172091" cy="121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1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b="0" kern="1200" dirty="0">
              <a:solidFill>
                <a:srgbClr val="002060"/>
              </a:solidFill>
            </a:rPr>
            <a:t>Le seuil opposable au projet sera celui du dépôt de la demande de PC</a:t>
          </a:r>
          <a:endParaRPr lang="fr-FR" sz="2000" kern="1200" dirty="0">
            <a:solidFill>
              <a:srgbClr val="002060"/>
            </a:solidFill>
          </a:endParaRPr>
        </a:p>
      </dsp:txBody>
      <dsp:txXfrm>
        <a:off x="0" y="3839342"/>
        <a:ext cx="11172091" cy="12161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A5CD-C9AB-4F8F-AC69-BDED04F13B9B}">
      <dsp:nvSpPr>
        <dsp:cNvPr id="0" name=""/>
        <dsp:cNvSpPr/>
      </dsp:nvSpPr>
      <dsp:spPr>
        <a:xfrm>
          <a:off x="0" y="96383"/>
          <a:ext cx="11172089"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b="1" kern="1200" dirty="0"/>
            <a:t>L’impact carbone devient donc un critère de choix des </a:t>
          </a:r>
          <a:r>
            <a:rPr lang="fr-FR" sz="2500" b="1" kern="1200" dirty="0" smtClean="0"/>
            <a:t>composants du bâtiment. </a:t>
          </a:r>
          <a:endParaRPr lang="fr-FR" sz="2500" kern="1200" dirty="0"/>
        </a:p>
      </dsp:txBody>
      <dsp:txXfrm>
        <a:off x="29271" y="125654"/>
        <a:ext cx="11113547" cy="5410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6C8B9-5242-4FB2-8418-736D8D87DB66}">
      <dsp:nvSpPr>
        <dsp:cNvPr id="0" name=""/>
        <dsp:cNvSpPr/>
      </dsp:nvSpPr>
      <dsp:spPr>
        <a:xfrm>
          <a:off x="3653" y="61141"/>
          <a:ext cx="11297878" cy="457560"/>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a:t>Le cadre comporte 4 axes</a:t>
          </a:r>
        </a:p>
      </dsp:txBody>
      <dsp:txXfrm>
        <a:off x="17054" y="74542"/>
        <a:ext cx="11271076" cy="430758"/>
      </dsp:txXfrm>
    </dsp:sp>
    <dsp:sp modelId="{96114868-DC8F-4483-ACD4-C5AFC012963D}">
      <dsp:nvSpPr>
        <dsp:cNvPr id="0" name=""/>
        <dsp:cNvSpPr/>
      </dsp:nvSpPr>
      <dsp:spPr>
        <a:xfrm>
          <a:off x="12854" y="743064"/>
          <a:ext cx="2651886" cy="486803"/>
        </a:xfrm>
        <a:prstGeom prst="roundRect">
          <a:avLst>
            <a:gd name="adj" fmla="val 10000"/>
          </a:avLst>
        </a:prstGeom>
        <a:solidFill>
          <a:schemeClr val="tx2">
            <a:lumMod val="25000"/>
            <a:lumOff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0" kern="1200" dirty="0"/>
            <a:t>Axe 1</a:t>
          </a:r>
          <a:endParaRPr lang="fr-FR" sz="2100" kern="1200" dirty="0"/>
        </a:p>
      </dsp:txBody>
      <dsp:txXfrm>
        <a:off x="27112" y="757322"/>
        <a:ext cx="2623370" cy="458287"/>
      </dsp:txXfrm>
    </dsp:sp>
    <dsp:sp modelId="{5113C133-C41E-471A-8B19-710AB74C8555}">
      <dsp:nvSpPr>
        <dsp:cNvPr id="0" name=""/>
        <dsp:cNvSpPr/>
      </dsp:nvSpPr>
      <dsp:spPr>
        <a:xfrm>
          <a:off x="20604" y="1515099"/>
          <a:ext cx="2636386" cy="2460575"/>
        </a:xfrm>
        <a:prstGeom prst="roundRect">
          <a:avLst>
            <a:gd name="adj" fmla="val 10000"/>
          </a:avLst>
        </a:prstGeom>
        <a:solidFill>
          <a:schemeClr val="l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a:t>Lutter </a:t>
          </a:r>
          <a:r>
            <a:rPr lang="fr-FR" sz="1700" b="0" kern="1200" dirty="0"/>
            <a:t>contre le dérèglement climatique, économiser les ressources</a:t>
          </a:r>
          <a:endParaRPr lang="fr-FR" sz="1700" kern="1200" dirty="0"/>
        </a:p>
      </dsp:txBody>
      <dsp:txXfrm>
        <a:off x="92672" y="1587167"/>
        <a:ext cx="2492250" cy="2316439"/>
      </dsp:txXfrm>
    </dsp:sp>
    <dsp:sp modelId="{C48EC1F5-2581-4594-A2A9-BD421BACA8E1}">
      <dsp:nvSpPr>
        <dsp:cNvPr id="0" name=""/>
        <dsp:cNvSpPr/>
      </dsp:nvSpPr>
      <dsp:spPr>
        <a:xfrm>
          <a:off x="2887499" y="743064"/>
          <a:ext cx="2651886" cy="486803"/>
        </a:xfrm>
        <a:prstGeom prst="roundRect">
          <a:avLst>
            <a:gd name="adj" fmla="val 10000"/>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0" kern="1200" dirty="0"/>
            <a:t>Axe 2</a:t>
          </a:r>
          <a:endParaRPr lang="fr-FR" sz="2100" kern="1200" dirty="0"/>
        </a:p>
      </dsp:txBody>
      <dsp:txXfrm>
        <a:off x="2901757" y="757322"/>
        <a:ext cx="2623370" cy="458287"/>
      </dsp:txXfrm>
    </dsp:sp>
    <dsp:sp modelId="{37D74956-8FE5-4EC0-9CAC-AD943E7E963E}">
      <dsp:nvSpPr>
        <dsp:cNvPr id="0" name=""/>
        <dsp:cNvSpPr/>
      </dsp:nvSpPr>
      <dsp:spPr>
        <a:xfrm>
          <a:off x="2895250" y="1515099"/>
          <a:ext cx="2636386" cy="2460575"/>
        </a:xfrm>
        <a:prstGeom prst="roundRect">
          <a:avLst>
            <a:gd name="adj" fmla="val 10000"/>
          </a:avLst>
        </a:prstGeom>
        <a:solidFill>
          <a:schemeClr val="lt1">
            <a:hueOff val="0"/>
            <a:satOff val="0"/>
            <a:lumOff val="0"/>
            <a:alphaOff val="0"/>
          </a:schemeClr>
        </a:solidFill>
        <a:ln w="12700" cap="flat" cmpd="sng" algn="ctr">
          <a:solidFill>
            <a:srgbClr val="C6E0B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a:t> </a:t>
          </a:r>
          <a:r>
            <a:rPr lang="fr-FR" sz="1700" b="0" kern="1200" dirty="0"/>
            <a:t>Agir pour améliorer le bien-être des professionnels et la santé à l’échelle du territoire</a:t>
          </a:r>
          <a:endParaRPr lang="fr-FR" sz="1700" kern="1200" dirty="0"/>
        </a:p>
      </dsp:txBody>
      <dsp:txXfrm>
        <a:off x="2967318" y="1587167"/>
        <a:ext cx="2492250" cy="2316439"/>
      </dsp:txXfrm>
    </dsp:sp>
    <dsp:sp modelId="{5213F7D5-9459-479A-8136-D1129681ED11}">
      <dsp:nvSpPr>
        <dsp:cNvPr id="0" name=""/>
        <dsp:cNvSpPr/>
      </dsp:nvSpPr>
      <dsp:spPr>
        <a:xfrm>
          <a:off x="5762145" y="743064"/>
          <a:ext cx="2651886" cy="486803"/>
        </a:xfrm>
        <a:prstGeom prst="roundRect">
          <a:avLst>
            <a:gd name="adj" fmla="val 10000"/>
          </a:avLst>
        </a:prstGeom>
        <a:solidFill>
          <a:schemeClr val="accent4">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0" kern="1200" dirty="0"/>
            <a:t>Axe 3</a:t>
          </a:r>
          <a:endParaRPr lang="fr-FR" sz="2100" kern="1200" dirty="0"/>
        </a:p>
      </dsp:txBody>
      <dsp:txXfrm>
        <a:off x="5776403" y="757322"/>
        <a:ext cx="2623370" cy="458287"/>
      </dsp:txXfrm>
    </dsp:sp>
    <dsp:sp modelId="{67B58810-86B3-45D2-BF1E-F21CD13F2925}">
      <dsp:nvSpPr>
        <dsp:cNvPr id="0" name=""/>
        <dsp:cNvSpPr/>
      </dsp:nvSpPr>
      <dsp:spPr>
        <a:xfrm>
          <a:off x="5769895" y="1515099"/>
          <a:ext cx="2636386" cy="2460575"/>
        </a:xfrm>
        <a:prstGeom prst="roundRect">
          <a:avLst>
            <a:gd name="adj" fmla="val 10000"/>
          </a:avLst>
        </a:prstGeom>
        <a:solidFill>
          <a:schemeClr val="lt1">
            <a:hueOff val="0"/>
            <a:satOff val="0"/>
            <a:lumOff val="0"/>
            <a:alphaOff val="0"/>
          </a:schemeClr>
        </a:solidFill>
        <a:ln w="12700" cap="flat" cmpd="sng" algn="ctr">
          <a:solidFill>
            <a:srgbClr val="B4C6E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dirty="0"/>
            <a:t>Développer les partenariats pour accélérer la transition écologique et régénérer le vivant</a:t>
          </a:r>
          <a:endParaRPr lang="fr-FR" sz="1700" kern="1200" dirty="0"/>
        </a:p>
      </dsp:txBody>
      <dsp:txXfrm>
        <a:off x="5841963" y="1587167"/>
        <a:ext cx="2492250" cy="2316439"/>
      </dsp:txXfrm>
    </dsp:sp>
    <dsp:sp modelId="{4A5AC227-24DB-4E5D-846F-287BB99AB6CB}">
      <dsp:nvSpPr>
        <dsp:cNvPr id="0" name=""/>
        <dsp:cNvSpPr/>
      </dsp:nvSpPr>
      <dsp:spPr>
        <a:xfrm>
          <a:off x="8636790" y="743064"/>
          <a:ext cx="2651886" cy="486803"/>
        </a:xfrm>
        <a:prstGeom prst="roundRect">
          <a:avLst>
            <a:gd name="adj" fmla="val 10000"/>
          </a:avLst>
        </a:prstGeom>
        <a:solidFill>
          <a:schemeClr val="accent5"/>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2100" b="0" kern="1200" dirty="0"/>
            <a:t>Axe 4</a:t>
          </a:r>
          <a:endParaRPr lang="fr-FR" sz="2100" kern="1200" dirty="0"/>
        </a:p>
      </dsp:txBody>
      <dsp:txXfrm>
        <a:off x="8651048" y="757322"/>
        <a:ext cx="2623370" cy="458287"/>
      </dsp:txXfrm>
    </dsp:sp>
    <dsp:sp modelId="{CCF37490-43A8-4869-82D9-6C66BA80B432}">
      <dsp:nvSpPr>
        <dsp:cNvPr id="0" name=""/>
        <dsp:cNvSpPr/>
      </dsp:nvSpPr>
      <dsp:spPr>
        <a:xfrm>
          <a:off x="8641962" y="1515099"/>
          <a:ext cx="2641543" cy="2460575"/>
        </a:xfrm>
        <a:prstGeom prst="roundRect">
          <a:avLst>
            <a:gd name="adj" fmla="val 10000"/>
          </a:avLst>
        </a:prstGeom>
        <a:solidFill>
          <a:schemeClr val="lt1">
            <a:hueOff val="0"/>
            <a:satOff val="0"/>
            <a:lumOff val="0"/>
            <a:alphaOff val="0"/>
          </a:schemeClr>
        </a:solidFill>
        <a:ln w="12700" cap="flat" cmpd="sng" algn="ctr">
          <a:solidFill>
            <a:srgbClr val="F4B08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b="0" kern="1200" dirty="0"/>
            <a:t>Renforcer la connaissance et la capacité d’agir des acteurs pour accélérer la transformation écologique des Hospices </a:t>
          </a:r>
          <a:r>
            <a:rPr lang="fr-FR" sz="1700" b="0" kern="1200" dirty="0" smtClean="0"/>
            <a:t>Civils </a:t>
          </a:r>
          <a:r>
            <a:rPr lang="fr-FR" sz="1700" b="0" kern="1200" dirty="0"/>
            <a:t>de Lyon et plus largement des établissements hospitaliers</a:t>
          </a:r>
          <a:endParaRPr lang="fr-FR" sz="1700" kern="1200" dirty="0"/>
        </a:p>
      </dsp:txBody>
      <dsp:txXfrm>
        <a:off x="8714030" y="1587167"/>
        <a:ext cx="2497407" cy="23164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805B7-C0BD-46B0-A48F-B9DE2FDC8769}">
      <dsp:nvSpPr>
        <dsp:cNvPr id="0" name=""/>
        <dsp:cNvSpPr/>
      </dsp:nvSpPr>
      <dsp:spPr>
        <a:xfrm>
          <a:off x="0" y="40929"/>
          <a:ext cx="11253830" cy="1154789"/>
        </a:xfrm>
        <a:prstGeom prst="roundRect">
          <a:avLst/>
        </a:prstGeom>
        <a:solidFill>
          <a:schemeClr val="lt1">
            <a:hueOff val="0"/>
            <a:satOff val="0"/>
            <a:lumOff val="0"/>
            <a:alphaOff val="0"/>
          </a:schemeClr>
        </a:solidFill>
        <a:ln w="28575"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FR" sz="2100" b="0" kern="1200" dirty="0"/>
            <a:t>Pour en savoir plus, le document est disponible sur </a:t>
          </a:r>
          <a:r>
            <a:rPr lang="fr-FR" sz="2100" b="0" kern="1200" dirty="0" smtClean="0"/>
            <a:t>l’intranet HCL, </a:t>
          </a:r>
          <a:r>
            <a:rPr lang="fr-FR" sz="2100" b="0" kern="1200" dirty="0"/>
            <a:t>via ce lien : </a:t>
          </a:r>
          <a:r>
            <a:rPr lang="fr-FR" sz="2100" b="0" kern="1200" dirty="0">
              <a:hlinkClick xmlns:r="http://schemas.openxmlformats.org/officeDocument/2006/relationships" r:id="rId1"/>
            </a:rPr>
            <a:t>https://intranet.chu-lyon.fr/silverpeas/attached_file/componentId/quickinfo505/attachmentId/131ff412-30be-47fd-99bf-100f9a80e696/lang/fr/name/Cadre_engagement_RSE.pdf?t_=1704815876835</a:t>
          </a:r>
          <a:endParaRPr lang="fr-FR" sz="2100" kern="1200" dirty="0"/>
        </a:p>
      </dsp:txBody>
      <dsp:txXfrm>
        <a:off x="56372" y="97301"/>
        <a:ext cx="11141086" cy="10420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9E4225-1702-5949-84B4-A683F9694876}" type="datetimeFigureOut">
              <a:rPr lang="fr-FR" smtClean="0"/>
              <a:t>03/04/2025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C404BF-DC4A-304C-B37C-73B34A2C4A35}" type="slidenum">
              <a:rPr lang="fr-FR" smtClean="0"/>
              <a:t>‹N°›</a:t>
            </a:fld>
            <a:endParaRPr lang="fr-FR"/>
          </a:p>
        </p:txBody>
      </p:sp>
    </p:spTree>
    <p:extLst>
      <p:ext uri="{BB962C8B-B14F-4D97-AF65-F5344CB8AC3E}">
        <p14:creationId xmlns:p14="http://schemas.microsoft.com/office/powerpoint/2010/main" val="185809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a:t>
            </a:fld>
            <a:endParaRPr lang="fr-FR"/>
          </a:p>
        </p:txBody>
      </p:sp>
    </p:spTree>
    <p:extLst>
      <p:ext uri="{BB962C8B-B14F-4D97-AF65-F5344CB8AC3E}">
        <p14:creationId xmlns:p14="http://schemas.microsoft.com/office/powerpoint/2010/main" val="296112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10</a:t>
            </a:fld>
            <a:endParaRPr lang="fr-FR"/>
          </a:p>
        </p:txBody>
      </p:sp>
    </p:spTree>
    <p:extLst>
      <p:ext uri="{BB962C8B-B14F-4D97-AF65-F5344CB8AC3E}">
        <p14:creationId xmlns:p14="http://schemas.microsoft.com/office/powerpoint/2010/main" val="1254074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11</a:t>
            </a:fld>
            <a:endParaRPr lang="fr-FR"/>
          </a:p>
        </p:txBody>
      </p:sp>
    </p:spTree>
    <p:extLst>
      <p:ext uri="{BB962C8B-B14F-4D97-AF65-F5344CB8AC3E}">
        <p14:creationId xmlns:p14="http://schemas.microsoft.com/office/powerpoint/2010/main" val="44727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12</a:t>
            </a:fld>
            <a:endParaRPr lang="fr-FR"/>
          </a:p>
        </p:txBody>
      </p:sp>
    </p:spTree>
    <p:extLst>
      <p:ext uri="{BB962C8B-B14F-4D97-AF65-F5344CB8AC3E}">
        <p14:creationId xmlns:p14="http://schemas.microsoft.com/office/powerpoint/2010/main" val="249385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Bbio</a:t>
            </a:r>
            <a:r>
              <a:rPr lang="fr-FR" dirty="0"/>
              <a:t>: valorise l’efficacité énergétique du bâti indépendamment des systèmes énergétiques. Le </a:t>
            </a:r>
            <a:r>
              <a:rPr lang="fr-FR" dirty="0" err="1"/>
              <a:t>BBio</a:t>
            </a:r>
            <a:r>
              <a:rPr lang="fr-FR" dirty="0"/>
              <a:t> pour objectif :</a:t>
            </a:r>
          </a:p>
          <a:p>
            <a:endParaRPr lang="fr-FR" dirty="0"/>
          </a:p>
          <a:p>
            <a:r>
              <a:rPr lang="fr-FR" dirty="0"/>
              <a:t>d’inciter à une conception bioclimatique (orientation, compacité, protections solaires, inertie, </a:t>
            </a:r>
            <a:r>
              <a:rPr lang="fr-FR" dirty="0" err="1"/>
              <a:t>etc</a:t>
            </a:r>
            <a:r>
              <a:rPr lang="fr-FR" dirty="0"/>
              <a:t>). La conception bioclimatique permet au bâtiment d’être passivement performant.</a:t>
            </a:r>
          </a:p>
          <a:p>
            <a:r>
              <a:rPr lang="fr-FR" dirty="0"/>
              <a:t>de bien maitriser les apports solaires (énergie et lumière) en toutes saisons.</a:t>
            </a: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13</a:t>
            </a:fld>
            <a:endParaRPr lang="fr-FR"/>
          </a:p>
        </p:txBody>
      </p:sp>
    </p:spTree>
    <p:extLst>
      <p:ext uri="{BB962C8B-B14F-4D97-AF65-F5344CB8AC3E}">
        <p14:creationId xmlns:p14="http://schemas.microsoft.com/office/powerpoint/2010/main" val="23039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14</a:t>
            </a:fld>
            <a:endParaRPr lang="fr-FR"/>
          </a:p>
        </p:txBody>
      </p:sp>
    </p:spTree>
    <p:extLst>
      <p:ext uri="{BB962C8B-B14F-4D97-AF65-F5344CB8AC3E}">
        <p14:creationId xmlns:p14="http://schemas.microsoft.com/office/powerpoint/2010/main" val="315648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15</a:t>
            </a:fld>
            <a:endParaRPr lang="fr-FR"/>
          </a:p>
        </p:txBody>
      </p:sp>
    </p:spTree>
    <p:extLst>
      <p:ext uri="{BB962C8B-B14F-4D97-AF65-F5344CB8AC3E}">
        <p14:creationId xmlns:p14="http://schemas.microsoft.com/office/powerpoint/2010/main" val="3400777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16</a:t>
            </a:fld>
            <a:endParaRPr lang="fr-FR"/>
          </a:p>
        </p:txBody>
      </p:sp>
    </p:spTree>
    <p:extLst>
      <p:ext uri="{BB962C8B-B14F-4D97-AF65-F5344CB8AC3E}">
        <p14:creationId xmlns:p14="http://schemas.microsoft.com/office/powerpoint/2010/main" val="77885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17</a:t>
            </a:fld>
            <a:endParaRPr lang="fr-FR"/>
          </a:p>
        </p:txBody>
      </p:sp>
    </p:spTree>
    <p:extLst>
      <p:ext uri="{BB962C8B-B14F-4D97-AF65-F5344CB8AC3E}">
        <p14:creationId xmlns:p14="http://schemas.microsoft.com/office/powerpoint/2010/main" val="3826222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18</a:t>
            </a:fld>
            <a:endParaRPr lang="fr-FR"/>
          </a:p>
        </p:txBody>
      </p:sp>
    </p:spTree>
    <p:extLst>
      <p:ext uri="{BB962C8B-B14F-4D97-AF65-F5344CB8AC3E}">
        <p14:creationId xmlns:p14="http://schemas.microsoft.com/office/powerpoint/2010/main" val="2280557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19</a:t>
            </a:fld>
            <a:endParaRPr lang="fr-FR"/>
          </a:p>
        </p:txBody>
      </p:sp>
    </p:spTree>
    <p:extLst>
      <p:ext uri="{BB962C8B-B14F-4D97-AF65-F5344CB8AC3E}">
        <p14:creationId xmlns:p14="http://schemas.microsoft.com/office/powerpoint/2010/main" val="351281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a:t>
            </a:fld>
            <a:endParaRPr lang="fr-FR"/>
          </a:p>
        </p:txBody>
      </p:sp>
    </p:spTree>
    <p:extLst>
      <p:ext uri="{BB962C8B-B14F-4D97-AF65-F5344CB8AC3E}">
        <p14:creationId xmlns:p14="http://schemas.microsoft.com/office/powerpoint/2010/main" val="336419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20</a:t>
            </a:fld>
            <a:endParaRPr lang="fr-FR"/>
          </a:p>
        </p:txBody>
      </p:sp>
    </p:spTree>
    <p:extLst>
      <p:ext uri="{BB962C8B-B14F-4D97-AF65-F5344CB8AC3E}">
        <p14:creationId xmlns:p14="http://schemas.microsoft.com/office/powerpoint/2010/main" val="181299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SMR Système de Management Responsable</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21</a:t>
            </a:fld>
            <a:endParaRPr lang="fr-FR"/>
          </a:p>
        </p:txBody>
      </p:sp>
    </p:spTree>
    <p:extLst>
      <p:ext uri="{BB962C8B-B14F-4D97-AF65-F5344CB8AC3E}">
        <p14:creationId xmlns:p14="http://schemas.microsoft.com/office/powerpoint/2010/main" val="107674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22</a:t>
            </a:fld>
            <a:endParaRPr lang="fr-FR"/>
          </a:p>
        </p:txBody>
      </p:sp>
    </p:spTree>
    <p:extLst>
      <p:ext uri="{BB962C8B-B14F-4D97-AF65-F5344CB8AC3E}">
        <p14:creationId xmlns:p14="http://schemas.microsoft.com/office/powerpoint/2010/main" val="62606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23</a:t>
            </a:fld>
            <a:endParaRPr lang="fr-FR"/>
          </a:p>
        </p:txBody>
      </p:sp>
    </p:spTree>
    <p:extLst>
      <p:ext uri="{BB962C8B-B14F-4D97-AF65-F5344CB8AC3E}">
        <p14:creationId xmlns:p14="http://schemas.microsoft.com/office/powerpoint/2010/main" val="421801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24</a:t>
            </a:fld>
            <a:endParaRPr lang="fr-FR"/>
          </a:p>
        </p:txBody>
      </p:sp>
    </p:spTree>
    <p:extLst>
      <p:ext uri="{BB962C8B-B14F-4D97-AF65-F5344CB8AC3E}">
        <p14:creationId xmlns:p14="http://schemas.microsoft.com/office/powerpoint/2010/main" val="1795685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25</a:t>
            </a:fld>
            <a:endParaRPr lang="fr-FR"/>
          </a:p>
        </p:txBody>
      </p:sp>
    </p:spTree>
    <p:extLst>
      <p:ext uri="{BB962C8B-B14F-4D97-AF65-F5344CB8AC3E}">
        <p14:creationId xmlns:p14="http://schemas.microsoft.com/office/powerpoint/2010/main" val="314988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26</a:t>
            </a:fld>
            <a:endParaRPr lang="fr-FR"/>
          </a:p>
        </p:txBody>
      </p:sp>
    </p:spTree>
    <p:extLst>
      <p:ext uri="{BB962C8B-B14F-4D97-AF65-F5344CB8AC3E}">
        <p14:creationId xmlns:p14="http://schemas.microsoft.com/office/powerpoint/2010/main" val="932643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carbone biogénique est le carbone contenu dans la biomasse d’origine agricole ou forestière, émis lors de sa combustion ou dégradation, ainsi que celui contenu dans la matière organique du sol.</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27</a:t>
            </a:fld>
            <a:endParaRPr lang="fr-FR"/>
          </a:p>
        </p:txBody>
      </p:sp>
    </p:spTree>
    <p:extLst>
      <p:ext uri="{BB962C8B-B14F-4D97-AF65-F5344CB8AC3E}">
        <p14:creationId xmlns:p14="http://schemas.microsoft.com/office/powerpoint/2010/main" val="1888328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28</a:t>
            </a:fld>
            <a:endParaRPr lang="fr-FR"/>
          </a:p>
        </p:txBody>
      </p:sp>
    </p:spTree>
    <p:extLst>
      <p:ext uri="{BB962C8B-B14F-4D97-AF65-F5344CB8AC3E}">
        <p14:creationId xmlns:p14="http://schemas.microsoft.com/office/powerpoint/2010/main" val="722190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29</a:t>
            </a:fld>
            <a:endParaRPr lang="fr-FR"/>
          </a:p>
        </p:txBody>
      </p:sp>
    </p:spTree>
    <p:extLst>
      <p:ext uri="{BB962C8B-B14F-4D97-AF65-F5344CB8AC3E}">
        <p14:creationId xmlns:p14="http://schemas.microsoft.com/office/powerpoint/2010/main" val="304545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a:t>
            </a:fld>
            <a:endParaRPr lang="fr-FR"/>
          </a:p>
        </p:txBody>
      </p:sp>
    </p:spTree>
    <p:extLst>
      <p:ext uri="{BB962C8B-B14F-4D97-AF65-F5344CB8AC3E}">
        <p14:creationId xmlns:p14="http://schemas.microsoft.com/office/powerpoint/2010/main" val="2387477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30</a:t>
            </a:fld>
            <a:endParaRPr lang="fr-FR"/>
          </a:p>
        </p:txBody>
      </p:sp>
    </p:spTree>
    <p:extLst>
      <p:ext uri="{BB962C8B-B14F-4D97-AF65-F5344CB8AC3E}">
        <p14:creationId xmlns:p14="http://schemas.microsoft.com/office/powerpoint/2010/main" val="3417044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31</a:t>
            </a:fld>
            <a:endParaRPr lang="fr-FR"/>
          </a:p>
        </p:txBody>
      </p:sp>
    </p:spTree>
    <p:extLst>
      <p:ext uri="{BB962C8B-B14F-4D97-AF65-F5344CB8AC3E}">
        <p14:creationId xmlns:p14="http://schemas.microsoft.com/office/powerpoint/2010/main" val="3149733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32</a:t>
            </a:fld>
            <a:endParaRPr lang="fr-FR"/>
          </a:p>
        </p:txBody>
      </p:sp>
    </p:spTree>
    <p:extLst>
      <p:ext uri="{BB962C8B-B14F-4D97-AF65-F5344CB8AC3E}">
        <p14:creationId xmlns:p14="http://schemas.microsoft.com/office/powerpoint/2010/main" val="2817217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33</a:t>
            </a:fld>
            <a:endParaRPr lang="fr-FR"/>
          </a:p>
        </p:txBody>
      </p:sp>
    </p:spTree>
    <p:extLst>
      <p:ext uri="{BB962C8B-B14F-4D97-AF65-F5344CB8AC3E}">
        <p14:creationId xmlns:p14="http://schemas.microsoft.com/office/powerpoint/2010/main" val="256208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34</a:t>
            </a:fld>
            <a:endParaRPr lang="fr-FR"/>
          </a:p>
        </p:txBody>
      </p:sp>
    </p:spTree>
    <p:extLst>
      <p:ext uri="{BB962C8B-B14F-4D97-AF65-F5344CB8AC3E}">
        <p14:creationId xmlns:p14="http://schemas.microsoft.com/office/powerpoint/2010/main" val="233302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35</a:t>
            </a:fld>
            <a:endParaRPr lang="fr-FR"/>
          </a:p>
        </p:txBody>
      </p:sp>
    </p:spTree>
    <p:extLst>
      <p:ext uri="{BB962C8B-B14F-4D97-AF65-F5344CB8AC3E}">
        <p14:creationId xmlns:p14="http://schemas.microsoft.com/office/powerpoint/2010/main" val="2299537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36</a:t>
            </a:fld>
            <a:endParaRPr lang="fr-FR"/>
          </a:p>
        </p:txBody>
      </p:sp>
    </p:spTree>
    <p:extLst>
      <p:ext uri="{BB962C8B-B14F-4D97-AF65-F5344CB8AC3E}">
        <p14:creationId xmlns:p14="http://schemas.microsoft.com/office/powerpoint/2010/main" val="1310071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37</a:t>
            </a:fld>
            <a:endParaRPr lang="fr-FR"/>
          </a:p>
        </p:txBody>
      </p:sp>
    </p:spTree>
    <p:extLst>
      <p:ext uri="{BB962C8B-B14F-4D97-AF65-F5344CB8AC3E}">
        <p14:creationId xmlns:p14="http://schemas.microsoft.com/office/powerpoint/2010/main" val="1103778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38</a:t>
            </a:fld>
            <a:endParaRPr lang="fr-FR"/>
          </a:p>
        </p:txBody>
      </p:sp>
    </p:spTree>
    <p:extLst>
      <p:ext uri="{BB962C8B-B14F-4D97-AF65-F5344CB8AC3E}">
        <p14:creationId xmlns:p14="http://schemas.microsoft.com/office/powerpoint/2010/main" val="1842466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39</a:t>
            </a:fld>
            <a:endParaRPr lang="fr-FR"/>
          </a:p>
        </p:txBody>
      </p:sp>
    </p:spTree>
    <p:extLst>
      <p:ext uri="{BB962C8B-B14F-4D97-AF65-F5344CB8AC3E}">
        <p14:creationId xmlns:p14="http://schemas.microsoft.com/office/powerpoint/2010/main" val="119959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a:t>
            </a:fld>
            <a:endParaRPr lang="fr-FR"/>
          </a:p>
        </p:txBody>
      </p:sp>
    </p:spTree>
    <p:extLst>
      <p:ext uri="{BB962C8B-B14F-4D97-AF65-F5344CB8AC3E}">
        <p14:creationId xmlns:p14="http://schemas.microsoft.com/office/powerpoint/2010/main" val="184325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Pas beaucoup d’acteurs locaux !</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40</a:t>
            </a:fld>
            <a:endParaRPr lang="fr-FR"/>
          </a:p>
        </p:txBody>
      </p:sp>
    </p:spTree>
    <p:extLst>
      <p:ext uri="{BB962C8B-B14F-4D97-AF65-F5344CB8AC3E}">
        <p14:creationId xmlns:p14="http://schemas.microsoft.com/office/powerpoint/2010/main" val="1116426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41</a:t>
            </a:fld>
            <a:endParaRPr lang="fr-FR"/>
          </a:p>
        </p:txBody>
      </p:sp>
    </p:spTree>
    <p:extLst>
      <p:ext uri="{BB962C8B-B14F-4D97-AF65-F5344CB8AC3E}">
        <p14:creationId xmlns:p14="http://schemas.microsoft.com/office/powerpoint/2010/main" val="2822650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solidFill>
                  <a:srgbClr val="002060"/>
                </a:solidFill>
              </a:rPr>
              <a:t>*Les terres ne sont pas concernées par cette catégorie (elles sont comptabilisées dans les exigences du thème Déchets).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42</a:t>
            </a:fld>
            <a:endParaRPr lang="fr-FR"/>
          </a:p>
        </p:txBody>
      </p:sp>
    </p:spTree>
    <p:extLst>
      <p:ext uri="{BB962C8B-B14F-4D97-AF65-F5344CB8AC3E}">
        <p14:creationId xmlns:p14="http://schemas.microsoft.com/office/powerpoint/2010/main" val="2278884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 composant » : élément installé dans le bâtiment, fabriqué sur le chantier ou (pré)fabriqué hors chantier, architectural ou non, qui porte un nom technique d'ouvrage et est composé d'éléments simples. Ces éléments ne sont pas des simples matériaux de construction et font l'objet d'une technique de construction appliquée avec un (ou plusieurs) métier du bâtiment. Il peut s'agir d'un produit mis en </a:t>
            </a:r>
            <a:r>
              <a:rPr lang="fr-FR" sz="1200" dirty="0" err="1" smtClean="0"/>
              <a:t>oeuvre</a:t>
            </a:r>
            <a:r>
              <a:rPr lang="fr-FR" sz="1200" dirty="0" smtClean="0"/>
              <a:t> sur le chantier (exemple: un type de béton incluant le ferraillage), d'un produit déjà assemblé (exemple: un type de fenêtre, de porte, ou de rupteur thermique) ou d'un équipement en entier (ascenseur, chaudière, pompe à chaleur).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43</a:t>
            </a:fld>
            <a:endParaRPr lang="fr-FR"/>
          </a:p>
        </p:txBody>
      </p:sp>
    </p:spTree>
    <p:extLst>
      <p:ext uri="{BB962C8B-B14F-4D97-AF65-F5344CB8AC3E}">
        <p14:creationId xmlns:p14="http://schemas.microsoft.com/office/powerpoint/2010/main" val="2702659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Surcoût de la dépose soignée ?</a:t>
            </a:r>
          </a:p>
          <a:p>
            <a:r>
              <a:rPr lang="fr-FR" dirty="0" smtClean="0"/>
              <a:t>Loi de l’offre et de la demande ? Y </a:t>
            </a:r>
            <a:r>
              <a:rPr lang="fr-FR" dirty="0" err="1" smtClean="0"/>
              <a:t>aura-t-il</a:t>
            </a:r>
            <a:r>
              <a:rPr lang="fr-FR" dirty="0" smtClean="0"/>
              <a:t> des preneurs ? Oui, déjà en interne pour la maintenance des autres bâtiments =&gt; niveau 4 ?</a:t>
            </a:r>
          </a:p>
          <a:p>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44</a:t>
            </a:fld>
            <a:endParaRPr lang="fr-FR"/>
          </a:p>
        </p:txBody>
      </p:sp>
    </p:spTree>
    <p:extLst>
      <p:ext uri="{BB962C8B-B14F-4D97-AF65-F5344CB8AC3E}">
        <p14:creationId xmlns:p14="http://schemas.microsoft.com/office/powerpoint/2010/main" val="1039701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En fonction du temps restant :</a:t>
            </a:r>
          </a:p>
          <a:p>
            <a:r>
              <a:rPr lang="fr-FR" dirty="0" smtClean="0"/>
              <a:t>Codes </a:t>
            </a:r>
            <a:r>
              <a:rPr lang="fr-FR" smtClean="0"/>
              <a:t>: </a:t>
            </a:r>
            <a:r>
              <a:rPr lang="fr-FR" smtClean="0"/>
              <a:t>MJAOELI</a:t>
            </a:r>
            <a:r>
              <a:rPr lang="fr-FR" baseline="0" smtClean="0"/>
              <a:t> </a:t>
            </a:r>
            <a:r>
              <a:rPr lang="fr-FR" baseline="0" dirty="0" smtClean="0"/>
              <a:t>Isia24</a:t>
            </a:r>
            <a:endParaRPr lang="fr-FR" dirty="0" smtClean="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47</a:t>
            </a:fld>
            <a:endParaRPr lang="fr-FR"/>
          </a:p>
        </p:txBody>
      </p:sp>
    </p:spTree>
    <p:extLst>
      <p:ext uri="{BB962C8B-B14F-4D97-AF65-F5344CB8AC3E}">
        <p14:creationId xmlns:p14="http://schemas.microsoft.com/office/powerpoint/2010/main" val="3397635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5</a:t>
            </a:fld>
            <a:endParaRPr lang="fr-FR"/>
          </a:p>
        </p:txBody>
      </p:sp>
    </p:spTree>
    <p:extLst>
      <p:ext uri="{BB962C8B-B14F-4D97-AF65-F5344CB8AC3E}">
        <p14:creationId xmlns:p14="http://schemas.microsoft.com/office/powerpoint/2010/main" val="72527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6</a:t>
            </a:fld>
            <a:endParaRPr lang="fr-FR"/>
          </a:p>
        </p:txBody>
      </p:sp>
    </p:spTree>
    <p:extLst>
      <p:ext uri="{BB962C8B-B14F-4D97-AF65-F5344CB8AC3E}">
        <p14:creationId xmlns:p14="http://schemas.microsoft.com/office/powerpoint/2010/main" val="87041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7</a:t>
            </a:fld>
            <a:endParaRPr lang="fr-FR"/>
          </a:p>
        </p:txBody>
      </p:sp>
    </p:spTree>
    <p:extLst>
      <p:ext uri="{BB962C8B-B14F-4D97-AF65-F5344CB8AC3E}">
        <p14:creationId xmlns:p14="http://schemas.microsoft.com/office/powerpoint/2010/main" val="372846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Pas exhaustif</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8</a:t>
            </a:fld>
            <a:endParaRPr lang="fr-FR"/>
          </a:p>
        </p:txBody>
      </p:sp>
    </p:spTree>
    <p:extLst>
      <p:ext uri="{BB962C8B-B14F-4D97-AF65-F5344CB8AC3E}">
        <p14:creationId xmlns:p14="http://schemas.microsoft.com/office/powerpoint/2010/main" val="69594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1C404BF-DC4A-304C-B37C-73B34A2C4A35}" type="slidenum">
              <a:rPr lang="fr-FR" smtClean="0"/>
              <a:t>9</a:t>
            </a:fld>
            <a:endParaRPr lang="fr-FR"/>
          </a:p>
        </p:txBody>
      </p:sp>
    </p:spTree>
    <p:extLst>
      <p:ext uri="{BB962C8B-B14F-4D97-AF65-F5344CB8AC3E}">
        <p14:creationId xmlns:p14="http://schemas.microsoft.com/office/powerpoint/2010/main" val="122404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hoto 2">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93E13FC-FB46-A24E-A6FA-814C05CD44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Espace réservé du texte 16">
            <a:extLst>
              <a:ext uri="{FF2B5EF4-FFF2-40B4-BE49-F238E27FC236}">
                <a16:creationId xmlns:a16="http://schemas.microsoft.com/office/drawing/2014/main" id="{C49D885B-3E9F-334E-9C0B-6BAED7B29DBB}"/>
              </a:ext>
            </a:extLst>
          </p:cNvPr>
          <p:cNvSpPr>
            <a:spLocks noGrp="1"/>
          </p:cNvSpPr>
          <p:nvPr>
            <p:ph type="body" sz="quarter" idx="20" hasCustomPrompt="1"/>
          </p:nvPr>
        </p:nvSpPr>
        <p:spPr>
          <a:xfrm>
            <a:off x="1297622" y="4110766"/>
            <a:ext cx="7951574" cy="884668"/>
          </a:xfrm>
          <a:prstGeom prst="rect">
            <a:avLst/>
          </a:prstGeom>
        </p:spPr>
        <p:txBody>
          <a:bodyPr anchor="t">
            <a:noAutofit/>
          </a:bodyPr>
          <a:lstStyle>
            <a:lvl1pPr marL="0" indent="0">
              <a:buFontTx/>
              <a:buNone/>
              <a:defRPr sz="2400" b="0" cap="all" baseline="0">
                <a:solidFill>
                  <a:schemeClr val="bg2">
                    <a:lumMod val="50000"/>
                  </a:schemeClr>
                </a:solidFill>
              </a:defRPr>
            </a:lvl1pPr>
          </a:lstStyle>
          <a:p>
            <a:r>
              <a:rPr lang="fr-FR" dirty="0"/>
              <a:t>Sous-titre</a:t>
            </a:r>
          </a:p>
        </p:txBody>
      </p:sp>
      <p:sp>
        <p:nvSpPr>
          <p:cNvPr id="18" name="Espace réservé du texte 16">
            <a:extLst>
              <a:ext uri="{FF2B5EF4-FFF2-40B4-BE49-F238E27FC236}">
                <a16:creationId xmlns:a16="http://schemas.microsoft.com/office/drawing/2014/main" id="{82D4B90F-C2D7-EE45-A538-2432D1DB5E4E}"/>
              </a:ext>
            </a:extLst>
          </p:cNvPr>
          <p:cNvSpPr>
            <a:spLocks noGrp="1"/>
          </p:cNvSpPr>
          <p:nvPr>
            <p:ph type="body" sz="quarter" idx="19" hasCustomPrompt="1"/>
          </p:nvPr>
        </p:nvSpPr>
        <p:spPr>
          <a:xfrm>
            <a:off x="1297622" y="3215844"/>
            <a:ext cx="7951573" cy="884668"/>
          </a:xfrm>
          <a:prstGeom prst="rect">
            <a:avLst/>
          </a:prstGeom>
        </p:spPr>
        <p:txBody>
          <a:bodyPr anchor="b">
            <a:noAutofit/>
          </a:bodyPr>
          <a:lstStyle>
            <a:lvl1pPr marL="0" indent="0">
              <a:buFontTx/>
              <a:buNone/>
              <a:defRPr sz="3600" b="1" cap="all" baseline="0">
                <a:solidFill>
                  <a:schemeClr val="bg2">
                    <a:lumMod val="50000"/>
                  </a:schemeClr>
                </a:solidFill>
              </a:defRPr>
            </a:lvl1pPr>
          </a:lstStyle>
          <a:p>
            <a:r>
              <a:rPr lang="fr-FR" dirty="0"/>
              <a:t>Titre du document</a:t>
            </a:r>
          </a:p>
        </p:txBody>
      </p:sp>
      <p:sp>
        <p:nvSpPr>
          <p:cNvPr id="8" name="Espace réservé du texte 16">
            <a:extLst>
              <a:ext uri="{FF2B5EF4-FFF2-40B4-BE49-F238E27FC236}">
                <a16:creationId xmlns:a16="http://schemas.microsoft.com/office/drawing/2014/main" id="{31A768BD-20B1-CB43-9A3A-90A32CCC7016}"/>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ÉMETTEUR</a:t>
            </a:r>
          </a:p>
        </p:txBody>
      </p:sp>
      <p:sp>
        <p:nvSpPr>
          <p:cNvPr id="10" name="Espace réservé du texte 16">
            <a:extLst>
              <a:ext uri="{FF2B5EF4-FFF2-40B4-BE49-F238E27FC236}">
                <a16:creationId xmlns:a16="http://schemas.microsoft.com/office/drawing/2014/main" id="{D408B51D-4553-1043-9B79-6FDF4D851A91}"/>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00/00/0000</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44058" y="3856425"/>
            <a:ext cx="2473200" cy="2473200"/>
          </a:xfrm>
          <a:prstGeom prst="rect">
            <a:avLst/>
          </a:prstGeom>
          <a:ln>
            <a:noFill/>
          </a:ln>
        </p:spPr>
      </p:pic>
      <p:sp>
        <p:nvSpPr>
          <p:cNvPr id="5" name="ZoneTexte 4"/>
          <p:cNvSpPr txBox="1"/>
          <p:nvPr userDrawn="1"/>
        </p:nvSpPr>
        <p:spPr>
          <a:xfrm>
            <a:off x="9683932" y="6396969"/>
            <a:ext cx="2142308"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39881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et média">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1E2FB1-7F14-7D4F-BC43-062956360950}"/>
              </a:ext>
            </a:extLst>
          </p:cNvPr>
          <p:cNvSpPr>
            <a:spLocks noGrp="1"/>
          </p:cNvSpPr>
          <p:nvPr>
            <p:ph sz="quarter" idx="28" hasCustomPrompt="1"/>
          </p:nvPr>
        </p:nvSpPr>
        <p:spPr>
          <a:xfrm>
            <a:off x="6784134" y="732616"/>
            <a:ext cx="4660304" cy="5589675"/>
          </a:xfrm>
          <a:prstGeom prst="rect">
            <a:avLst/>
          </a:prstGeom>
        </p:spPr>
        <p:txBody>
          <a:bodyPr anchor="ctr">
            <a:normAutofit/>
          </a:bodyPr>
          <a:lstStyle>
            <a:lvl1pPr marL="0" indent="0">
              <a:buNone/>
              <a:defRPr lang="fr-FR" sz="2000" b="0" kern="1200" dirty="0">
                <a:solidFill>
                  <a:schemeClr val="tx1"/>
                </a:solidFill>
                <a:latin typeface="+mn-lt"/>
                <a:ea typeface="+mn-ea"/>
                <a:cs typeface="+mn-cs"/>
              </a:defRPr>
            </a:lvl1pPr>
          </a:lstStyle>
          <a:p>
            <a:r>
              <a:rPr lang="fr-FR" dirty="0"/>
              <a:t>Insérer une image ou une vidéo</a:t>
            </a:r>
          </a:p>
        </p:txBody>
      </p:sp>
      <p:sp>
        <p:nvSpPr>
          <p:cNvPr id="9" name="Espace réservé du texte 15">
            <a:extLst>
              <a:ext uri="{FF2B5EF4-FFF2-40B4-BE49-F238E27FC236}">
                <a16:creationId xmlns:a16="http://schemas.microsoft.com/office/drawing/2014/main" id="{E1EF9903-A76D-CC42-BA54-256E478B0AFB}"/>
              </a:ext>
            </a:extLst>
          </p:cNvPr>
          <p:cNvSpPr>
            <a:spLocks noGrp="1"/>
          </p:cNvSpPr>
          <p:nvPr>
            <p:ph type="body" sz="quarter" idx="29"/>
          </p:nvPr>
        </p:nvSpPr>
        <p:spPr>
          <a:xfrm>
            <a:off x="1310132" y="2144390"/>
            <a:ext cx="4968000" cy="4177902"/>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
        <p:nvSpPr>
          <p:cNvPr id="11"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588342"/>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2"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627420"/>
            <a:ext cx="10134306" cy="535484"/>
          </a:xfrm>
          <a:prstGeom prst="rect">
            <a:avLst/>
          </a:prstGeom>
        </p:spPr>
        <p:txBody>
          <a:bodyPr anchor="b">
            <a:noAutofit/>
          </a:bodyPr>
          <a:lstStyle>
            <a:lvl1pPr marL="0" indent="0">
              <a:spcBef>
                <a:spcPts val="0"/>
              </a:spcBef>
              <a:buFontTx/>
              <a:buNone/>
              <a:defRPr sz="3400" b="1" cap="all" baseline="0">
                <a:solidFill>
                  <a:schemeClr val="bg2"/>
                </a:solidFill>
              </a:defRPr>
            </a:lvl1pPr>
          </a:lstStyle>
          <a:p>
            <a:r>
              <a:rPr lang="fr-FR" dirty="0"/>
              <a:t>Titre DE LA PAGE</a:t>
            </a:r>
          </a:p>
        </p:txBody>
      </p:sp>
      <p:sp>
        <p:nvSpPr>
          <p:cNvPr id="13"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179191"/>
            <a:ext cx="10134306" cy="486557"/>
          </a:xfrm>
          <a:prstGeom prst="rect">
            <a:avLst/>
          </a:prstGeom>
        </p:spPr>
        <p:txBody>
          <a:bodyPr anchor="t">
            <a:noAutofit/>
          </a:bodyPr>
          <a:lstStyle>
            <a:lvl1pPr marL="0" indent="0">
              <a:spcBef>
                <a:spcPts val="0"/>
              </a:spcBef>
              <a:buFontTx/>
              <a:buNone/>
              <a:defRPr sz="2400" b="0" cap="all" baseline="0">
                <a:solidFill>
                  <a:schemeClr val="tx2"/>
                </a:solidFill>
              </a:defRPr>
            </a:lvl1pPr>
          </a:lstStyle>
          <a:p>
            <a:r>
              <a:rPr lang="fr-FR" dirty="0"/>
              <a:t>Sous-titre</a:t>
            </a:r>
          </a:p>
        </p:txBody>
      </p:sp>
    </p:spTree>
    <p:extLst>
      <p:ext uri="{BB962C8B-B14F-4D97-AF65-F5344CB8AC3E}">
        <p14:creationId xmlns:p14="http://schemas.microsoft.com/office/powerpoint/2010/main" val="123567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30D20D-D1DE-C64A-8EBA-EE94470DAB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1" name="Espace réservé du texte 16">
            <a:extLst>
              <a:ext uri="{FF2B5EF4-FFF2-40B4-BE49-F238E27FC236}">
                <a16:creationId xmlns:a16="http://schemas.microsoft.com/office/drawing/2014/main" id="{FFB94C3B-CC89-6A42-9C48-9A622FE55699}"/>
              </a:ext>
            </a:extLst>
          </p:cNvPr>
          <p:cNvSpPr>
            <a:spLocks noGrp="1"/>
          </p:cNvSpPr>
          <p:nvPr>
            <p:ph type="body" sz="quarter" idx="27" hasCustomPrompt="1"/>
          </p:nvPr>
        </p:nvSpPr>
        <p:spPr>
          <a:xfrm>
            <a:off x="1310132" y="1713232"/>
            <a:ext cx="2137918" cy="897052"/>
          </a:xfrm>
          <a:prstGeom prst="rect">
            <a:avLst/>
          </a:prstGeom>
        </p:spPr>
        <p:txBody>
          <a:bodyPr bIns="0" anchor="b">
            <a:normAutofit/>
          </a:bodyPr>
          <a:lstStyle>
            <a:lvl1pPr marL="0" indent="0">
              <a:buFontTx/>
              <a:buNone/>
              <a:defRPr sz="5600" b="1" cap="all" baseline="0">
                <a:solidFill>
                  <a:schemeClr val="bg1"/>
                </a:solidFill>
              </a:defRPr>
            </a:lvl1pPr>
          </a:lstStyle>
          <a:p>
            <a:r>
              <a:rPr lang="fr-FR" dirty="0"/>
              <a:t>000</a:t>
            </a:r>
          </a:p>
        </p:txBody>
      </p:sp>
      <p:sp>
        <p:nvSpPr>
          <p:cNvPr id="52" name="Espace réservé du texte 51">
            <a:extLst>
              <a:ext uri="{FF2B5EF4-FFF2-40B4-BE49-F238E27FC236}">
                <a16:creationId xmlns:a16="http://schemas.microsoft.com/office/drawing/2014/main" id="{B9C05916-67BA-714D-AF12-F1123988DF8C}"/>
              </a:ext>
            </a:extLst>
          </p:cNvPr>
          <p:cNvSpPr>
            <a:spLocks noGrp="1"/>
          </p:cNvSpPr>
          <p:nvPr>
            <p:ph type="body" sz="quarter" idx="37" hasCustomPrompt="1"/>
          </p:nvPr>
        </p:nvSpPr>
        <p:spPr>
          <a:xfrm>
            <a:off x="1310132" y="2623950"/>
            <a:ext cx="2137918" cy="896530"/>
          </a:xfrm>
          <a:prstGeom prst="rect">
            <a:avLst/>
          </a:prstGeom>
        </p:spPr>
        <p:txBody>
          <a:bodyPr tIns="0">
            <a:normAutofit/>
          </a:bodyPr>
          <a:lstStyle>
            <a:lvl1pPr marL="0" indent="0">
              <a:buFontTx/>
              <a:buNone/>
              <a:defRPr sz="1800">
                <a:solidFill>
                  <a:schemeClr val="bg1"/>
                </a:solidFill>
              </a:defRPr>
            </a:lvl1pPr>
          </a:lstStyle>
          <a:p>
            <a:r>
              <a:rPr lang="fr-FR" dirty="0"/>
              <a:t>Légende</a:t>
            </a:r>
          </a:p>
        </p:txBody>
      </p:sp>
      <p:sp>
        <p:nvSpPr>
          <p:cNvPr id="53" name="Espace réservé du texte 16">
            <a:extLst>
              <a:ext uri="{FF2B5EF4-FFF2-40B4-BE49-F238E27FC236}">
                <a16:creationId xmlns:a16="http://schemas.microsoft.com/office/drawing/2014/main" id="{64340280-370A-2544-BB36-7D237E2F9FFF}"/>
              </a:ext>
            </a:extLst>
          </p:cNvPr>
          <p:cNvSpPr>
            <a:spLocks noGrp="1"/>
          </p:cNvSpPr>
          <p:nvPr>
            <p:ph type="body" sz="quarter" idx="38" hasCustomPrompt="1"/>
          </p:nvPr>
        </p:nvSpPr>
        <p:spPr>
          <a:xfrm>
            <a:off x="5041582" y="1713232"/>
            <a:ext cx="2089468" cy="897052"/>
          </a:xfrm>
          <a:prstGeom prst="rect">
            <a:avLst/>
          </a:prstGeom>
        </p:spPr>
        <p:txBody>
          <a:bodyPr bIns="0" anchor="b">
            <a:normAutofit/>
          </a:bodyPr>
          <a:lstStyle>
            <a:lvl1pPr marL="0" indent="0">
              <a:buFontTx/>
              <a:buNone/>
              <a:defRPr sz="5600" b="1" cap="all" baseline="0">
                <a:solidFill>
                  <a:schemeClr val="bg1"/>
                </a:solidFill>
              </a:defRPr>
            </a:lvl1pPr>
          </a:lstStyle>
          <a:p>
            <a:r>
              <a:rPr lang="fr-FR" dirty="0"/>
              <a:t>000</a:t>
            </a:r>
          </a:p>
        </p:txBody>
      </p:sp>
      <p:sp>
        <p:nvSpPr>
          <p:cNvPr id="54" name="Espace réservé du texte 51">
            <a:extLst>
              <a:ext uri="{FF2B5EF4-FFF2-40B4-BE49-F238E27FC236}">
                <a16:creationId xmlns:a16="http://schemas.microsoft.com/office/drawing/2014/main" id="{64A4FA35-703D-C94B-9B8B-E9FCEA0295C0}"/>
              </a:ext>
            </a:extLst>
          </p:cNvPr>
          <p:cNvSpPr>
            <a:spLocks noGrp="1"/>
          </p:cNvSpPr>
          <p:nvPr>
            <p:ph type="body" sz="quarter" idx="39" hasCustomPrompt="1"/>
          </p:nvPr>
        </p:nvSpPr>
        <p:spPr>
          <a:xfrm>
            <a:off x="5041582" y="2623950"/>
            <a:ext cx="2089468" cy="896530"/>
          </a:xfrm>
          <a:prstGeom prst="rect">
            <a:avLst/>
          </a:prstGeom>
        </p:spPr>
        <p:txBody>
          <a:bodyPr tIns="0">
            <a:normAutofit/>
          </a:bodyPr>
          <a:lstStyle>
            <a:lvl1pPr marL="0" indent="0">
              <a:buFontTx/>
              <a:buNone/>
              <a:defRPr sz="1800">
                <a:solidFill>
                  <a:schemeClr val="bg1"/>
                </a:solidFill>
              </a:defRPr>
            </a:lvl1pPr>
          </a:lstStyle>
          <a:p>
            <a:r>
              <a:rPr lang="fr-FR" dirty="0"/>
              <a:t>Légende</a:t>
            </a:r>
          </a:p>
        </p:txBody>
      </p:sp>
      <p:sp>
        <p:nvSpPr>
          <p:cNvPr id="55" name="Espace réservé du texte 16">
            <a:extLst>
              <a:ext uri="{FF2B5EF4-FFF2-40B4-BE49-F238E27FC236}">
                <a16:creationId xmlns:a16="http://schemas.microsoft.com/office/drawing/2014/main" id="{1D0AE05F-283A-4543-A482-0B71F2607218}"/>
              </a:ext>
            </a:extLst>
          </p:cNvPr>
          <p:cNvSpPr>
            <a:spLocks noGrp="1"/>
          </p:cNvSpPr>
          <p:nvPr>
            <p:ph type="body" sz="quarter" idx="40" hasCustomPrompt="1"/>
          </p:nvPr>
        </p:nvSpPr>
        <p:spPr>
          <a:xfrm>
            <a:off x="8699182" y="1713232"/>
            <a:ext cx="2089468" cy="897052"/>
          </a:xfrm>
          <a:prstGeom prst="rect">
            <a:avLst/>
          </a:prstGeom>
        </p:spPr>
        <p:txBody>
          <a:bodyPr bIns="0" anchor="b">
            <a:normAutofit/>
          </a:bodyPr>
          <a:lstStyle>
            <a:lvl1pPr marL="0" indent="0">
              <a:buFontTx/>
              <a:buNone/>
              <a:defRPr sz="5600" b="1" cap="all" baseline="0">
                <a:solidFill>
                  <a:schemeClr val="bg1"/>
                </a:solidFill>
              </a:defRPr>
            </a:lvl1pPr>
          </a:lstStyle>
          <a:p>
            <a:r>
              <a:rPr lang="fr-FR" dirty="0"/>
              <a:t>000</a:t>
            </a:r>
          </a:p>
        </p:txBody>
      </p:sp>
      <p:sp>
        <p:nvSpPr>
          <p:cNvPr id="56" name="Espace réservé du texte 51">
            <a:extLst>
              <a:ext uri="{FF2B5EF4-FFF2-40B4-BE49-F238E27FC236}">
                <a16:creationId xmlns:a16="http://schemas.microsoft.com/office/drawing/2014/main" id="{50A22D69-C202-3D4A-9E8E-49D9CE49F789}"/>
              </a:ext>
            </a:extLst>
          </p:cNvPr>
          <p:cNvSpPr>
            <a:spLocks noGrp="1"/>
          </p:cNvSpPr>
          <p:nvPr>
            <p:ph type="body" sz="quarter" idx="41" hasCustomPrompt="1"/>
          </p:nvPr>
        </p:nvSpPr>
        <p:spPr>
          <a:xfrm>
            <a:off x="8699182" y="2623950"/>
            <a:ext cx="2089468" cy="896530"/>
          </a:xfrm>
          <a:prstGeom prst="rect">
            <a:avLst/>
          </a:prstGeom>
        </p:spPr>
        <p:txBody>
          <a:bodyPr tIns="0">
            <a:normAutofit/>
          </a:bodyPr>
          <a:lstStyle>
            <a:lvl1pPr marL="0" indent="0">
              <a:buFontTx/>
              <a:buNone/>
              <a:defRPr sz="1800">
                <a:solidFill>
                  <a:schemeClr val="bg1"/>
                </a:solidFill>
              </a:defRPr>
            </a:lvl1pPr>
          </a:lstStyle>
          <a:p>
            <a:r>
              <a:rPr lang="fr-FR" dirty="0"/>
              <a:t>Légende</a:t>
            </a:r>
          </a:p>
        </p:txBody>
      </p:sp>
      <p:sp>
        <p:nvSpPr>
          <p:cNvPr id="57" name="Espace réservé du texte 16">
            <a:extLst>
              <a:ext uri="{FF2B5EF4-FFF2-40B4-BE49-F238E27FC236}">
                <a16:creationId xmlns:a16="http://schemas.microsoft.com/office/drawing/2014/main" id="{B5FEE436-9170-0749-B593-DFB26D59B0AA}"/>
              </a:ext>
            </a:extLst>
          </p:cNvPr>
          <p:cNvSpPr>
            <a:spLocks noGrp="1"/>
          </p:cNvSpPr>
          <p:nvPr>
            <p:ph type="body" sz="quarter" idx="42" hasCustomPrompt="1"/>
          </p:nvPr>
        </p:nvSpPr>
        <p:spPr>
          <a:xfrm>
            <a:off x="3822382" y="4178024"/>
            <a:ext cx="2089468" cy="897052"/>
          </a:xfrm>
          <a:prstGeom prst="rect">
            <a:avLst/>
          </a:prstGeom>
        </p:spPr>
        <p:txBody>
          <a:bodyPr bIns="0" anchor="b">
            <a:normAutofit/>
          </a:bodyPr>
          <a:lstStyle>
            <a:lvl1pPr marL="0" indent="0">
              <a:buFontTx/>
              <a:buNone/>
              <a:defRPr sz="5600" b="1" cap="all" baseline="0">
                <a:solidFill>
                  <a:schemeClr val="bg1"/>
                </a:solidFill>
              </a:defRPr>
            </a:lvl1pPr>
          </a:lstStyle>
          <a:p>
            <a:r>
              <a:rPr lang="fr-FR" dirty="0"/>
              <a:t>000</a:t>
            </a:r>
          </a:p>
        </p:txBody>
      </p:sp>
      <p:sp>
        <p:nvSpPr>
          <p:cNvPr id="58" name="Espace réservé du texte 51">
            <a:extLst>
              <a:ext uri="{FF2B5EF4-FFF2-40B4-BE49-F238E27FC236}">
                <a16:creationId xmlns:a16="http://schemas.microsoft.com/office/drawing/2014/main" id="{CFB13ECB-6A43-7146-AD47-44D77E7EFD9B}"/>
              </a:ext>
            </a:extLst>
          </p:cNvPr>
          <p:cNvSpPr>
            <a:spLocks noGrp="1"/>
          </p:cNvSpPr>
          <p:nvPr>
            <p:ph type="body" sz="quarter" idx="43" hasCustomPrompt="1"/>
          </p:nvPr>
        </p:nvSpPr>
        <p:spPr>
          <a:xfrm>
            <a:off x="3822382" y="5088742"/>
            <a:ext cx="2089468" cy="896530"/>
          </a:xfrm>
          <a:prstGeom prst="rect">
            <a:avLst/>
          </a:prstGeom>
        </p:spPr>
        <p:txBody>
          <a:bodyPr tIns="0">
            <a:normAutofit/>
          </a:bodyPr>
          <a:lstStyle>
            <a:lvl1pPr marL="0" indent="0">
              <a:buFontTx/>
              <a:buNone/>
              <a:defRPr sz="1800">
                <a:solidFill>
                  <a:schemeClr val="bg1"/>
                </a:solidFill>
              </a:defRPr>
            </a:lvl1pPr>
          </a:lstStyle>
          <a:p>
            <a:r>
              <a:rPr lang="fr-FR" dirty="0"/>
              <a:t>Légende</a:t>
            </a:r>
          </a:p>
        </p:txBody>
      </p:sp>
      <p:sp>
        <p:nvSpPr>
          <p:cNvPr id="59" name="Espace réservé du texte 16">
            <a:extLst>
              <a:ext uri="{FF2B5EF4-FFF2-40B4-BE49-F238E27FC236}">
                <a16:creationId xmlns:a16="http://schemas.microsoft.com/office/drawing/2014/main" id="{5F82516C-BC4E-D440-AD76-76B937DFFCB9}"/>
              </a:ext>
            </a:extLst>
          </p:cNvPr>
          <p:cNvSpPr>
            <a:spLocks noGrp="1"/>
          </p:cNvSpPr>
          <p:nvPr>
            <p:ph type="body" sz="quarter" idx="44" hasCustomPrompt="1"/>
          </p:nvPr>
        </p:nvSpPr>
        <p:spPr>
          <a:xfrm>
            <a:off x="8699182" y="4178024"/>
            <a:ext cx="2089468" cy="897052"/>
          </a:xfrm>
          <a:prstGeom prst="rect">
            <a:avLst/>
          </a:prstGeom>
        </p:spPr>
        <p:txBody>
          <a:bodyPr bIns="0" anchor="b">
            <a:normAutofit/>
          </a:bodyPr>
          <a:lstStyle>
            <a:lvl1pPr marL="0" indent="0">
              <a:buFontTx/>
              <a:buNone/>
              <a:defRPr sz="5600" b="1" cap="all" baseline="0">
                <a:solidFill>
                  <a:schemeClr val="bg1"/>
                </a:solidFill>
              </a:defRPr>
            </a:lvl1pPr>
          </a:lstStyle>
          <a:p>
            <a:r>
              <a:rPr lang="fr-FR" dirty="0"/>
              <a:t>000</a:t>
            </a:r>
          </a:p>
        </p:txBody>
      </p:sp>
      <p:sp>
        <p:nvSpPr>
          <p:cNvPr id="60" name="Espace réservé du texte 51">
            <a:extLst>
              <a:ext uri="{FF2B5EF4-FFF2-40B4-BE49-F238E27FC236}">
                <a16:creationId xmlns:a16="http://schemas.microsoft.com/office/drawing/2014/main" id="{7E8B8782-3BDA-A342-ABA3-33BB2E880BBA}"/>
              </a:ext>
            </a:extLst>
          </p:cNvPr>
          <p:cNvSpPr>
            <a:spLocks noGrp="1"/>
          </p:cNvSpPr>
          <p:nvPr>
            <p:ph type="body" sz="quarter" idx="45" hasCustomPrompt="1"/>
          </p:nvPr>
        </p:nvSpPr>
        <p:spPr>
          <a:xfrm>
            <a:off x="8699182" y="5088742"/>
            <a:ext cx="2089468" cy="896530"/>
          </a:xfrm>
          <a:prstGeom prst="rect">
            <a:avLst/>
          </a:prstGeom>
        </p:spPr>
        <p:txBody>
          <a:bodyPr tIns="0">
            <a:normAutofit/>
          </a:bodyPr>
          <a:lstStyle>
            <a:lvl1pPr marL="0" indent="0">
              <a:buFontTx/>
              <a:buNone/>
              <a:defRPr sz="1800">
                <a:solidFill>
                  <a:schemeClr val="bg1"/>
                </a:solidFill>
              </a:defRPr>
            </a:lvl1pPr>
          </a:lstStyle>
          <a:p>
            <a:r>
              <a:rPr lang="fr-FR" dirty="0"/>
              <a:t>Légende</a:t>
            </a:r>
          </a:p>
        </p:txBody>
      </p:sp>
      <p:sp>
        <p:nvSpPr>
          <p:cNvPr id="18" name="Espace réservé du texte 16">
            <a:extLst>
              <a:ext uri="{FF2B5EF4-FFF2-40B4-BE49-F238E27FC236}">
                <a16:creationId xmlns:a16="http://schemas.microsoft.com/office/drawing/2014/main" id="{6C19BA67-5EFC-C944-8B77-704D5ED6ED94}"/>
              </a:ext>
            </a:extLst>
          </p:cNvPr>
          <p:cNvSpPr>
            <a:spLocks noGrp="1"/>
          </p:cNvSpPr>
          <p:nvPr>
            <p:ph type="body" sz="quarter" idx="19" hasCustomPrompt="1"/>
          </p:nvPr>
        </p:nvSpPr>
        <p:spPr>
          <a:xfrm>
            <a:off x="1100906" y="732616"/>
            <a:ext cx="10134306" cy="535484"/>
          </a:xfrm>
          <a:prstGeom prst="rect">
            <a:avLst/>
          </a:prstGeom>
        </p:spPr>
        <p:txBody>
          <a:bodyPr anchor="b">
            <a:noAutofit/>
          </a:bodyPr>
          <a:lstStyle>
            <a:lvl1pPr marL="0" indent="0">
              <a:buFontTx/>
              <a:buNone/>
              <a:defRPr sz="3400" b="1" cap="all" baseline="0">
                <a:solidFill>
                  <a:schemeClr val="bg1"/>
                </a:solidFill>
              </a:defRPr>
            </a:lvl1pPr>
          </a:lstStyle>
          <a:p>
            <a:r>
              <a:rPr lang="fr-FR" dirty="0"/>
              <a:t>Titre DE LA PAGE</a:t>
            </a:r>
          </a:p>
        </p:txBody>
      </p:sp>
      <p:pic>
        <p:nvPicPr>
          <p:cNvPr id="14" name="Imag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Tree>
    <p:extLst>
      <p:ext uri="{BB962C8B-B14F-4D97-AF65-F5344CB8AC3E}">
        <p14:creationId xmlns:p14="http://schemas.microsoft.com/office/powerpoint/2010/main" val="4116523679"/>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rnière de couvertu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18"/>
            <a:ext cx="12192000" cy="6858000"/>
          </a:xfrm>
          <a:prstGeom prst="rect">
            <a:avLst/>
          </a:prstGeom>
        </p:spPr>
      </p:pic>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07227" y="3840480"/>
            <a:ext cx="2484773" cy="2484773"/>
          </a:xfrm>
          <a:prstGeom prst="rect">
            <a:avLst/>
          </a:prstGeom>
        </p:spPr>
      </p:pic>
      <p:sp>
        <p:nvSpPr>
          <p:cNvPr id="3" name="ZoneTexte 2"/>
          <p:cNvSpPr txBox="1"/>
          <p:nvPr userDrawn="1"/>
        </p:nvSpPr>
        <p:spPr>
          <a:xfrm>
            <a:off x="1297623" y="5337611"/>
            <a:ext cx="2063932" cy="338554"/>
          </a:xfrm>
          <a:prstGeom prst="rect">
            <a:avLst/>
          </a:prstGeom>
          <a:noFill/>
        </p:spPr>
        <p:txBody>
          <a:bodyPr wrap="square" rtlCol="0">
            <a:spAutoFit/>
          </a:bodyPr>
          <a:lstStyle/>
          <a:p>
            <a:r>
              <a:rPr lang="fr-FR" sz="1600" b="1" dirty="0">
                <a:solidFill>
                  <a:srgbClr val="00B0F0"/>
                </a:solidFill>
              </a:rPr>
              <a:t>www.chu-lyon.fr</a:t>
            </a:r>
          </a:p>
        </p:txBody>
      </p:sp>
      <p:sp>
        <p:nvSpPr>
          <p:cNvPr id="4" name="ZoneTexte 3"/>
          <p:cNvSpPr txBox="1"/>
          <p:nvPr userDrawn="1"/>
        </p:nvSpPr>
        <p:spPr>
          <a:xfrm>
            <a:off x="1343277" y="1602223"/>
            <a:ext cx="2557084" cy="584775"/>
          </a:xfrm>
          <a:prstGeom prst="rect">
            <a:avLst/>
          </a:prstGeom>
          <a:noFill/>
        </p:spPr>
        <p:txBody>
          <a:bodyPr wrap="square" rtlCol="0">
            <a:spAutoFit/>
          </a:bodyPr>
          <a:lstStyle/>
          <a:p>
            <a:r>
              <a:rPr lang="fr-FR" sz="3200" b="1" dirty="0">
                <a:solidFill>
                  <a:srgbClr val="00B0F0"/>
                </a:solidFill>
              </a:rPr>
              <a:t>MERCI</a:t>
            </a:r>
          </a:p>
        </p:txBody>
      </p:sp>
    </p:spTree>
    <p:extLst>
      <p:ext uri="{BB962C8B-B14F-4D97-AF65-F5344CB8AC3E}">
        <p14:creationId xmlns:p14="http://schemas.microsoft.com/office/powerpoint/2010/main" val="94664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uverture photo 2">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93E13FC-FB46-A24E-A6FA-814C05CD44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Espace réservé du texte 16">
            <a:extLst>
              <a:ext uri="{FF2B5EF4-FFF2-40B4-BE49-F238E27FC236}">
                <a16:creationId xmlns:a16="http://schemas.microsoft.com/office/drawing/2014/main" id="{C49D885B-3E9F-334E-9C0B-6BAED7B29DBB}"/>
              </a:ext>
            </a:extLst>
          </p:cNvPr>
          <p:cNvSpPr>
            <a:spLocks noGrp="1"/>
          </p:cNvSpPr>
          <p:nvPr>
            <p:ph type="body" sz="quarter" idx="20" hasCustomPrompt="1"/>
          </p:nvPr>
        </p:nvSpPr>
        <p:spPr>
          <a:xfrm>
            <a:off x="1297622" y="4110766"/>
            <a:ext cx="7951574" cy="884668"/>
          </a:xfrm>
          <a:prstGeom prst="rect">
            <a:avLst/>
          </a:prstGeom>
        </p:spPr>
        <p:txBody>
          <a:bodyPr anchor="t">
            <a:noAutofit/>
          </a:bodyPr>
          <a:lstStyle>
            <a:lvl1pPr marL="0" indent="0">
              <a:buFontTx/>
              <a:buNone/>
              <a:defRPr sz="2400" b="0" cap="all" baseline="0">
                <a:solidFill>
                  <a:schemeClr val="bg1"/>
                </a:solidFill>
              </a:defRPr>
            </a:lvl1pPr>
          </a:lstStyle>
          <a:p>
            <a:r>
              <a:rPr lang="fr-FR" dirty="0"/>
              <a:t>Sous-titre</a:t>
            </a:r>
          </a:p>
        </p:txBody>
      </p:sp>
      <p:sp>
        <p:nvSpPr>
          <p:cNvPr id="18" name="Espace réservé du texte 16">
            <a:extLst>
              <a:ext uri="{FF2B5EF4-FFF2-40B4-BE49-F238E27FC236}">
                <a16:creationId xmlns:a16="http://schemas.microsoft.com/office/drawing/2014/main" id="{82D4B90F-C2D7-EE45-A538-2432D1DB5E4E}"/>
              </a:ext>
            </a:extLst>
          </p:cNvPr>
          <p:cNvSpPr>
            <a:spLocks noGrp="1"/>
          </p:cNvSpPr>
          <p:nvPr>
            <p:ph type="body" sz="quarter" idx="19" hasCustomPrompt="1"/>
          </p:nvPr>
        </p:nvSpPr>
        <p:spPr>
          <a:xfrm>
            <a:off x="1297622" y="3215844"/>
            <a:ext cx="7951573" cy="884668"/>
          </a:xfrm>
          <a:prstGeom prst="rect">
            <a:avLst/>
          </a:prstGeom>
        </p:spPr>
        <p:txBody>
          <a:bodyPr anchor="b">
            <a:noAutofit/>
          </a:bodyPr>
          <a:lstStyle>
            <a:lvl1pPr marL="0" indent="0">
              <a:buFontTx/>
              <a:buNone/>
              <a:defRPr sz="3600" b="1" cap="all" baseline="0">
                <a:solidFill>
                  <a:schemeClr val="bg1"/>
                </a:solidFill>
              </a:defRPr>
            </a:lvl1pPr>
          </a:lstStyle>
          <a:p>
            <a:r>
              <a:rPr lang="fr-FR" dirty="0"/>
              <a:t>Titre du document</a:t>
            </a:r>
          </a:p>
        </p:txBody>
      </p:sp>
      <p:sp>
        <p:nvSpPr>
          <p:cNvPr id="8" name="Espace réservé du texte 16">
            <a:extLst>
              <a:ext uri="{FF2B5EF4-FFF2-40B4-BE49-F238E27FC236}">
                <a16:creationId xmlns:a16="http://schemas.microsoft.com/office/drawing/2014/main" id="{31A768BD-20B1-CB43-9A3A-90A32CCC7016}"/>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ÉMETTEUR</a:t>
            </a:r>
          </a:p>
        </p:txBody>
      </p:sp>
      <p:sp>
        <p:nvSpPr>
          <p:cNvPr id="10" name="Espace réservé du texte 16">
            <a:extLst>
              <a:ext uri="{FF2B5EF4-FFF2-40B4-BE49-F238E27FC236}">
                <a16:creationId xmlns:a16="http://schemas.microsoft.com/office/drawing/2014/main" id="{D408B51D-4553-1043-9B79-6FDF4D851A91}"/>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00/00/0000</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44058" y="3856425"/>
            <a:ext cx="2473200" cy="2473200"/>
          </a:xfrm>
          <a:prstGeom prst="rect">
            <a:avLst/>
          </a:prstGeom>
          <a:ln>
            <a:noFill/>
          </a:ln>
        </p:spPr>
      </p:pic>
      <p:sp>
        <p:nvSpPr>
          <p:cNvPr id="5" name="ZoneTexte 4"/>
          <p:cNvSpPr txBox="1"/>
          <p:nvPr userDrawn="1"/>
        </p:nvSpPr>
        <p:spPr>
          <a:xfrm>
            <a:off x="9683932" y="6396969"/>
            <a:ext cx="2142308"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365225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erture photo co-brand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050763E-3AA9-9348-8334-FD3EC68C2C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9" name="Espace réservé du texte 16">
            <a:extLst>
              <a:ext uri="{FF2B5EF4-FFF2-40B4-BE49-F238E27FC236}">
                <a16:creationId xmlns:a16="http://schemas.microsoft.com/office/drawing/2014/main" id="{E9C0906D-63AA-E54A-AA0B-FED4C0CA9DF2}"/>
              </a:ext>
            </a:extLst>
          </p:cNvPr>
          <p:cNvSpPr>
            <a:spLocks noGrp="1"/>
          </p:cNvSpPr>
          <p:nvPr>
            <p:ph type="body" sz="quarter" idx="20" hasCustomPrompt="1"/>
          </p:nvPr>
        </p:nvSpPr>
        <p:spPr>
          <a:xfrm>
            <a:off x="1297622" y="4110766"/>
            <a:ext cx="8451297" cy="884668"/>
          </a:xfrm>
          <a:prstGeom prst="rect">
            <a:avLst/>
          </a:prstGeom>
        </p:spPr>
        <p:txBody>
          <a:bodyPr anchor="t">
            <a:noAutofit/>
          </a:bodyPr>
          <a:lstStyle>
            <a:lvl1pPr marL="0" indent="0">
              <a:buFontTx/>
              <a:buNone/>
              <a:defRPr sz="2400" b="0" cap="all" baseline="0">
                <a:solidFill>
                  <a:schemeClr val="bg2"/>
                </a:solidFill>
              </a:defRPr>
            </a:lvl1pPr>
          </a:lstStyle>
          <a:p>
            <a:r>
              <a:rPr lang="fr-FR" dirty="0"/>
              <a:t>Sous-titre</a:t>
            </a:r>
          </a:p>
        </p:txBody>
      </p:sp>
      <p:sp>
        <p:nvSpPr>
          <p:cNvPr id="30" name="Espace réservé du texte 16">
            <a:extLst>
              <a:ext uri="{FF2B5EF4-FFF2-40B4-BE49-F238E27FC236}">
                <a16:creationId xmlns:a16="http://schemas.microsoft.com/office/drawing/2014/main" id="{93748548-CF50-8749-8B8B-6CCAB804C0CB}"/>
              </a:ext>
            </a:extLst>
          </p:cNvPr>
          <p:cNvSpPr>
            <a:spLocks noGrp="1"/>
          </p:cNvSpPr>
          <p:nvPr>
            <p:ph type="body" sz="quarter" idx="19" hasCustomPrompt="1"/>
          </p:nvPr>
        </p:nvSpPr>
        <p:spPr>
          <a:xfrm>
            <a:off x="1297623" y="3215844"/>
            <a:ext cx="8451296" cy="884668"/>
          </a:xfrm>
          <a:prstGeom prst="rect">
            <a:avLst/>
          </a:prstGeom>
        </p:spPr>
        <p:txBody>
          <a:bodyPr anchor="b">
            <a:noAutofit/>
          </a:bodyPr>
          <a:lstStyle>
            <a:lvl1pPr marL="0" indent="0">
              <a:buFontTx/>
              <a:buNone/>
              <a:defRPr sz="3600" b="1" cap="all" baseline="0">
                <a:solidFill>
                  <a:schemeClr val="bg2"/>
                </a:solidFill>
              </a:defRPr>
            </a:lvl1pPr>
          </a:lstStyle>
          <a:p>
            <a:r>
              <a:rPr lang="fr-FR" dirty="0"/>
              <a:t>Titre du document</a:t>
            </a:r>
          </a:p>
        </p:txBody>
      </p:sp>
      <p:sp>
        <p:nvSpPr>
          <p:cNvPr id="9" name="Espace réservé du texte 16">
            <a:extLst>
              <a:ext uri="{FF2B5EF4-FFF2-40B4-BE49-F238E27FC236}">
                <a16:creationId xmlns:a16="http://schemas.microsoft.com/office/drawing/2014/main" id="{5C008311-3B8A-F34E-873D-0BA77F0B39BB}"/>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ÉMETTEUR</a:t>
            </a:r>
          </a:p>
        </p:txBody>
      </p:sp>
      <p:sp>
        <p:nvSpPr>
          <p:cNvPr id="10" name="Espace réservé du texte 16">
            <a:extLst>
              <a:ext uri="{FF2B5EF4-FFF2-40B4-BE49-F238E27FC236}">
                <a16:creationId xmlns:a16="http://schemas.microsoft.com/office/drawing/2014/main" id="{953B6F30-1B78-8141-B384-2C87BEA36A8A}"/>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1" cap="all" baseline="0">
                <a:solidFill>
                  <a:schemeClr val="bg1"/>
                </a:solidFill>
              </a:defRPr>
            </a:lvl1pPr>
          </a:lstStyle>
          <a:p>
            <a:r>
              <a:rPr lang="fr-FR" dirty="0"/>
              <a:t>00/00/0000</a:t>
            </a:r>
          </a:p>
        </p:txBody>
      </p:sp>
      <p:sp>
        <p:nvSpPr>
          <p:cNvPr id="13" name="Espace réservé pour une image  18">
            <a:extLst>
              <a:ext uri="{FF2B5EF4-FFF2-40B4-BE49-F238E27FC236}">
                <a16:creationId xmlns:a16="http://schemas.microsoft.com/office/drawing/2014/main" id="{C9B6F547-5B0C-884B-9A63-E826D2E4FA7C}"/>
              </a:ext>
            </a:extLst>
          </p:cNvPr>
          <p:cNvSpPr>
            <a:spLocks noGrp="1"/>
          </p:cNvSpPr>
          <p:nvPr>
            <p:ph type="pic" sz="quarter" idx="12" hasCustomPrompt="1"/>
          </p:nvPr>
        </p:nvSpPr>
        <p:spPr>
          <a:xfrm>
            <a:off x="10347767" y="5093677"/>
            <a:ext cx="1764000" cy="1225061"/>
          </a:xfrm>
          <a:prstGeom prst="rect">
            <a:avLst/>
          </a:prstGeom>
        </p:spPr>
        <p:txBody>
          <a:bodyPr anchor="ctr">
            <a:normAutofit/>
          </a:bodyPr>
          <a:lstStyle>
            <a:lvl1pPr marL="0" indent="0" algn="ctr">
              <a:buNone/>
              <a:defRPr sz="2000">
                <a:solidFill>
                  <a:schemeClr val="bg1"/>
                </a:solidFill>
              </a:defRPr>
            </a:lvl1pPr>
          </a:lstStyle>
          <a:p>
            <a:r>
              <a:rPr lang="fr-FR" dirty="0"/>
              <a:t>Insérer logo partenaire</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14119" y="5095222"/>
            <a:ext cx="1234800" cy="1234800"/>
          </a:xfrm>
          <a:prstGeom prst="rect">
            <a:avLst/>
          </a:prstGeom>
        </p:spPr>
      </p:pic>
      <p:sp>
        <p:nvSpPr>
          <p:cNvPr id="4" name="ZoneTexte 3"/>
          <p:cNvSpPr txBox="1"/>
          <p:nvPr userDrawn="1"/>
        </p:nvSpPr>
        <p:spPr>
          <a:xfrm>
            <a:off x="8487993" y="6400595"/>
            <a:ext cx="1741714"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120089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uverture blanche co-brandé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910DDF5-B290-9344-B41E-4A049348F3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Espace réservé du texte 16">
            <a:extLst>
              <a:ext uri="{FF2B5EF4-FFF2-40B4-BE49-F238E27FC236}">
                <a16:creationId xmlns:a16="http://schemas.microsoft.com/office/drawing/2014/main" id="{DC705252-538C-4447-9395-4593D7DE47F9}"/>
              </a:ext>
            </a:extLst>
          </p:cNvPr>
          <p:cNvSpPr>
            <a:spLocks noGrp="1"/>
          </p:cNvSpPr>
          <p:nvPr>
            <p:ph type="body" sz="quarter" idx="20" hasCustomPrompt="1"/>
          </p:nvPr>
        </p:nvSpPr>
        <p:spPr>
          <a:xfrm>
            <a:off x="1297622" y="4110766"/>
            <a:ext cx="7190923" cy="884668"/>
          </a:xfrm>
          <a:prstGeom prst="rect">
            <a:avLst/>
          </a:prstGeom>
        </p:spPr>
        <p:txBody>
          <a:bodyPr anchor="t">
            <a:noAutofit/>
          </a:bodyPr>
          <a:lstStyle>
            <a:lvl1pPr marL="0" indent="0">
              <a:buFontTx/>
              <a:buNone/>
              <a:defRPr sz="2400" b="0" cap="all" baseline="0">
                <a:solidFill>
                  <a:schemeClr val="bg2"/>
                </a:solidFill>
              </a:defRPr>
            </a:lvl1pPr>
          </a:lstStyle>
          <a:p>
            <a:r>
              <a:rPr lang="fr-FR" dirty="0"/>
              <a:t>Sous-titre</a:t>
            </a:r>
          </a:p>
        </p:txBody>
      </p:sp>
      <p:sp>
        <p:nvSpPr>
          <p:cNvPr id="18" name="Espace réservé du texte 16">
            <a:extLst>
              <a:ext uri="{FF2B5EF4-FFF2-40B4-BE49-F238E27FC236}">
                <a16:creationId xmlns:a16="http://schemas.microsoft.com/office/drawing/2014/main" id="{9A94901C-165A-C748-958B-6CA3B7E66CAA}"/>
              </a:ext>
            </a:extLst>
          </p:cNvPr>
          <p:cNvSpPr>
            <a:spLocks noGrp="1"/>
          </p:cNvSpPr>
          <p:nvPr>
            <p:ph type="body" sz="quarter" idx="19" hasCustomPrompt="1"/>
          </p:nvPr>
        </p:nvSpPr>
        <p:spPr>
          <a:xfrm>
            <a:off x="1297623" y="3215844"/>
            <a:ext cx="7190922" cy="884668"/>
          </a:xfrm>
          <a:prstGeom prst="rect">
            <a:avLst/>
          </a:prstGeom>
        </p:spPr>
        <p:txBody>
          <a:bodyPr anchor="b">
            <a:noAutofit/>
          </a:bodyPr>
          <a:lstStyle>
            <a:lvl1pPr marL="0" indent="0">
              <a:buFontTx/>
              <a:buNone/>
              <a:defRPr sz="3600" b="1" cap="all" baseline="0">
                <a:solidFill>
                  <a:schemeClr val="bg2"/>
                </a:solidFill>
              </a:defRPr>
            </a:lvl1pPr>
          </a:lstStyle>
          <a:p>
            <a:r>
              <a:rPr lang="fr-FR" dirty="0"/>
              <a:t>Titre du document</a:t>
            </a:r>
          </a:p>
        </p:txBody>
      </p:sp>
      <p:sp>
        <p:nvSpPr>
          <p:cNvPr id="9" name="Espace réservé du texte 16">
            <a:extLst>
              <a:ext uri="{FF2B5EF4-FFF2-40B4-BE49-F238E27FC236}">
                <a16:creationId xmlns:a16="http://schemas.microsoft.com/office/drawing/2014/main" id="{4AF34EF6-6A3E-4F4E-A250-0751CB27325C}"/>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ÉMETTEUR</a:t>
            </a:r>
          </a:p>
        </p:txBody>
      </p:sp>
      <p:sp>
        <p:nvSpPr>
          <p:cNvPr id="10" name="Espace réservé du texte 16">
            <a:extLst>
              <a:ext uri="{FF2B5EF4-FFF2-40B4-BE49-F238E27FC236}">
                <a16:creationId xmlns:a16="http://schemas.microsoft.com/office/drawing/2014/main" id="{59AAD2E0-6320-B74D-9468-DD1ABE8A499D}"/>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00/00/0000</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37740" y="3855489"/>
            <a:ext cx="2473885" cy="2473885"/>
          </a:xfrm>
          <a:prstGeom prst="rect">
            <a:avLst/>
          </a:prstGeom>
        </p:spPr>
      </p:pic>
      <p:sp>
        <p:nvSpPr>
          <p:cNvPr id="3" name="ZoneTexte 2"/>
          <p:cNvSpPr txBox="1"/>
          <p:nvPr userDrawn="1"/>
        </p:nvSpPr>
        <p:spPr>
          <a:xfrm>
            <a:off x="9677394" y="6409304"/>
            <a:ext cx="1907177"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182464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uverture blanche co-brand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E79C32-E405-3940-8D65-16FAA30D88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Espace réservé pour une image  18">
            <a:extLst>
              <a:ext uri="{FF2B5EF4-FFF2-40B4-BE49-F238E27FC236}">
                <a16:creationId xmlns:a16="http://schemas.microsoft.com/office/drawing/2014/main" id="{0B748D32-F486-0643-A40C-5DC0319A188A}"/>
              </a:ext>
            </a:extLst>
          </p:cNvPr>
          <p:cNvSpPr>
            <a:spLocks noGrp="1"/>
          </p:cNvSpPr>
          <p:nvPr>
            <p:ph type="pic" sz="quarter" idx="12" hasCustomPrompt="1"/>
          </p:nvPr>
        </p:nvSpPr>
        <p:spPr>
          <a:xfrm>
            <a:off x="10347767" y="5093677"/>
            <a:ext cx="1764000" cy="1225061"/>
          </a:xfrm>
          <a:prstGeom prst="rect">
            <a:avLst/>
          </a:prstGeom>
        </p:spPr>
        <p:txBody>
          <a:bodyPr anchor="ctr">
            <a:normAutofit/>
          </a:bodyPr>
          <a:lstStyle>
            <a:lvl1pPr marL="0" indent="0" algn="ctr">
              <a:buNone/>
              <a:defRPr sz="2000">
                <a:solidFill>
                  <a:schemeClr val="tx1"/>
                </a:solidFill>
              </a:defRPr>
            </a:lvl1pPr>
          </a:lstStyle>
          <a:p>
            <a:r>
              <a:rPr lang="fr-FR" dirty="0"/>
              <a:t>Insérer logo partenaire</a:t>
            </a:r>
          </a:p>
        </p:txBody>
      </p:sp>
      <p:sp>
        <p:nvSpPr>
          <p:cNvPr id="17" name="Espace réservé du texte 16">
            <a:extLst>
              <a:ext uri="{FF2B5EF4-FFF2-40B4-BE49-F238E27FC236}">
                <a16:creationId xmlns:a16="http://schemas.microsoft.com/office/drawing/2014/main" id="{DC705252-538C-4447-9395-4593D7DE47F9}"/>
              </a:ext>
            </a:extLst>
          </p:cNvPr>
          <p:cNvSpPr>
            <a:spLocks noGrp="1"/>
          </p:cNvSpPr>
          <p:nvPr>
            <p:ph type="body" sz="quarter" idx="20" hasCustomPrompt="1"/>
          </p:nvPr>
        </p:nvSpPr>
        <p:spPr>
          <a:xfrm>
            <a:off x="1297622" y="4110766"/>
            <a:ext cx="7222155" cy="884668"/>
          </a:xfrm>
          <a:prstGeom prst="rect">
            <a:avLst/>
          </a:prstGeom>
        </p:spPr>
        <p:txBody>
          <a:bodyPr anchor="t">
            <a:noAutofit/>
          </a:bodyPr>
          <a:lstStyle>
            <a:lvl1pPr marL="0" indent="0">
              <a:buFontTx/>
              <a:buNone/>
              <a:defRPr sz="2400" b="0" cap="all" baseline="0">
                <a:solidFill>
                  <a:schemeClr val="bg2"/>
                </a:solidFill>
              </a:defRPr>
            </a:lvl1pPr>
          </a:lstStyle>
          <a:p>
            <a:r>
              <a:rPr lang="fr-FR" dirty="0"/>
              <a:t>Sous-titre</a:t>
            </a:r>
          </a:p>
        </p:txBody>
      </p:sp>
      <p:sp>
        <p:nvSpPr>
          <p:cNvPr id="18" name="Espace réservé du texte 16">
            <a:extLst>
              <a:ext uri="{FF2B5EF4-FFF2-40B4-BE49-F238E27FC236}">
                <a16:creationId xmlns:a16="http://schemas.microsoft.com/office/drawing/2014/main" id="{9A94901C-165A-C748-958B-6CA3B7E66CAA}"/>
              </a:ext>
            </a:extLst>
          </p:cNvPr>
          <p:cNvSpPr>
            <a:spLocks noGrp="1"/>
          </p:cNvSpPr>
          <p:nvPr>
            <p:ph type="body" sz="quarter" idx="19" hasCustomPrompt="1"/>
          </p:nvPr>
        </p:nvSpPr>
        <p:spPr>
          <a:xfrm>
            <a:off x="1297623" y="3215844"/>
            <a:ext cx="7222154" cy="884668"/>
          </a:xfrm>
          <a:prstGeom prst="rect">
            <a:avLst/>
          </a:prstGeom>
        </p:spPr>
        <p:txBody>
          <a:bodyPr anchor="b">
            <a:noAutofit/>
          </a:bodyPr>
          <a:lstStyle>
            <a:lvl1pPr marL="0" indent="0">
              <a:buFontTx/>
              <a:buNone/>
              <a:defRPr sz="3600" b="1" cap="all" baseline="0">
                <a:solidFill>
                  <a:schemeClr val="bg2"/>
                </a:solidFill>
              </a:defRPr>
            </a:lvl1pPr>
          </a:lstStyle>
          <a:p>
            <a:r>
              <a:rPr lang="fr-FR" dirty="0"/>
              <a:t>Titre du document</a:t>
            </a:r>
          </a:p>
        </p:txBody>
      </p:sp>
      <p:sp>
        <p:nvSpPr>
          <p:cNvPr id="9" name="Espace réservé du texte 16">
            <a:extLst>
              <a:ext uri="{FF2B5EF4-FFF2-40B4-BE49-F238E27FC236}">
                <a16:creationId xmlns:a16="http://schemas.microsoft.com/office/drawing/2014/main" id="{4AF34EF6-6A3E-4F4E-A250-0751CB27325C}"/>
              </a:ext>
            </a:extLst>
          </p:cNvPr>
          <p:cNvSpPr>
            <a:spLocks noGrp="1"/>
          </p:cNvSpPr>
          <p:nvPr>
            <p:ph type="body" sz="quarter" idx="21" hasCustomPrompt="1"/>
          </p:nvPr>
        </p:nvSpPr>
        <p:spPr>
          <a:xfrm>
            <a:off x="2502439" y="6035469"/>
            <a:ext cx="5681759"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ÉMETTEUR</a:t>
            </a:r>
          </a:p>
        </p:txBody>
      </p:sp>
      <p:sp>
        <p:nvSpPr>
          <p:cNvPr id="10" name="Espace réservé du texte 16">
            <a:extLst>
              <a:ext uri="{FF2B5EF4-FFF2-40B4-BE49-F238E27FC236}">
                <a16:creationId xmlns:a16="http://schemas.microsoft.com/office/drawing/2014/main" id="{F338564B-EAE8-6E41-A556-0447286DFCC3}"/>
              </a:ext>
            </a:extLst>
          </p:cNvPr>
          <p:cNvSpPr>
            <a:spLocks noGrp="1"/>
          </p:cNvSpPr>
          <p:nvPr>
            <p:ph type="body" sz="quarter" idx="22" hasCustomPrompt="1"/>
          </p:nvPr>
        </p:nvSpPr>
        <p:spPr>
          <a:xfrm>
            <a:off x="1297622" y="6035467"/>
            <a:ext cx="1079091" cy="365126"/>
          </a:xfrm>
          <a:prstGeom prst="rect">
            <a:avLst/>
          </a:prstGeom>
        </p:spPr>
        <p:txBody>
          <a:bodyPr anchor="ctr">
            <a:noAutofit/>
          </a:bodyPr>
          <a:lstStyle>
            <a:lvl1pPr marL="0" indent="0">
              <a:buFontTx/>
              <a:buNone/>
              <a:defRPr sz="1400" b="0" cap="all" baseline="0">
                <a:solidFill>
                  <a:schemeClr val="bg2"/>
                </a:solidFill>
              </a:defRPr>
            </a:lvl1pPr>
          </a:lstStyle>
          <a:p>
            <a:r>
              <a:rPr lang="fr-FR" dirty="0"/>
              <a:t>00/00/0000</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19777" y="5094294"/>
            <a:ext cx="1234800" cy="1234800"/>
          </a:xfrm>
          <a:prstGeom prst="rect">
            <a:avLst/>
          </a:prstGeom>
        </p:spPr>
      </p:pic>
      <p:sp>
        <p:nvSpPr>
          <p:cNvPr id="4" name="ZoneTexte 3"/>
          <p:cNvSpPr txBox="1"/>
          <p:nvPr userDrawn="1"/>
        </p:nvSpPr>
        <p:spPr>
          <a:xfrm>
            <a:off x="8466906" y="6400595"/>
            <a:ext cx="2151017" cy="276999"/>
          </a:xfrm>
          <a:prstGeom prst="rect">
            <a:avLst/>
          </a:prstGeom>
          <a:noFill/>
        </p:spPr>
        <p:txBody>
          <a:bodyPr wrap="square" rtlCol="0">
            <a:spAutoFit/>
          </a:bodyPr>
          <a:lstStyle/>
          <a:p>
            <a:r>
              <a:rPr lang="fr-FR" sz="1200" b="1" dirty="0">
                <a:solidFill>
                  <a:srgbClr val="00B0F0"/>
                </a:solidFill>
              </a:rPr>
              <a:t>www.chu-lyon.fr</a:t>
            </a:r>
          </a:p>
        </p:txBody>
      </p:sp>
    </p:spTree>
    <p:extLst>
      <p:ext uri="{BB962C8B-B14F-4D97-AF65-F5344CB8AC3E}">
        <p14:creationId xmlns:p14="http://schemas.microsoft.com/office/powerpoint/2010/main" val="21040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hap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D3A36A9-D6E9-B147-8D5A-8C932FEADB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Espace réservé du texte 16">
            <a:extLst>
              <a:ext uri="{FF2B5EF4-FFF2-40B4-BE49-F238E27FC236}">
                <a16:creationId xmlns:a16="http://schemas.microsoft.com/office/drawing/2014/main" id="{5F4B5063-2AF5-214D-A5D9-9F7AF78BACB6}"/>
              </a:ext>
            </a:extLst>
          </p:cNvPr>
          <p:cNvSpPr>
            <a:spLocks noGrp="1"/>
          </p:cNvSpPr>
          <p:nvPr>
            <p:ph type="body" sz="quarter" idx="20" hasCustomPrompt="1"/>
          </p:nvPr>
        </p:nvSpPr>
        <p:spPr>
          <a:xfrm>
            <a:off x="1297622" y="4110766"/>
            <a:ext cx="8437097" cy="884668"/>
          </a:xfrm>
          <a:prstGeom prst="rect">
            <a:avLst/>
          </a:prstGeom>
        </p:spPr>
        <p:txBody>
          <a:bodyPr anchor="t">
            <a:noAutofit/>
          </a:bodyPr>
          <a:lstStyle>
            <a:lvl1pPr marL="0" indent="0">
              <a:buFontTx/>
              <a:buNone/>
              <a:defRPr sz="2400" b="0" cap="all" baseline="0">
                <a:solidFill>
                  <a:schemeClr val="bg1"/>
                </a:solidFill>
              </a:defRPr>
            </a:lvl1pPr>
          </a:lstStyle>
          <a:p>
            <a:r>
              <a:rPr lang="fr-FR" dirty="0"/>
              <a:t>Sous-titre</a:t>
            </a:r>
          </a:p>
        </p:txBody>
      </p:sp>
      <p:sp>
        <p:nvSpPr>
          <p:cNvPr id="17" name="Espace réservé du texte 16">
            <a:extLst>
              <a:ext uri="{FF2B5EF4-FFF2-40B4-BE49-F238E27FC236}">
                <a16:creationId xmlns:a16="http://schemas.microsoft.com/office/drawing/2014/main" id="{81EBF49F-6807-034D-871E-3E484D21527F}"/>
              </a:ext>
            </a:extLst>
          </p:cNvPr>
          <p:cNvSpPr>
            <a:spLocks noGrp="1"/>
          </p:cNvSpPr>
          <p:nvPr>
            <p:ph type="body" sz="quarter" idx="19" hasCustomPrompt="1"/>
          </p:nvPr>
        </p:nvSpPr>
        <p:spPr>
          <a:xfrm>
            <a:off x="1297623" y="3215844"/>
            <a:ext cx="8437096" cy="884668"/>
          </a:xfrm>
          <a:prstGeom prst="rect">
            <a:avLst/>
          </a:prstGeom>
        </p:spPr>
        <p:txBody>
          <a:bodyPr anchor="b">
            <a:noAutofit/>
          </a:bodyPr>
          <a:lstStyle>
            <a:lvl1pPr marL="0" indent="0">
              <a:buFontTx/>
              <a:buNone/>
              <a:defRPr sz="3600" b="1" cap="all" baseline="0">
                <a:solidFill>
                  <a:schemeClr val="bg1"/>
                </a:solidFill>
              </a:defRPr>
            </a:lvl1pPr>
          </a:lstStyle>
          <a:p>
            <a:r>
              <a:rPr lang="fr-FR" dirty="0"/>
              <a:t>Titre du CHAPITRE</a:t>
            </a:r>
          </a:p>
        </p:txBody>
      </p:sp>
      <p:pic>
        <p:nvPicPr>
          <p:cNvPr id="2" name="Imag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573457" y="5701445"/>
            <a:ext cx="627252" cy="627252"/>
          </a:xfrm>
          <a:prstGeom prst="rect">
            <a:avLst/>
          </a:prstGeom>
        </p:spPr>
      </p:pic>
    </p:spTree>
    <p:extLst>
      <p:ext uri="{BB962C8B-B14F-4D97-AF65-F5344CB8AC3E}">
        <p14:creationId xmlns:p14="http://schemas.microsoft.com/office/powerpoint/2010/main" val="209647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588342"/>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6" name="Espace réservé du texte 15">
            <a:extLst>
              <a:ext uri="{FF2B5EF4-FFF2-40B4-BE49-F238E27FC236}">
                <a16:creationId xmlns:a16="http://schemas.microsoft.com/office/drawing/2014/main" id="{4B2BB946-576E-284A-832D-770AB715C9CE}"/>
              </a:ext>
            </a:extLst>
          </p:cNvPr>
          <p:cNvSpPr>
            <a:spLocks noGrp="1"/>
          </p:cNvSpPr>
          <p:nvPr>
            <p:ph type="body" sz="quarter" idx="27"/>
          </p:nvPr>
        </p:nvSpPr>
        <p:spPr>
          <a:xfrm>
            <a:off x="1310132" y="2185004"/>
            <a:ext cx="10134306" cy="4088735"/>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0"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627420"/>
            <a:ext cx="10134306" cy="535484"/>
          </a:xfrm>
          <a:prstGeom prst="rect">
            <a:avLst/>
          </a:prstGeom>
        </p:spPr>
        <p:txBody>
          <a:bodyPr anchor="b">
            <a:noAutofit/>
          </a:bodyPr>
          <a:lstStyle>
            <a:lvl1pPr marL="0" indent="0">
              <a:spcBef>
                <a:spcPts val="0"/>
              </a:spcBef>
              <a:buFontTx/>
              <a:buNone/>
              <a:defRPr sz="3400" b="1" cap="all" baseline="0">
                <a:solidFill>
                  <a:schemeClr val="bg2"/>
                </a:solidFill>
              </a:defRPr>
            </a:lvl1pPr>
          </a:lstStyle>
          <a:p>
            <a:r>
              <a:rPr lang="fr-FR" dirty="0"/>
              <a:t>Titre DE LA PAGE</a:t>
            </a:r>
          </a:p>
        </p:txBody>
      </p:sp>
      <p:sp>
        <p:nvSpPr>
          <p:cNvPr id="21"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179191"/>
            <a:ext cx="10134306" cy="486557"/>
          </a:xfrm>
          <a:prstGeom prst="rect">
            <a:avLst/>
          </a:prstGeom>
        </p:spPr>
        <p:txBody>
          <a:bodyPr anchor="t">
            <a:noAutofit/>
          </a:bodyPr>
          <a:lstStyle>
            <a:lvl1pPr marL="0" indent="0">
              <a:spcBef>
                <a:spcPts val="0"/>
              </a:spcBef>
              <a:buFontTx/>
              <a:buNone/>
              <a:defRPr sz="2400" b="0" cap="all" baseline="0">
                <a:solidFill>
                  <a:schemeClr val="tx2"/>
                </a:solidFill>
              </a:defRPr>
            </a:lvl1pPr>
          </a:lstStyle>
          <a:p>
            <a:r>
              <a:rPr lang="fr-FR" dirty="0"/>
              <a:t>Sous-titre</a:t>
            </a:r>
          </a:p>
        </p:txBody>
      </p:sp>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Tree>
    <p:extLst>
      <p:ext uri="{BB962C8B-B14F-4D97-AF65-F5344CB8AC3E}">
        <p14:creationId xmlns:p14="http://schemas.microsoft.com/office/powerpoint/2010/main" val="245711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média Image/ video/ tableau ">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1E2FB1-7F14-7D4F-BC43-062956360950}"/>
              </a:ext>
            </a:extLst>
          </p:cNvPr>
          <p:cNvSpPr>
            <a:spLocks noGrp="1"/>
          </p:cNvSpPr>
          <p:nvPr>
            <p:ph sz="quarter" idx="28" hasCustomPrompt="1"/>
          </p:nvPr>
        </p:nvSpPr>
        <p:spPr>
          <a:xfrm>
            <a:off x="1310132" y="1682035"/>
            <a:ext cx="10134306" cy="4640256"/>
          </a:xfrm>
          <a:prstGeom prst="rect">
            <a:avLst/>
          </a:prstGeom>
        </p:spPr>
        <p:txBody>
          <a:bodyPr anchor="ctr">
            <a:normAutofit/>
          </a:bodyPr>
          <a:lstStyle>
            <a:lvl1pPr marL="0" indent="0">
              <a:buNone/>
              <a:defRPr lang="fr-FR" sz="2000" b="0" kern="1200" dirty="0">
                <a:solidFill>
                  <a:schemeClr val="tx1"/>
                </a:solidFill>
                <a:latin typeface="+mn-lt"/>
                <a:ea typeface="+mn-ea"/>
                <a:cs typeface="+mn-cs"/>
              </a:defRPr>
            </a:lvl1pPr>
          </a:lstStyle>
          <a:p>
            <a:r>
              <a:rPr lang="fr-FR" dirty="0"/>
              <a:t>Insérer une image ou une vidéo</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
        <p:nvSpPr>
          <p:cNvPr id="11"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588342"/>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2"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627420"/>
            <a:ext cx="10134306" cy="535484"/>
          </a:xfrm>
          <a:prstGeom prst="rect">
            <a:avLst/>
          </a:prstGeom>
        </p:spPr>
        <p:txBody>
          <a:bodyPr anchor="b">
            <a:noAutofit/>
          </a:bodyPr>
          <a:lstStyle>
            <a:lvl1pPr marL="0" indent="0">
              <a:spcBef>
                <a:spcPts val="0"/>
              </a:spcBef>
              <a:buFontTx/>
              <a:buNone/>
              <a:defRPr sz="3400" b="1" cap="all" baseline="0">
                <a:solidFill>
                  <a:schemeClr val="bg2"/>
                </a:solidFill>
              </a:defRPr>
            </a:lvl1pPr>
          </a:lstStyle>
          <a:p>
            <a:r>
              <a:rPr lang="fr-FR" dirty="0"/>
              <a:t>Titre DE LA PAGE</a:t>
            </a:r>
          </a:p>
        </p:txBody>
      </p:sp>
      <p:sp>
        <p:nvSpPr>
          <p:cNvPr id="7"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179191"/>
            <a:ext cx="10134306" cy="486557"/>
          </a:xfrm>
          <a:prstGeom prst="rect">
            <a:avLst/>
          </a:prstGeom>
        </p:spPr>
        <p:txBody>
          <a:bodyPr anchor="t">
            <a:noAutofit/>
          </a:bodyPr>
          <a:lstStyle>
            <a:lvl1pPr marL="0" indent="0">
              <a:spcBef>
                <a:spcPts val="0"/>
              </a:spcBef>
              <a:buFontTx/>
              <a:buNone/>
              <a:defRPr sz="2400" b="0" cap="all" baseline="0">
                <a:solidFill>
                  <a:schemeClr val="tx2"/>
                </a:solidFill>
              </a:defRPr>
            </a:lvl1pPr>
          </a:lstStyle>
          <a:p>
            <a:r>
              <a:rPr lang="fr-FR" dirty="0"/>
              <a:t>Sous-titre</a:t>
            </a:r>
          </a:p>
        </p:txBody>
      </p:sp>
    </p:spTree>
    <p:extLst>
      <p:ext uri="{BB962C8B-B14F-4D97-AF65-F5344CB8AC3E}">
        <p14:creationId xmlns:p14="http://schemas.microsoft.com/office/powerpoint/2010/main" val="381081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1" name="Espace réservé du texte 15">
            <a:extLst>
              <a:ext uri="{FF2B5EF4-FFF2-40B4-BE49-F238E27FC236}">
                <a16:creationId xmlns:a16="http://schemas.microsoft.com/office/drawing/2014/main" id="{73F02D77-C516-D24F-B1E7-8DDB729E65AF}"/>
              </a:ext>
            </a:extLst>
          </p:cNvPr>
          <p:cNvSpPr>
            <a:spLocks noGrp="1"/>
          </p:cNvSpPr>
          <p:nvPr>
            <p:ph type="body" sz="quarter" idx="29"/>
          </p:nvPr>
        </p:nvSpPr>
        <p:spPr>
          <a:xfrm>
            <a:off x="1310132" y="2144544"/>
            <a:ext cx="4968000" cy="4088735"/>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texte 15">
            <a:extLst>
              <a:ext uri="{FF2B5EF4-FFF2-40B4-BE49-F238E27FC236}">
                <a16:creationId xmlns:a16="http://schemas.microsoft.com/office/drawing/2014/main" id="{4574CD46-1DC5-5544-90DF-7B24EA12A7F2}"/>
              </a:ext>
            </a:extLst>
          </p:cNvPr>
          <p:cNvSpPr>
            <a:spLocks noGrp="1"/>
          </p:cNvSpPr>
          <p:nvPr>
            <p:ph type="body" sz="quarter" idx="30"/>
          </p:nvPr>
        </p:nvSpPr>
        <p:spPr>
          <a:xfrm>
            <a:off x="6589746" y="2144543"/>
            <a:ext cx="4854692" cy="4088735"/>
          </a:xfrm>
          <a:prstGeom prst="rect">
            <a:avLst/>
          </a:prstGeom>
        </p:spPr>
        <p:txBody>
          <a:bodyPr>
            <a:normAutofit/>
          </a:bodyPr>
          <a:lstStyle>
            <a:lvl1pPr marL="406400" indent="-398463">
              <a:lnSpc>
                <a:spcPct val="100000"/>
              </a:lnSpc>
              <a:spcBef>
                <a:spcPts val="500"/>
              </a:spcBef>
              <a:buClr>
                <a:schemeClr val="bg2"/>
              </a:buClr>
              <a:buFont typeface="Police système"/>
              <a:buChar char="●"/>
              <a:tabLst/>
              <a:defRPr sz="3000" b="0">
                <a:latin typeface="+mn-lt"/>
              </a:defRPr>
            </a:lvl1pPr>
            <a:lvl2pPr marL="800100" indent="-342900">
              <a:lnSpc>
                <a:spcPct val="100000"/>
              </a:lnSpc>
              <a:buClr>
                <a:schemeClr val="tx2"/>
              </a:buClr>
              <a:buSzPct val="120000"/>
              <a:buFont typeface="Police système"/>
              <a:buChar char="•"/>
              <a:defRPr sz="2600" b="0">
                <a:latin typeface="+mn-lt"/>
              </a:defRPr>
            </a:lvl2pPr>
            <a:lvl3pPr marL="1143000" indent="-296863">
              <a:lnSpc>
                <a:spcPct val="100000"/>
              </a:lnSpc>
              <a:buFont typeface="Police système"/>
              <a:buChar char="•"/>
              <a:tabLst/>
              <a:defRPr sz="2400" b="0">
                <a:latin typeface="+mn-lt"/>
              </a:defRPr>
            </a:lvl3pPr>
            <a:lvl4pPr marL="1385888" marR="0" indent="-26193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200"/>
            </a:lvl4pPr>
            <a:lvl5pPr marL="1649413" indent="-263525">
              <a:buFont typeface="Arial" panose="020B0604020202020204" pitchFamily="34" charset="0"/>
              <a:buChar char="•"/>
              <a:tabLst/>
              <a:defRPr sz="20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1773" y="5689325"/>
            <a:ext cx="641385" cy="641385"/>
          </a:xfrm>
          <a:prstGeom prst="rect">
            <a:avLst/>
          </a:prstGeom>
        </p:spPr>
      </p:pic>
      <p:sp>
        <p:nvSpPr>
          <p:cNvPr id="9" name="Espace réservé du numéro de diapositive 38">
            <a:extLst>
              <a:ext uri="{FF2B5EF4-FFF2-40B4-BE49-F238E27FC236}">
                <a16:creationId xmlns:a16="http://schemas.microsoft.com/office/drawing/2014/main" id="{63FECCC0-37DB-2141-8E8E-B50975E6D8DE}"/>
              </a:ext>
            </a:extLst>
          </p:cNvPr>
          <p:cNvSpPr>
            <a:spLocks noGrp="1"/>
          </p:cNvSpPr>
          <p:nvPr>
            <p:ph type="sldNum" sz="quarter" idx="26"/>
          </p:nvPr>
        </p:nvSpPr>
        <p:spPr>
          <a:xfrm>
            <a:off x="11579191" y="588342"/>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
        <p:nvSpPr>
          <p:cNvPr id="10" name="Espace réservé du texte 16">
            <a:extLst>
              <a:ext uri="{FF2B5EF4-FFF2-40B4-BE49-F238E27FC236}">
                <a16:creationId xmlns:a16="http://schemas.microsoft.com/office/drawing/2014/main" id="{2ACF2E53-88F6-BD4B-99E6-ADECF414C959}"/>
              </a:ext>
            </a:extLst>
          </p:cNvPr>
          <p:cNvSpPr>
            <a:spLocks noGrp="1"/>
          </p:cNvSpPr>
          <p:nvPr>
            <p:ph type="body" sz="quarter" idx="19" hasCustomPrompt="1"/>
          </p:nvPr>
        </p:nvSpPr>
        <p:spPr>
          <a:xfrm>
            <a:off x="1310132" y="627420"/>
            <a:ext cx="10134306" cy="535484"/>
          </a:xfrm>
          <a:prstGeom prst="rect">
            <a:avLst/>
          </a:prstGeom>
        </p:spPr>
        <p:txBody>
          <a:bodyPr anchor="b">
            <a:noAutofit/>
          </a:bodyPr>
          <a:lstStyle>
            <a:lvl1pPr marL="0" indent="0">
              <a:spcBef>
                <a:spcPts val="0"/>
              </a:spcBef>
              <a:buFontTx/>
              <a:buNone/>
              <a:defRPr sz="3400" b="1" cap="all" baseline="0">
                <a:solidFill>
                  <a:schemeClr val="bg2"/>
                </a:solidFill>
              </a:defRPr>
            </a:lvl1pPr>
          </a:lstStyle>
          <a:p>
            <a:r>
              <a:rPr lang="fr-FR" dirty="0"/>
              <a:t>Titre DE LA PAGE</a:t>
            </a:r>
          </a:p>
        </p:txBody>
      </p:sp>
      <p:sp>
        <p:nvSpPr>
          <p:cNvPr id="12" name="Espace réservé du texte 16">
            <a:extLst>
              <a:ext uri="{FF2B5EF4-FFF2-40B4-BE49-F238E27FC236}">
                <a16:creationId xmlns:a16="http://schemas.microsoft.com/office/drawing/2014/main" id="{F02F07DF-2781-AF4D-A902-322A8945E5B7}"/>
              </a:ext>
            </a:extLst>
          </p:cNvPr>
          <p:cNvSpPr>
            <a:spLocks noGrp="1"/>
          </p:cNvSpPr>
          <p:nvPr>
            <p:ph type="body" sz="quarter" idx="20" hasCustomPrompt="1"/>
          </p:nvPr>
        </p:nvSpPr>
        <p:spPr>
          <a:xfrm>
            <a:off x="1310132" y="1179191"/>
            <a:ext cx="10134306" cy="486557"/>
          </a:xfrm>
          <a:prstGeom prst="rect">
            <a:avLst/>
          </a:prstGeom>
        </p:spPr>
        <p:txBody>
          <a:bodyPr anchor="t">
            <a:noAutofit/>
          </a:bodyPr>
          <a:lstStyle>
            <a:lvl1pPr marL="0" indent="0">
              <a:spcBef>
                <a:spcPts val="0"/>
              </a:spcBef>
              <a:buFontTx/>
              <a:buNone/>
              <a:defRPr sz="2400" b="0" cap="all" baseline="0">
                <a:solidFill>
                  <a:schemeClr val="tx2"/>
                </a:solidFill>
              </a:defRPr>
            </a:lvl1pPr>
          </a:lstStyle>
          <a:p>
            <a:r>
              <a:rPr lang="fr-FR" dirty="0"/>
              <a:t>Sous-titre</a:t>
            </a:r>
          </a:p>
        </p:txBody>
      </p:sp>
    </p:spTree>
    <p:extLst>
      <p:ext uri="{BB962C8B-B14F-4D97-AF65-F5344CB8AC3E}">
        <p14:creationId xmlns:p14="http://schemas.microsoft.com/office/powerpoint/2010/main" val="249579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Espace réservé du titre 1">
            <a:extLst>
              <a:ext uri="{FF2B5EF4-FFF2-40B4-BE49-F238E27FC236}">
                <a16:creationId xmlns:a16="http://schemas.microsoft.com/office/drawing/2014/main" id="{0DCAE7E9-AEE2-0A45-A5FC-3EE77B880910}"/>
              </a:ext>
            </a:extLst>
          </p:cNvPr>
          <p:cNvSpPr>
            <a:spLocks noGrp="1"/>
          </p:cNvSpPr>
          <p:nvPr>
            <p:ph type="title"/>
          </p:nvPr>
        </p:nvSpPr>
        <p:spPr>
          <a:xfrm>
            <a:off x="1310132" y="554592"/>
            <a:ext cx="10247612" cy="535484"/>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u numéro de diapositive 38">
            <a:extLst>
              <a:ext uri="{FF2B5EF4-FFF2-40B4-BE49-F238E27FC236}">
                <a16:creationId xmlns:a16="http://schemas.microsoft.com/office/drawing/2014/main" id="{0275763B-291A-974C-B397-5312DAFD5DFD}"/>
              </a:ext>
            </a:extLst>
          </p:cNvPr>
          <p:cNvSpPr>
            <a:spLocks noGrp="1"/>
          </p:cNvSpPr>
          <p:nvPr>
            <p:ph type="sldNum" sz="quarter" idx="4"/>
          </p:nvPr>
        </p:nvSpPr>
        <p:spPr>
          <a:xfrm>
            <a:off x="11579191" y="515514"/>
            <a:ext cx="612809" cy="613639"/>
          </a:xfrm>
          <a:prstGeom prst="rect">
            <a:avLst/>
          </a:prstGeom>
        </p:spPr>
        <p:txBody>
          <a:bodyPr anchor="ctr"/>
          <a:lstStyle>
            <a:lvl1pPr algn="l">
              <a:defRPr sz="1400">
                <a:solidFill>
                  <a:schemeClr val="bg2"/>
                </a:solidFill>
              </a:defRPr>
            </a:lvl1pPr>
          </a:lstStyle>
          <a:p>
            <a:fld id="{27F63893-9D7C-4D41-AC61-E8ABFBCB521E}" type="slidenum">
              <a:rPr lang="fr-FR" smtClean="0"/>
              <a:pPr/>
              <a:t>‹N°›</a:t>
            </a:fld>
            <a:endParaRPr lang="fr-FR" dirty="0"/>
          </a:p>
        </p:txBody>
      </p:sp>
    </p:spTree>
    <p:extLst>
      <p:ext uri="{BB962C8B-B14F-4D97-AF65-F5344CB8AC3E}">
        <p14:creationId xmlns:p14="http://schemas.microsoft.com/office/powerpoint/2010/main" val="1300360019"/>
      </p:ext>
    </p:extLst>
  </p:cSld>
  <p:clrMap bg1="lt1" tx1="dk1" bg2="lt2" tx2="dk2" accent1="accent1" accent2="accent2" accent3="accent3" accent4="accent4" accent5="accent5" accent6="accent6" hlink="hlink" folHlink="folHlink"/>
  <p:sldLayoutIdLst>
    <p:sldLayoutId id="2147483652" r:id="rId1"/>
    <p:sldLayoutId id="2147483661" r:id="rId2"/>
    <p:sldLayoutId id="2147483649" r:id="rId3"/>
    <p:sldLayoutId id="2147483660" r:id="rId4"/>
    <p:sldLayoutId id="2147483650" r:id="rId5"/>
    <p:sldLayoutId id="2147483653" r:id="rId6"/>
    <p:sldLayoutId id="2147483654" r:id="rId7"/>
    <p:sldLayoutId id="2147483662" r:id="rId8"/>
    <p:sldLayoutId id="2147483658" r:id="rId9"/>
    <p:sldLayoutId id="2147483659" r:id="rId10"/>
    <p:sldLayoutId id="2147483655" r:id="rId11"/>
    <p:sldLayoutId id="2147483657" r:id="rId12"/>
  </p:sldLayoutIdLst>
  <p:hf hdr="0" ftr="0"/>
  <p:txStyles>
    <p:titleStyle>
      <a:lvl1pPr algn="l" defTabSz="914400" rtl="0" eaLnBrk="1" latinLnBrk="0" hangingPunct="1">
        <a:lnSpc>
          <a:spcPct val="90000"/>
        </a:lnSpc>
        <a:spcBef>
          <a:spcPct val="0"/>
        </a:spcBef>
        <a:buNone/>
        <a:defRPr lang="fr-FR" sz="3400" b="1" kern="1200" cap="all" baseline="0" dirty="0" smtClean="0">
          <a:solidFill>
            <a:schemeClr val="bg2"/>
          </a:solidFill>
          <a:latin typeface="Calibri" panose="020F0502020204030204" pitchFamily="34" charset="0"/>
          <a:ea typeface="+mn-ea"/>
          <a:cs typeface="Calibri" panose="020F0502020204030204" pitchFamily="34" charset="0"/>
        </a:defRPr>
      </a:lvl1pPr>
    </p:titleStyle>
    <p:bodyStyle>
      <a:lvl1pPr marL="228600" marR="0" indent="-228600" algn="l" defTabSz="914400" rtl="0" eaLnBrk="1" fontAlgn="auto" latinLnBrk="0" hangingPunct="1">
        <a:lnSpc>
          <a:spcPct val="100000"/>
        </a:lnSpc>
        <a:spcBef>
          <a:spcPts val="500"/>
        </a:spcBef>
        <a:spcAft>
          <a:spcPts val="0"/>
        </a:spcAft>
        <a:buClr>
          <a:schemeClr val="bg2"/>
        </a:buClr>
        <a:buSzTx/>
        <a:buFont typeface="Police système"/>
        <a:buChar char="●"/>
        <a:tabLst/>
        <a:defRPr lang="fr-FR" sz="2000" b="0" kern="1200" noProof="0" dirty="0" smtClean="0">
          <a:solidFill>
            <a:schemeClr val="tx1"/>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0.xm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comments" Target="../comments/comment1.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1.pn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hyperlink" Target="http://www.cstb.fr/fr/"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4.png"/><Relationship Id="rId7" Type="http://schemas.openxmlformats.org/officeDocument/2006/relationships/diagramColors" Target="../diagrams/colors1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diagramDrawing" Target="../diagrams/drawing13.xml"/><Relationship Id="rId18" Type="http://schemas.microsoft.com/office/2007/relationships/diagramDrawing" Target="../diagrams/drawing14.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17" Type="http://schemas.openxmlformats.org/officeDocument/2006/relationships/diagramColors" Target="../diagrams/colors14.xml"/><Relationship Id="rId2" Type="http://schemas.openxmlformats.org/officeDocument/2006/relationships/notesSlide" Target="../notesSlides/notesSlide31.xml"/><Relationship Id="rId16" Type="http://schemas.openxmlformats.org/officeDocument/2006/relationships/diagramQuickStyle" Target="../diagrams/quickStyle14.xml"/><Relationship Id="rId1" Type="http://schemas.openxmlformats.org/officeDocument/2006/relationships/slideLayout" Target="../slideLayouts/slideLayout9.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5" Type="http://schemas.openxmlformats.org/officeDocument/2006/relationships/diagramLayout" Target="../diagrams/layout14.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 Id="rId14" Type="http://schemas.openxmlformats.org/officeDocument/2006/relationships/diagramData" Target="../diagrams/data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image" Target="../media/image39.png"/><Relationship Id="rId7" Type="http://schemas.openxmlformats.org/officeDocument/2006/relationships/diagramData" Target="../diagrams/data15.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42.png"/><Relationship Id="rId11" Type="http://schemas.microsoft.com/office/2007/relationships/diagramDrawing" Target="../diagrams/drawing15.xml"/><Relationship Id="rId5" Type="http://schemas.openxmlformats.org/officeDocument/2006/relationships/image" Target="../media/image41.png"/><Relationship Id="rId10" Type="http://schemas.openxmlformats.org/officeDocument/2006/relationships/diagramColors" Target="../diagrams/colors15.xml"/><Relationship Id="rId4" Type="http://schemas.openxmlformats.org/officeDocument/2006/relationships/image" Target="../media/image40.png"/><Relationship Id="rId9"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45.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isiabycertivea.vpwhite.com/ISIA/"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a:xfrm>
            <a:off x="912128" y="4110766"/>
            <a:ext cx="9228315" cy="1471050"/>
          </a:xfrm>
        </p:spPr>
        <p:txBody>
          <a:bodyPr/>
          <a:lstStyle/>
          <a:p>
            <a:r>
              <a:rPr lang="fr-FR" sz="2800" dirty="0"/>
              <a:t>responsabilité sociétale et environnementale</a:t>
            </a:r>
          </a:p>
          <a:p>
            <a:r>
              <a:rPr lang="fr-FR" sz="2800" b="1" dirty="0"/>
              <a:t>Certification HQE BATIMENT DURABLE-SANTE</a:t>
            </a:r>
          </a:p>
        </p:txBody>
      </p:sp>
      <p:sp>
        <p:nvSpPr>
          <p:cNvPr id="3" name="Espace réservé du texte 2"/>
          <p:cNvSpPr>
            <a:spLocks noGrp="1"/>
          </p:cNvSpPr>
          <p:nvPr>
            <p:ph type="body" sz="quarter" idx="19"/>
          </p:nvPr>
        </p:nvSpPr>
        <p:spPr>
          <a:xfrm>
            <a:off x="912128" y="2769076"/>
            <a:ext cx="10450286" cy="884668"/>
          </a:xfrm>
        </p:spPr>
        <p:txBody>
          <a:bodyPr/>
          <a:lstStyle/>
          <a:p>
            <a:r>
              <a:rPr lang="fr-FR" sz="2800" b="0" dirty="0"/>
              <a:t>Hôpital Edouard Herriot</a:t>
            </a:r>
          </a:p>
          <a:p>
            <a:r>
              <a:rPr lang="fr-FR" sz="2800" dirty="0"/>
              <a:t>PAVILLON E</a:t>
            </a:r>
          </a:p>
          <a:p>
            <a:r>
              <a:rPr lang="fr-FR" sz="2800" b="0" dirty="0"/>
              <a:t>Construction et restauration de plateaux d’hospitalisation </a:t>
            </a:r>
            <a:r>
              <a:rPr lang="fr-FR" sz="2800" dirty="0"/>
              <a:t> </a:t>
            </a:r>
          </a:p>
        </p:txBody>
      </p:sp>
      <p:sp>
        <p:nvSpPr>
          <p:cNvPr id="4" name="Espace réservé du texte 3"/>
          <p:cNvSpPr>
            <a:spLocks noGrp="1"/>
          </p:cNvSpPr>
          <p:nvPr>
            <p:ph type="body" sz="quarter" idx="21"/>
          </p:nvPr>
        </p:nvSpPr>
        <p:spPr>
          <a:xfrm>
            <a:off x="1071154" y="6400595"/>
            <a:ext cx="5681759" cy="365126"/>
          </a:xfrm>
        </p:spPr>
        <p:txBody>
          <a:bodyPr/>
          <a:lstStyle/>
          <a:p>
            <a:r>
              <a:rPr lang="fr-FR" dirty="0"/>
              <a:t>JOURNEE IHF REGIONALE DU 04/04/2025</a:t>
            </a:r>
          </a:p>
        </p:txBody>
      </p:sp>
    </p:spTree>
    <p:extLst>
      <p:ext uri="{BB962C8B-B14F-4D97-AF65-F5344CB8AC3E}">
        <p14:creationId xmlns:p14="http://schemas.microsoft.com/office/powerpoint/2010/main" val="2022626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10</a:t>
            </a:fld>
            <a:endParaRPr lang="fr-FR" dirty="0"/>
          </a:p>
        </p:txBody>
      </p:sp>
      <p:graphicFrame>
        <p:nvGraphicFramePr>
          <p:cNvPr id="9" name="Diagramme 8">
            <a:extLst>
              <a:ext uri="{FF2B5EF4-FFF2-40B4-BE49-F238E27FC236}">
                <a16:creationId xmlns:a16="http://schemas.microsoft.com/office/drawing/2014/main" id="{A50F47CC-AA36-4E44-AE8F-65DDADDA7CAF}"/>
              </a:ext>
            </a:extLst>
          </p:cNvPr>
          <p:cNvGraphicFramePr/>
          <p:nvPr>
            <p:extLst>
              <p:ext uri="{D42A27DB-BD31-4B8C-83A1-F6EECF244321}">
                <p14:modId xmlns:p14="http://schemas.microsoft.com/office/powerpoint/2010/main" val="3909292960"/>
              </p:ext>
            </p:extLst>
          </p:nvPr>
        </p:nvGraphicFramePr>
        <p:xfrm>
          <a:off x="-614084" y="597860"/>
          <a:ext cx="9708777" cy="3687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quarter" idx="19"/>
          </p:nvPr>
        </p:nvSpPr>
        <p:spPr>
          <a:xfrm>
            <a:off x="53992" y="52858"/>
            <a:ext cx="10134306" cy="535484"/>
          </a:xfrm>
        </p:spPr>
        <p:txBody>
          <a:bodyPr/>
          <a:lstStyle/>
          <a:p>
            <a:r>
              <a:rPr lang="fr-FR" dirty="0"/>
              <a:t>LA RECONSTRUCTION DU Pavillon E</a:t>
            </a:r>
          </a:p>
        </p:txBody>
      </p:sp>
      <p:graphicFrame>
        <p:nvGraphicFramePr>
          <p:cNvPr id="13" name="Diagramme 12">
            <a:extLst>
              <a:ext uri="{FF2B5EF4-FFF2-40B4-BE49-F238E27FC236}">
                <a16:creationId xmlns:a16="http://schemas.microsoft.com/office/drawing/2014/main" id="{92FCDFAD-AB44-4630-87B7-C66D3FF12ADF}"/>
              </a:ext>
            </a:extLst>
          </p:cNvPr>
          <p:cNvGraphicFramePr/>
          <p:nvPr>
            <p:extLst>
              <p:ext uri="{D42A27DB-BD31-4B8C-83A1-F6EECF244321}">
                <p14:modId xmlns:p14="http://schemas.microsoft.com/office/powerpoint/2010/main" val="900641311"/>
              </p:ext>
            </p:extLst>
          </p:nvPr>
        </p:nvGraphicFramePr>
        <p:xfrm>
          <a:off x="8717882" y="1452689"/>
          <a:ext cx="2832847" cy="11591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6" name="Groupe 15">
            <a:extLst>
              <a:ext uri="{FF2B5EF4-FFF2-40B4-BE49-F238E27FC236}">
                <a16:creationId xmlns:a16="http://schemas.microsoft.com/office/drawing/2014/main" id="{C90E9E80-E457-4605-8B10-86A786DDA9D5}"/>
              </a:ext>
            </a:extLst>
          </p:cNvPr>
          <p:cNvGrpSpPr/>
          <p:nvPr/>
        </p:nvGrpSpPr>
        <p:grpSpPr>
          <a:xfrm>
            <a:off x="287673" y="4590333"/>
            <a:ext cx="11195313" cy="2205291"/>
            <a:chOff x="287673" y="4590333"/>
            <a:chExt cx="11195313" cy="2205291"/>
          </a:xfrm>
        </p:grpSpPr>
        <p:graphicFrame>
          <p:nvGraphicFramePr>
            <p:cNvPr id="14" name="Diagramme 13">
              <a:extLst>
                <a:ext uri="{FF2B5EF4-FFF2-40B4-BE49-F238E27FC236}">
                  <a16:creationId xmlns:a16="http://schemas.microsoft.com/office/drawing/2014/main" id="{928BCEA0-0024-4675-8B45-79EF6DEA5EBB}"/>
                </a:ext>
              </a:extLst>
            </p:cNvPr>
            <p:cNvGraphicFramePr/>
            <p:nvPr>
              <p:extLst>
                <p:ext uri="{D42A27DB-BD31-4B8C-83A1-F6EECF244321}">
                  <p14:modId xmlns:p14="http://schemas.microsoft.com/office/powerpoint/2010/main" val="3628135839"/>
                </p:ext>
              </p:extLst>
            </p:nvPr>
          </p:nvGraphicFramePr>
          <p:xfrm>
            <a:off x="709014" y="4938086"/>
            <a:ext cx="10773972" cy="18575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ZoneTexte 14">
              <a:extLst>
                <a:ext uri="{FF2B5EF4-FFF2-40B4-BE49-F238E27FC236}">
                  <a16:creationId xmlns:a16="http://schemas.microsoft.com/office/drawing/2014/main" id="{FC2D795D-8414-447D-A8CB-699B8EACAA61}"/>
                </a:ext>
              </a:extLst>
            </p:cNvPr>
            <p:cNvSpPr txBox="1"/>
            <p:nvPr/>
          </p:nvSpPr>
          <p:spPr>
            <a:xfrm>
              <a:off x="287673" y="4590333"/>
              <a:ext cx="2250141" cy="461665"/>
            </a:xfrm>
            <a:prstGeom prst="rect">
              <a:avLst/>
            </a:prstGeom>
            <a:noFill/>
          </p:spPr>
          <p:txBody>
            <a:bodyPr wrap="square" rtlCol="0">
              <a:spAutoFit/>
            </a:bodyPr>
            <a:lstStyle/>
            <a:p>
              <a:r>
                <a:rPr lang="fr-FR" sz="2400" b="1" u="sng" dirty="0"/>
                <a:t>PLANNING</a:t>
              </a:r>
              <a:r>
                <a:rPr lang="fr-FR" sz="2400" b="1" dirty="0"/>
                <a:t> : </a:t>
              </a:r>
            </a:p>
          </p:txBody>
        </p:sp>
      </p:grpSp>
      <p:sp>
        <p:nvSpPr>
          <p:cNvPr id="3" name="ZoneTexte 2"/>
          <p:cNvSpPr txBox="1"/>
          <p:nvPr/>
        </p:nvSpPr>
        <p:spPr>
          <a:xfrm>
            <a:off x="2776451" y="895161"/>
            <a:ext cx="457200" cy="646331"/>
          </a:xfrm>
          <a:prstGeom prst="rect">
            <a:avLst/>
          </a:prstGeom>
          <a:noFill/>
        </p:spPr>
        <p:txBody>
          <a:bodyPr wrap="square" rtlCol="0">
            <a:spAutoFit/>
          </a:bodyPr>
          <a:lstStyle/>
          <a:p>
            <a:r>
              <a:rPr lang="fr-FR" sz="3600" dirty="0" smtClean="0">
                <a:solidFill>
                  <a:srgbClr val="0070C0"/>
                </a:solidFill>
              </a:rPr>
              <a:t>F</a:t>
            </a:r>
            <a:endParaRPr lang="fr-FR" sz="3600" dirty="0">
              <a:solidFill>
                <a:srgbClr val="0070C0"/>
              </a:solidFill>
            </a:endParaRPr>
          </a:p>
        </p:txBody>
      </p:sp>
    </p:spTree>
    <p:extLst>
      <p:ext uri="{BB962C8B-B14F-4D97-AF65-F5344CB8AC3E}">
        <p14:creationId xmlns:p14="http://schemas.microsoft.com/office/powerpoint/2010/main" val="3786806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2" y="3215844"/>
            <a:ext cx="10136353" cy="884668"/>
          </a:xfrm>
        </p:spPr>
        <p:txBody>
          <a:bodyPr/>
          <a:lstStyle/>
          <a:p>
            <a:r>
              <a:rPr lang="fr-FR" dirty="0"/>
              <a:t>Les évolutions réglementaires récentes </a:t>
            </a:r>
            <a:r>
              <a:rPr lang="fr-FR" dirty="0" smtClean="0"/>
              <a:t>QUI entraînent </a:t>
            </a:r>
            <a:r>
              <a:rPr lang="fr-FR" dirty="0"/>
              <a:t>le bâtiment et ses acteurs dans la transition</a:t>
            </a:r>
          </a:p>
        </p:txBody>
      </p:sp>
    </p:spTree>
    <p:extLst>
      <p:ext uri="{BB962C8B-B14F-4D97-AF65-F5344CB8AC3E}">
        <p14:creationId xmlns:p14="http://schemas.microsoft.com/office/powerpoint/2010/main" val="550288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BCE8D2-F632-4E68-A407-27BF1A36D8B7}"/>
              </a:ext>
            </a:extLst>
          </p:cNvPr>
          <p:cNvSpPr>
            <a:spLocks noGrp="1"/>
          </p:cNvSpPr>
          <p:nvPr>
            <p:ph type="body" sz="quarter" idx="29"/>
          </p:nvPr>
        </p:nvSpPr>
        <p:spPr>
          <a:xfrm>
            <a:off x="386767" y="1463227"/>
            <a:ext cx="11061162" cy="4928608"/>
          </a:xfrm>
        </p:spPr>
        <p:txBody>
          <a:bodyPr>
            <a:normAutofit fontScale="92500" lnSpcReduction="10000"/>
          </a:bodyPr>
          <a:lstStyle/>
          <a:p>
            <a:pPr marL="749300" lvl="2" indent="-398463" algn="just">
              <a:buClr>
                <a:schemeClr val="bg2"/>
              </a:buClr>
              <a:buFont typeface="Police système"/>
              <a:buChar char="●"/>
            </a:pPr>
            <a:r>
              <a:rPr lang="fr-FR" b="1" dirty="0">
                <a:solidFill>
                  <a:schemeClr val="tx2"/>
                </a:solidFill>
                <a:cs typeface="Calibri" panose="020F0502020204030204" pitchFamily="34" charset="0"/>
              </a:rPr>
              <a:t>Diagnostic PEMD </a:t>
            </a:r>
            <a:r>
              <a:rPr lang="fr-FR" dirty="0">
                <a:solidFill>
                  <a:schemeClr val="tx2"/>
                </a:solidFill>
              </a:rPr>
              <a:t>(Produit Équipement Matériaux Déchet) : identification des éléments de démolition et des potentiels de réemploi et réutilisation (07/2023)</a:t>
            </a:r>
          </a:p>
          <a:p>
            <a:pPr marL="749300" lvl="2" indent="-398463" algn="just">
              <a:buClr>
                <a:schemeClr val="bg2"/>
              </a:buClr>
              <a:buFont typeface="Police système"/>
              <a:buChar char="●"/>
            </a:pPr>
            <a:r>
              <a:rPr lang="fr-FR" b="1" dirty="0">
                <a:solidFill>
                  <a:schemeClr val="tx2"/>
                </a:solidFill>
              </a:rPr>
              <a:t>REP PMCB </a:t>
            </a:r>
            <a:r>
              <a:rPr lang="fr-FR" dirty="0">
                <a:solidFill>
                  <a:schemeClr val="tx2"/>
                </a:solidFill>
              </a:rPr>
              <a:t>(Responsabilité élargie des producteurs de produits et matériaux de construction du bâtiment) : </a:t>
            </a:r>
            <a:r>
              <a:rPr lang="fr-FR" dirty="0" err="1">
                <a:solidFill>
                  <a:schemeClr val="tx2"/>
                </a:solidFill>
              </a:rPr>
              <a:t>éco-contribution</a:t>
            </a:r>
            <a:r>
              <a:rPr lang="fr-FR" dirty="0">
                <a:solidFill>
                  <a:schemeClr val="tx2"/>
                </a:solidFill>
              </a:rPr>
              <a:t>, tri à la source et valorisation (2023)</a:t>
            </a:r>
          </a:p>
          <a:p>
            <a:pPr marL="749300" lvl="2" indent="-398463" algn="just">
              <a:buClr>
                <a:schemeClr val="bg2"/>
              </a:buClr>
              <a:buFont typeface="Police système"/>
              <a:buChar char="●"/>
            </a:pPr>
            <a:r>
              <a:rPr lang="fr-FR" b="1" dirty="0">
                <a:solidFill>
                  <a:schemeClr val="tx2"/>
                </a:solidFill>
              </a:rPr>
              <a:t>Décret BACS </a:t>
            </a:r>
            <a:r>
              <a:rPr lang="fr-FR" sz="1800" dirty="0">
                <a:solidFill>
                  <a:schemeClr val="tx2"/>
                </a:solidFill>
              </a:rPr>
              <a:t>(</a:t>
            </a:r>
            <a:r>
              <a:rPr lang="en-US" sz="1800" dirty="0">
                <a:solidFill>
                  <a:schemeClr val="tx2"/>
                </a:solidFill>
              </a:rPr>
              <a:t>Building Automation and Control System)</a:t>
            </a:r>
            <a:r>
              <a:rPr lang="fr-FR" dirty="0">
                <a:solidFill>
                  <a:schemeClr val="tx2"/>
                </a:solidFill>
              </a:rPr>
              <a:t>: Gestion technique du Bâtiment (2025)</a:t>
            </a:r>
          </a:p>
          <a:p>
            <a:pPr marL="749300" lvl="2" indent="-398463" algn="just">
              <a:buClr>
                <a:schemeClr val="bg2"/>
              </a:buClr>
              <a:buFont typeface="Police système"/>
              <a:buChar char="●"/>
            </a:pPr>
            <a:r>
              <a:rPr lang="fr-FR" dirty="0">
                <a:solidFill>
                  <a:schemeClr val="tx2"/>
                </a:solidFill>
              </a:rPr>
              <a:t>Obligations stationnement </a:t>
            </a:r>
            <a:r>
              <a:rPr lang="fr-FR" b="1" dirty="0">
                <a:solidFill>
                  <a:schemeClr val="tx2"/>
                </a:solidFill>
              </a:rPr>
              <a:t>vélos</a:t>
            </a:r>
            <a:r>
              <a:rPr lang="fr-FR" dirty="0">
                <a:solidFill>
                  <a:schemeClr val="tx2"/>
                </a:solidFill>
              </a:rPr>
              <a:t> (12/2022) et charge </a:t>
            </a:r>
            <a:r>
              <a:rPr lang="fr-FR" b="1" dirty="0">
                <a:solidFill>
                  <a:schemeClr val="tx2"/>
                </a:solidFill>
              </a:rPr>
              <a:t>véhicules électriques</a:t>
            </a:r>
            <a:r>
              <a:rPr lang="fr-FR" b="1" dirty="0">
                <a:solidFill>
                  <a:srgbClr val="FF0000"/>
                </a:solidFill>
              </a:rPr>
              <a:t> </a:t>
            </a:r>
            <a:r>
              <a:rPr lang="fr-FR" dirty="0">
                <a:solidFill>
                  <a:schemeClr val="tx2"/>
                </a:solidFill>
              </a:rPr>
              <a:t>(01/2025)</a:t>
            </a:r>
          </a:p>
          <a:p>
            <a:pPr marL="749300" lvl="2" indent="-398463" algn="just">
              <a:buClr>
                <a:schemeClr val="bg2"/>
              </a:buClr>
              <a:buFont typeface="Police système"/>
              <a:buChar char="●"/>
            </a:pPr>
            <a:r>
              <a:rPr lang="fr-FR" dirty="0">
                <a:solidFill>
                  <a:schemeClr val="tx2"/>
                </a:solidFill>
                <a:cs typeface="Calibri" panose="020F0502020204030204" pitchFamily="34" charset="0"/>
              </a:rPr>
              <a:t>Obligation d'équipement de la </a:t>
            </a:r>
            <a:r>
              <a:rPr lang="fr-FR" b="1" dirty="0">
                <a:solidFill>
                  <a:schemeClr val="tx2"/>
                </a:solidFill>
                <a:cs typeface="Calibri" panose="020F0502020204030204" pitchFamily="34" charset="0"/>
              </a:rPr>
              <a:t>toiture</a:t>
            </a:r>
            <a:r>
              <a:rPr lang="fr-FR" dirty="0">
                <a:solidFill>
                  <a:schemeClr val="tx2"/>
                </a:solidFill>
                <a:cs typeface="Calibri" panose="020F0502020204030204" pitchFamily="34" charset="0"/>
              </a:rPr>
              <a:t> par un procédé de production d'énergies renouvelables ou un système de végétalisation (01/2025 – décrets à paraitre)</a:t>
            </a:r>
          </a:p>
          <a:p>
            <a:pPr marL="749300" lvl="2" indent="-398463" algn="just">
              <a:buClr>
                <a:schemeClr val="bg2"/>
              </a:buClr>
              <a:buFont typeface="Police système"/>
              <a:buChar char="●"/>
            </a:pPr>
            <a:r>
              <a:rPr lang="fr-FR" b="1" dirty="0" smtClean="0">
                <a:solidFill>
                  <a:srgbClr val="002060"/>
                </a:solidFill>
              </a:rPr>
              <a:t>Dispositif </a:t>
            </a:r>
            <a:r>
              <a:rPr lang="fr-FR" b="1" dirty="0">
                <a:solidFill>
                  <a:srgbClr val="002060"/>
                </a:solidFill>
              </a:rPr>
              <a:t>Éco-énergie tertiaire </a:t>
            </a:r>
            <a:r>
              <a:rPr lang="fr-FR" dirty="0">
                <a:solidFill>
                  <a:srgbClr val="002060"/>
                </a:solidFill>
              </a:rPr>
              <a:t>(= loi ELAN, décret tertiaire) : - 40% de consommation d’énergie en 2030, -50% en 2040, -60% en 2050</a:t>
            </a:r>
          </a:p>
          <a:p>
            <a:pPr marL="749300" lvl="2" indent="-398463" algn="just">
              <a:buClr>
                <a:schemeClr val="bg2"/>
              </a:buClr>
              <a:buFont typeface="Police système"/>
              <a:buChar char="●"/>
            </a:pPr>
            <a:r>
              <a:rPr lang="fr-FR" dirty="0">
                <a:solidFill>
                  <a:schemeClr val="tx2"/>
                </a:solidFill>
              </a:rPr>
              <a:t>Gestion des </a:t>
            </a:r>
            <a:r>
              <a:rPr lang="fr-FR" b="1" dirty="0">
                <a:solidFill>
                  <a:schemeClr val="tx2"/>
                </a:solidFill>
              </a:rPr>
              <a:t>eaux pluviales</a:t>
            </a:r>
            <a:r>
              <a:rPr lang="fr-FR" dirty="0">
                <a:solidFill>
                  <a:schemeClr val="tx2"/>
                </a:solidFill>
              </a:rPr>
              <a:t>, plantations, toitures </a:t>
            </a:r>
            <a:r>
              <a:rPr lang="fr-FR" b="1" dirty="0">
                <a:solidFill>
                  <a:schemeClr val="tx2"/>
                </a:solidFill>
              </a:rPr>
              <a:t>utiles</a:t>
            </a:r>
            <a:r>
              <a:rPr lang="fr-FR" dirty="0">
                <a:solidFill>
                  <a:schemeClr val="tx2"/>
                </a:solidFill>
              </a:rPr>
              <a:t> (</a:t>
            </a:r>
            <a:r>
              <a:rPr lang="fr-FR" dirty="0" smtClean="0">
                <a:solidFill>
                  <a:schemeClr val="tx2"/>
                </a:solidFill>
              </a:rPr>
              <a:t>PLU-H – Métropole de Lyon) </a:t>
            </a:r>
            <a:endParaRPr lang="fr-FR" dirty="0">
              <a:solidFill>
                <a:schemeClr val="tx2"/>
              </a:solidFill>
            </a:endParaRPr>
          </a:p>
          <a:p>
            <a:pPr marL="749300" lvl="2" indent="-398463" algn="just">
              <a:buClr>
                <a:schemeClr val="bg2"/>
              </a:buClr>
              <a:buFont typeface="Police système"/>
              <a:buChar char="●"/>
            </a:pPr>
            <a:r>
              <a:rPr lang="fr-FR" dirty="0">
                <a:solidFill>
                  <a:schemeClr val="tx2"/>
                </a:solidFill>
              </a:rPr>
              <a:t>Qualité des </a:t>
            </a:r>
            <a:r>
              <a:rPr lang="fr-FR" b="1" dirty="0">
                <a:solidFill>
                  <a:schemeClr val="tx2"/>
                </a:solidFill>
              </a:rPr>
              <a:t>rejets</a:t>
            </a:r>
            <a:r>
              <a:rPr lang="fr-FR" dirty="0">
                <a:solidFill>
                  <a:schemeClr val="tx2"/>
                </a:solidFill>
              </a:rPr>
              <a:t> </a:t>
            </a:r>
            <a:r>
              <a:rPr lang="fr-FR" dirty="0" smtClean="0">
                <a:solidFill>
                  <a:schemeClr val="tx2"/>
                </a:solidFill>
              </a:rPr>
              <a:t>d’eau (Métropole </a:t>
            </a:r>
            <a:r>
              <a:rPr lang="fr-FR" dirty="0">
                <a:solidFill>
                  <a:schemeClr val="tx2"/>
                </a:solidFill>
              </a:rPr>
              <a:t>de Lyon 2025) </a:t>
            </a:r>
          </a:p>
          <a:p>
            <a:pPr marL="749300" lvl="2" indent="-398463" algn="just">
              <a:buClr>
                <a:schemeClr val="bg2"/>
              </a:buClr>
              <a:buFont typeface="Police système"/>
              <a:buChar char="●"/>
            </a:pPr>
            <a:r>
              <a:rPr lang="fr-FR" dirty="0" smtClean="0">
                <a:solidFill>
                  <a:schemeClr val="tx2"/>
                </a:solidFill>
              </a:rPr>
              <a:t>Réglementation </a:t>
            </a:r>
            <a:r>
              <a:rPr lang="fr-FR" dirty="0">
                <a:solidFill>
                  <a:schemeClr val="tx2"/>
                </a:solidFill>
              </a:rPr>
              <a:t>environnementale </a:t>
            </a:r>
            <a:r>
              <a:rPr lang="fr-FR" b="1" dirty="0">
                <a:solidFill>
                  <a:schemeClr val="tx2"/>
                </a:solidFill>
              </a:rPr>
              <a:t>RE2020</a:t>
            </a:r>
            <a:r>
              <a:rPr lang="fr-FR" dirty="0">
                <a:solidFill>
                  <a:schemeClr val="tx2"/>
                </a:solidFill>
              </a:rPr>
              <a:t> – (</a:t>
            </a:r>
            <a:r>
              <a:rPr lang="fr-FR" dirty="0" smtClean="0">
                <a:solidFill>
                  <a:schemeClr val="tx2"/>
                </a:solidFill>
              </a:rPr>
              <a:t>06/2025 </a:t>
            </a:r>
            <a:r>
              <a:rPr lang="fr-FR" dirty="0">
                <a:solidFill>
                  <a:schemeClr val="tx2"/>
                </a:solidFill>
              </a:rPr>
              <a:t>?) </a:t>
            </a:r>
          </a:p>
          <a:p>
            <a:pPr marL="7937" indent="0">
              <a:buNone/>
            </a:pPr>
            <a:endParaRPr lang="fr-FR" dirty="0"/>
          </a:p>
        </p:txBody>
      </p:sp>
      <p:sp>
        <p:nvSpPr>
          <p:cNvPr id="4" name="Espace réservé du numéro de diapositive 3">
            <a:extLst>
              <a:ext uri="{FF2B5EF4-FFF2-40B4-BE49-F238E27FC236}">
                <a16:creationId xmlns:a16="http://schemas.microsoft.com/office/drawing/2014/main" id="{66C01E76-8E0A-4C78-A991-10FAAA51D5C3}"/>
              </a:ext>
            </a:extLst>
          </p:cNvPr>
          <p:cNvSpPr>
            <a:spLocks noGrp="1"/>
          </p:cNvSpPr>
          <p:nvPr>
            <p:ph type="sldNum" sz="quarter" idx="26"/>
          </p:nvPr>
        </p:nvSpPr>
        <p:spPr/>
        <p:txBody>
          <a:bodyPr/>
          <a:lstStyle/>
          <a:p>
            <a:fld id="{27F63893-9D7C-4D41-AC61-E8ABFBCB521E}" type="slidenum">
              <a:rPr lang="fr-FR" smtClean="0"/>
              <a:pPr/>
              <a:t>12</a:t>
            </a:fld>
            <a:endParaRPr lang="fr-FR" dirty="0"/>
          </a:p>
        </p:txBody>
      </p:sp>
      <p:sp>
        <p:nvSpPr>
          <p:cNvPr id="5" name="Espace réservé du texte 4">
            <a:extLst>
              <a:ext uri="{FF2B5EF4-FFF2-40B4-BE49-F238E27FC236}">
                <a16:creationId xmlns:a16="http://schemas.microsoft.com/office/drawing/2014/main" id="{E43CB07F-8F4A-4C7B-9553-0304314C310C}"/>
              </a:ext>
            </a:extLst>
          </p:cNvPr>
          <p:cNvSpPr>
            <a:spLocks noGrp="1"/>
          </p:cNvSpPr>
          <p:nvPr>
            <p:ph type="body" sz="quarter" idx="19"/>
          </p:nvPr>
        </p:nvSpPr>
        <p:spPr>
          <a:xfrm>
            <a:off x="90931" y="80114"/>
            <a:ext cx="11836909" cy="1121867"/>
          </a:xfrm>
        </p:spPr>
        <p:txBody>
          <a:bodyPr/>
          <a:lstStyle/>
          <a:p>
            <a:r>
              <a:rPr lang="fr-FR" dirty="0"/>
              <a:t>FACE AU RISQUE CLIMATIQUE, LE MOUVEMENT DE TRANSFORMATION des projets immobiliers</a:t>
            </a:r>
          </a:p>
        </p:txBody>
      </p:sp>
    </p:spTree>
    <p:extLst>
      <p:ext uri="{BB962C8B-B14F-4D97-AF65-F5344CB8AC3E}">
        <p14:creationId xmlns:p14="http://schemas.microsoft.com/office/powerpoint/2010/main" val="93987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0FC6883F-721C-46DF-9415-040FEA28824D}"/>
              </a:ext>
            </a:extLst>
          </p:cNvPr>
          <p:cNvGraphicFramePr/>
          <p:nvPr>
            <p:extLst>
              <p:ext uri="{D42A27DB-BD31-4B8C-83A1-F6EECF244321}">
                <p14:modId xmlns:p14="http://schemas.microsoft.com/office/powerpoint/2010/main" val="609633204"/>
              </p:ext>
            </p:extLst>
          </p:nvPr>
        </p:nvGraphicFramePr>
        <p:xfrm>
          <a:off x="296009" y="640092"/>
          <a:ext cx="11172091" cy="510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66C01E76-8E0A-4C78-A991-10FAAA51D5C3}"/>
              </a:ext>
            </a:extLst>
          </p:cNvPr>
          <p:cNvSpPr>
            <a:spLocks noGrp="1"/>
          </p:cNvSpPr>
          <p:nvPr>
            <p:ph type="sldNum" sz="quarter" idx="26"/>
          </p:nvPr>
        </p:nvSpPr>
        <p:spPr/>
        <p:txBody>
          <a:bodyPr/>
          <a:lstStyle/>
          <a:p>
            <a:fld id="{27F63893-9D7C-4D41-AC61-E8ABFBCB521E}" type="slidenum">
              <a:rPr lang="fr-FR" smtClean="0"/>
              <a:pPr/>
              <a:t>13</a:t>
            </a:fld>
            <a:endParaRPr lang="fr-FR" dirty="0"/>
          </a:p>
        </p:txBody>
      </p:sp>
      <p:sp>
        <p:nvSpPr>
          <p:cNvPr id="5" name="Espace réservé du texte 4">
            <a:extLst>
              <a:ext uri="{FF2B5EF4-FFF2-40B4-BE49-F238E27FC236}">
                <a16:creationId xmlns:a16="http://schemas.microsoft.com/office/drawing/2014/main" id="{E43CB07F-8F4A-4C7B-9553-0304314C310C}"/>
              </a:ext>
            </a:extLst>
          </p:cNvPr>
          <p:cNvSpPr>
            <a:spLocks noGrp="1"/>
          </p:cNvSpPr>
          <p:nvPr>
            <p:ph type="body" sz="quarter" idx="19"/>
          </p:nvPr>
        </p:nvSpPr>
        <p:spPr>
          <a:xfrm>
            <a:off x="0" y="110576"/>
            <a:ext cx="10134306" cy="535484"/>
          </a:xfrm>
        </p:spPr>
        <p:txBody>
          <a:bodyPr/>
          <a:lstStyle/>
          <a:p>
            <a:r>
              <a:rPr lang="fr-FR" dirty="0"/>
              <a:t>LA RE2020</a:t>
            </a:r>
          </a:p>
        </p:txBody>
      </p:sp>
      <p:graphicFrame>
        <p:nvGraphicFramePr>
          <p:cNvPr id="6" name="Diagramme 5">
            <a:extLst>
              <a:ext uri="{FF2B5EF4-FFF2-40B4-BE49-F238E27FC236}">
                <a16:creationId xmlns:a16="http://schemas.microsoft.com/office/drawing/2014/main" id="{38297584-2A78-4EA2-BDFA-ECD7C5300F8D}"/>
              </a:ext>
            </a:extLst>
          </p:cNvPr>
          <p:cNvGraphicFramePr/>
          <p:nvPr>
            <p:extLst>
              <p:ext uri="{D42A27DB-BD31-4B8C-83A1-F6EECF244321}">
                <p14:modId xmlns:p14="http://schemas.microsoft.com/office/powerpoint/2010/main" val="228432865"/>
              </p:ext>
            </p:extLst>
          </p:nvPr>
        </p:nvGraphicFramePr>
        <p:xfrm>
          <a:off x="296011" y="5521900"/>
          <a:ext cx="11172090" cy="812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71519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3" y="3215844"/>
            <a:ext cx="9484346" cy="884668"/>
          </a:xfrm>
        </p:spPr>
        <p:txBody>
          <a:bodyPr/>
          <a:lstStyle/>
          <a:p>
            <a:r>
              <a:rPr lang="fr-FR" dirty="0"/>
              <a:t>la certification HQE BD-SANTE, </a:t>
            </a:r>
          </a:p>
          <a:p>
            <a:r>
              <a:rPr lang="fr-FR" dirty="0"/>
              <a:t>démarche d’amélioration de la qualité environnementale du bâtiment </a:t>
            </a:r>
          </a:p>
        </p:txBody>
      </p:sp>
    </p:spTree>
    <p:extLst>
      <p:ext uri="{BB962C8B-B14F-4D97-AF65-F5344CB8AC3E}">
        <p14:creationId xmlns:p14="http://schemas.microsoft.com/office/powerpoint/2010/main" val="79713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224ACC-B2D3-4D0B-BB53-899B41E3DD99}"/>
              </a:ext>
            </a:extLst>
          </p:cNvPr>
          <p:cNvSpPr>
            <a:spLocks noGrp="1"/>
          </p:cNvSpPr>
          <p:nvPr>
            <p:ph type="sldNum" sz="quarter" idx="26"/>
          </p:nvPr>
        </p:nvSpPr>
        <p:spPr/>
        <p:txBody>
          <a:bodyPr/>
          <a:lstStyle/>
          <a:p>
            <a:fld id="{27F63893-9D7C-4D41-AC61-E8ABFBCB521E}" type="slidenum">
              <a:rPr lang="fr-FR" smtClean="0"/>
              <a:pPr/>
              <a:t>15</a:t>
            </a:fld>
            <a:endParaRPr lang="fr-FR" dirty="0"/>
          </a:p>
        </p:txBody>
      </p:sp>
      <p:sp>
        <p:nvSpPr>
          <p:cNvPr id="5" name="Espace réservé du texte 4">
            <a:extLst>
              <a:ext uri="{FF2B5EF4-FFF2-40B4-BE49-F238E27FC236}">
                <a16:creationId xmlns:a16="http://schemas.microsoft.com/office/drawing/2014/main" id="{49F9448D-DFFC-420C-9BD1-0CCED0793F5E}"/>
              </a:ext>
            </a:extLst>
          </p:cNvPr>
          <p:cNvSpPr>
            <a:spLocks noGrp="1"/>
          </p:cNvSpPr>
          <p:nvPr>
            <p:ph type="body" sz="quarter" idx="19"/>
          </p:nvPr>
        </p:nvSpPr>
        <p:spPr>
          <a:xfrm>
            <a:off x="73002" y="69643"/>
            <a:ext cx="11590079" cy="1037398"/>
          </a:xfrm>
        </p:spPr>
        <p:txBody>
          <a:bodyPr/>
          <a:lstStyle/>
          <a:p>
            <a:r>
              <a:rPr lang="fr-FR" dirty="0"/>
              <a:t>RAPPEL DU CADRE D’ENGAGEMENT STRATEGIQUE DES HCL, Transition écologique, RSE, CAP 2024-2028</a:t>
            </a:r>
          </a:p>
        </p:txBody>
      </p:sp>
      <p:graphicFrame>
        <p:nvGraphicFramePr>
          <p:cNvPr id="3" name="Diagramme 2">
            <a:extLst>
              <a:ext uri="{FF2B5EF4-FFF2-40B4-BE49-F238E27FC236}">
                <a16:creationId xmlns:a16="http://schemas.microsoft.com/office/drawing/2014/main" id="{004AE559-8433-4EA1-9C12-7A6E73862912}"/>
              </a:ext>
            </a:extLst>
          </p:cNvPr>
          <p:cNvGraphicFramePr/>
          <p:nvPr>
            <p:extLst>
              <p:ext uri="{D42A27DB-BD31-4B8C-83A1-F6EECF244321}">
                <p14:modId xmlns:p14="http://schemas.microsoft.com/office/powerpoint/2010/main" val="94681849"/>
              </p:ext>
            </p:extLst>
          </p:nvPr>
        </p:nvGraphicFramePr>
        <p:xfrm>
          <a:off x="182256" y="1201981"/>
          <a:ext cx="11301532" cy="3975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e 1">
            <a:extLst>
              <a:ext uri="{FF2B5EF4-FFF2-40B4-BE49-F238E27FC236}">
                <a16:creationId xmlns:a16="http://schemas.microsoft.com/office/drawing/2014/main" id="{F04EECAC-609E-4EAA-A32D-2F45F8CC2029}"/>
              </a:ext>
            </a:extLst>
          </p:cNvPr>
          <p:cNvGraphicFramePr/>
          <p:nvPr>
            <p:extLst>
              <p:ext uri="{D42A27DB-BD31-4B8C-83A1-F6EECF244321}">
                <p14:modId xmlns:p14="http://schemas.microsoft.com/office/powerpoint/2010/main" val="3642316643"/>
              </p:ext>
            </p:extLst>
          </p:nvPr>
        </p:nvGraphicFramePr>
        <p:xfrm>
          <a:off x="229958" y="5343446"/>
          <a:ext cx="11253830" cy="1236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4416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16</a:t>
            </a:fld>
            <a:endParaRPr lang="fr-FR" dirty="0"/>
          </a:p>
        </p:txBody>
      </p:sp>
      <p:sp>
        <p:nvSpPr>
          <p:cNvPr id="3" name="Espace réservé du texte 2"/>
          <p:cNvSpPr>
            <a:spLocks noGrp="1"/>
          </p:cNvSpPr>
          <p:nvPr>
            <p:ph type="body" sz="quarter" idx="19"/>
          </p:nvPr>
        </p:nvSpPr>
        <p:spPr>
          <a:xfrm>
            <a:off x="84588" y="52858"/>
            <a:ext cx="11225662" cy="535484"/>
          </a:xfrm>
        </p:spPr>
        <p:txBody>
          <a:bodyPr anchor="b">
            <a:noAutofit/>
          </a:bodyPr>
          <a:lstStyle/>
          <a:p>
            <a:r>
              <a:rPr lang="fr-FR" dirty="0"/>
              <a:t>Aperçu de différentes certifications / labellisations</a:t>
            </a:r>
          </a:p>
        </p:txBody>
      </p:sp>
      <p:pic>
        <p:nvPicPr>
          <p:cNvPr id="5" name="Image 4">
            <a:extLst>
              <a:ext uri="{FF2B5EF4-FFF2-40B4-BE49-F238E27FC236}">
                <a16:creationId xmlns:a16="http://schemas.microsoft.com/office/drawing/2014/main" id="{BABFD1F8-A855-4350-0FD4-1AC4349131B8}"/>
              </a:ext>
            </a:extLst>
          </p:cNvPr>
          <p:cNvPicPr>
            <a:picLocks noChangeAspect="1"/>
          </p:cNvPicPr>
          <p:nvPr/>
        </p:nvPicPr>
        <p:blipFill rotWithShape="1">
          <a:blip r:embed="rId3">
            <a:extLst>
              <a:ext uri="{28A0092B-C50C-407E-A947-70E740481C1C}">
                <a14:useLocalDpi xmlns:a14="http://schemas.microsoft.com/office/drawing/2010/main" val="0"/>
              </a:ext>
            </a:extLst>
          </a:blip>
          <a:srcRect t="9584" r="24937"/>
          <a:stretch/>
        </p:blipFill>
        <p:spPr>
          <a:xfrm>
            <a:off x="401242" y="588342"/>
            <a:ext cx="7299296" cy="6149629"/>
          </a:xfrm>
          <a:prstGeom prst="rect">
            <a:avLst/>
          </a:prstGeom>
        </p:spPr>
      </p:pic>
      <p:graphicFrame>
        <p:nvGraphicFramePr>
          <p:cNvPr id="7" name="Diagramme 6">
            <a:extLst>
              <a:ext uri="{FF2B5EF4-FFF2-40B4-BE49-F238E27FC236}">
                <a16:creationId xmlns:a16="http://schemas.microsoft.com/office/drawing/2014/main" id="{EBA94685-798B-4F72-930F-528361093405}"/>
              </a:ext>
            </a:extLst>
          </p:cNvPr>
          <p:cNvGraphicFramePr/>
          <p:nvPr>
            <p:extLst>
              <p:ext uri="{D42A27DB-BD31-4B8C-83A1-F6EECF244321}">
                <p14:modId xmlns:p14="http://schemas.microsoft.com/office/powerpoint/2010/main" val="589971061"/>
              </p:ext>
            </p:extLst>
          </p:nvPr>
        </p:nvGraphicFramePr>
        <p:xfrm>
          <a:off x="8440729" y="1123825"/>
          <a:ext cx="3350029" cy="5411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5561215" y="2698376"/>
            <a:ext cx="2139323" cy="192741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9710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989546-B198-42CB-B8D2-5577ADA62AB4}"/>
              </a:ext>
            </a:extLst>
          </p:cNvPr>
          <p:cNvSpPr>
            <a:spLocks noGrp="1"/>
          </p:cNvSpPr>
          <p:nvPr>
            <p:ph type="sldNum" sz="quarter" idx="26"/>
          </p:nvPr>
        </p:nvSpPr>
        <p:spPr/>
        <p:txBody>
          <a:bodyPr/>
          <a:lstStyle/>
          <a:p>
            <a:fld id="{27F63893-9D7C-4D41-AC61-E8ABFBCB521E}" type="slidenum">
              <a:rPr lang="fr-FR" smtClean="0"/>
              <a:pPr/>
              <a:t>17</a:t>
            </a:fld>
            <a:endParaRPr lang="fr-FR" dirty="0"/>
          </a:p>
        </p:txBody>
      </p:sp>
      <p:sp>
        <p:nvSpPr>
          <p:cNvPr id="5" name="Espace réservé du texte 4">
            <a:extLst>
              <a:ext uri="{FF2B5EF4-FFF2-40B4-BE49-F238E27FC236}">
                <a16:creationId xmlns:a16="http://schemas.microsoft.com/office/drawing/2014/main" id="{B03F3ABA-5482-4997-B18C-69EC0E18FC0D}"/>
              </a:ext>
            </a:extLst>
          </p:cNvPr>
          <p:cNvSpPr>
            <a:spLocks noGrp="1"/>
          </p:cNvSpPr>
          <p:nvPr>
            <p:ph type="body" sz="quarter" idx="19"/>
          </p:nvPr>
        </p:nvSpPr>
        <p:spPr>
          <a:xfrm>
            <a:off x="144720" y="74125"/>
            <a:ext cx="11509398" cy="1028433"/>
          </a:xfrm>
        </p:spPr>
        <p:txBody>
          <a:bodyPr/>
          <a:lstStyle/>
          <a:p>
            <a:pPr algn="just"/>
            <a:r>
              <a:rPr lang="fr-FR" dirty="0"/>
              <a:t>Les engagements et Thèmes Traités PAR LE Référentiel HQE BD Santé</a:t>
            </a:r>
          </a:p>
        </p:txBody>
      </p:sp>
      <p:sp>
        <p:nvSpPr>
          <p:cNvPr id="9" name="Espace réservé du texte 1">
            <a:extLst>
              <a:ext uri="{FF2B5EF4-FFF2-40B4-BE49-F238E27FC236}">
                <a16:creationId xmlns:a16="http://schemas.microsoft.com/office/drawing/2014/main" id="{153D3B88-A36C-41FC-ABED-AF301381CB70}"/>
              </a:ext>
            </a:extLst>
          </p:cNvPr>
          <p:cNvSpPr>
            <a:spLocks noGrp="1"/>
          </p:cNvSpPr>
          <p:nvPr>
            <p:ph type="body" sz="quarter" idx="29"/>
          </p:nvPr>
        </p:nvSpPr>
        <p:spPr>
          <a:xfrm>
            <a:off x="714376" y="1315459"/>
            <a:ext cx="10864816" cy="5075815"/>
          </a:xfrm>
        </p:spPr>
        <p:txBody>
          <a:bodyPr>
            <a:normAutofit lnSpcReduction="10000"/>
          </a:bodyPr>
          <a:lstStyle/>
          <a:p>
            <a:pPr marL="342900" indent="-342900"/>
            <a:r>
              <a:rPr lang="fr-FR" sz="3200" dirty="0">
                <a:solidFill>
                  <a:schemeClr val="tx2"/>
                </a:solidFill>
              </a:rPr>
              <a:t>Certification portée par </a:t>
            </a:r>
            <a:r>
              <a:rPr lang="fr-FR" sz="3200" b="1" dirty="0" err="1">
                <a:solidFill>
                  <a:schemeClr val="tx2"/>
                </a:solidFill>
              </a:rPr>
              <a:t>Certivea</a:t>
            </a:r>
            <a:r>
              <a:rPr lang="fr-FR" sz="3200" dirty="0">
                <a:solidFill>
                  <a:schemeClr val="tx2"/>
                </a:solidFill>
              </a:rPr>
              <a:t>, filiale du Centre Scientifique et Technique du Bâtiment (</a:t>
            </a:r>
            <a:r>
              <a:rPr lang="fr-FR" sz="3200" dirty="0">
                <a:solidFill>
                  <a:srgbClr val="FFC000"/>
                </a:solidFill>
                <a:hlinkClick r:id="rId3">
                  <a:extLst>
                    <a:ext uri="{A12FA001-AC4F-418D-AE19-62706E023703}">
                      <ahyp:hlinkClr xmlns:ahyp="http://schemas.microsoft.com/office/drawing/2018/hyperlinkcolor" xmlns="" val="tx"/>
                    </a:ext>
                  </a:extLst>
                </a:hlinkClick>
              </a:rPr>
              <a:t>CSTB</a:t>
            </a:r>
            <a:r>
              <a:rPr lang="fr-FR" sz="3200" dirty="0">
                <a:solidFill>
                  <a:schemeClr val="tx2"/>
                </a:solidFill>
              </a:rPr>
              <a:t>)</a:t>
            </a:r>
          </a:p>
          <a:p>
            <a:pPr lvl="0"/>
            <a:endParaRPr lang="fr-FR" sz="3200" dirty="0">
              <a:solidFill>
                <a:schemeClr val="tx2"/>
              </a:solidFill>
            </a:endParaRPr>
          </a:p>
          <a:p>
            <a:pPr lvl="0"/>
            <a:r>
              <a:rPr lang="fr-FR" sz="3200" dirty="0">
                <a:solidFill>
                  <a:schemeClr val="tx2"/>
                </a:solidFill>
              </a:rPr>
              <a:t>Projet </a:t>
            </a:r>
            <a:r>
              <a:rPr lang="fr-FR" sz="3200" b="1" dirty="0">
                <a:solidFill>
                  <a:schemeClr val="tx2"/>
                </a:solidFill>
              </a:rPr>
              <a:t>neuf</a:t>
            </a:r>
            <a:r>
              <a:rPr lang="fr-FR" sz="3200" dirty="0">
                <a:solidFill>
                  <a:schemeClr val="tx2"/>
                </a:solidFill>
              </a:rPr>
              <a:t> et/ou </a:t>
            </a:r>
            <a:r>
              <a:rPr lang="fr-FR" sz="3200" b="1" dirty="0">
                <a:solidFill>
                  <a:schemeClr val="tx2"/>
                </a:solidFill>
              </a:rPr>
              <a:t>rénovation </a:t>
            </a:r>
            <a:r>
              <a:rPr lang="fr-FR" sz="3200" dirty="0">
                <a:solidFill>
                  <a:schemeClr val="tx2"/>
                </a:solidFill>
              </a:rPr>
              <a:t>certifiable</a:t>
            </a:r>
          </a:p>
          <a:p>
            <a:endParaRPr lang="fr-FR" sz="3200" dirty="0">
              <a:solidFill>
                <a:schemeClr val="tx2"/>
              </a:solidFill>
            </a:endParaRPr>
          </a:p>
          <a:p>
            <a:r>
              <a:rPr lang="fr-FR" sz="3200" dirty="0">
                <a:solidFill>
                  <a:schemeClr val="tx2"/>
                </a:solidFill>
              </a:rPr>
              <a:t>Certification en phase :</a:t>
            </a:r>
          </a:p>
          <a:p>
            <a:pPr lvl="1"/>
            <a:r>
              <a:rPr lang="fr-FR" sz="2800" b="1" dirty="0">
                <a:solidFill>
                  <a:schemeClr val="tx2"/>
                </a:solidFill>
              </a:rPr>
              <a:t>Programmation</a:t>
            </a:r>
          </a:p>
          <a:p>
            <a:pPr lvl="1"/>
            <a:r>
              <a:rPr lang="fr-FR" sz="2800" b="1" dirty="0">
                <a:solidFill>
                  <a:schemeClr val="tx2"/>
                </a:solidFill>
              </a:rPr>
              <a:t>Conception</a:t>
            </a:r>
          </a:p>
          <a:p>
            <a:pPr lvl="1"/>
            <a:r>
              <a:rPr lang="fr-FR" sz="2800" b="1" dirty="0">
                <a:solidFill>
                  <a:schemeClr val="tx2"/>
                </a:solidFill>
              </a:rPr>
              <a:t>Réalisation</a:t>
            </a:r>
          </a:p>
          <a:p>
            <a:pPr lvl="1"/>
            <a:r>
              <a:rPr lang="fr-FR" sz="2800" b="1" dirty="0" smtClean="0">
                <a:solidFill>
                  <a:schemeClr val="tx2"/>
                </a:solidFill>
              </a:rPr>
              <a:t>Exploitation </a:t>
            </a:r>
            <a:r>
              <a:rPr lang="fr-FR" sz="2800" dirty="0" smtClean="0">
                <a:solidFill>
                  <a:schemeClr val="tx2"/>
                </a:solidFill>
              </a:rPr>
              <a:t>(axe bâti et axe gestion)</a:t>
            </a:r>
            <a:endParaRPr lang="fr-FR" sz="2100" dirty="0">
              <a:solidFill>
                <a:schemeClr val="tx2"/>
              </a:solidFill>
            </a:endParaRPr>
          </a:p>
        </p:txBody>
      </p:sp>
    </p:spTree>
    <p:extLst>
      <p:ext uri="{BB962C8B-B14F-4D97-AF65-F5344CB8AC3E}">
        <p14:creationId xmlns:p14="http://schemas.microsoft.com/office/powerpoint/2010/main" val="3824358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969C080-ECFE-4292-BD59-BA489592B2E7}"/>
              </a:ext>
            </a:extLst>
          </p:cNvPr>
          <p:cNvSpPr>
            <a:spLocks noGrp="1"/>
          </p:cNvSpPr>
          <p:nvPr>
            <p:ph type="body" sz="quarter" idx="29"/>
          </p:nvPr>
        </p:nvSpPr>
        <p:spPr>
          <a:xfrm>
            <a:off x="315049" y="1248784"/>
            <a:ext cx="11264141" cy="5089263"/>
          </a:xfrm>
        </p:spPr>
        <p:txBody>
          <a:bodyPr>
            <a:normAutofit fontScale="77500" lnSpcReduction="20000"/>
          </a:bodyPr>
          <a:lstStyle/>
          <a:p>
            <a:pPr marL="457200" lvl="0" indent="-457200" algn="just">
              <a:buFont typeface="Arial" panose="020B0604020202020204" pitchFamily="34" charset="0"/>
              <a:buChar char="•"/>
            </a:pPr>
            <a:r>
              <a:rPr lang="fr-FR" sz="3200" b="1" dirty="0">
                <a:solidFill>
                  <a:schemeClr val="tx2"/>
                </a:solidFill>
              </a:rPr>
              <a:t>Démarche continue</a:t>
            </a:r>
            <a:r>
              <a:rPr lang="fr-FR" sz="3200" dirty="0">
                <a:solidFill>
                  <a:schemeClr val="tx2"/>
                </a:solidFill>
              </a:rPr>
              <a:t>, de la programmation à la livraison (voire exploitation)</a:t>
            </a:r>
          </a:p>
          <a:p>
            <a:pPr marL="457200" lvl="0" indent="-457200" algn="just">
              <a:buFont typeface="Arial" panose="020B0604020202020204" pitchFamily="34" charset="0"/>
              <a:buChar char="•"/>
            </a:pPr>
            <a:endParaRPr lang="fr-FR" sz="3200" dirty="0">
              <a:solidFill>
                <a:schemeClr val="tx2"/>
              </a:solidFill>
            </a:endParaRPr>
          </a:p>
          <a:p>
            <a:pPr marL="457200" lvl="0" indent="-457200" algn="just">
              <a:buFont typeface="Arial" panose="020B0604020202020204" pitchFamily="34" charset="0"/>
              <a:buChar char="•"/>
            </a:pPr>
            <a:r>
              <a:rPr lang="fr-FR" sz="3200" dirty="0">
                <a:solidFill>
                  <a:schemeClr val="tx2"/>
                </a:solidFill>
              </a:rPr>
              <a:t>Approche </a:t>
            </a:r>
            <a:r>
              <a:rPr lang="fr-FR" sz="3200" b="1" dirty="0">
                <a:solidFill>
                  <a:schemeClr val="tx2"/>
                </a:solidFill>
              </a:rPr>
              <a:t>globale et multi-thèmes</a:t>
            </a:r>
            <a:r>
              <a:rPr lang="fr-FR" sz="3200" dirty="0">
                <a:solidFill>
                  <a:schemeClr val="tx2"/>
                </a:solidFill>
              </a:rPr>
              <a:t>, qui donne de la cohérence en englobant les éléments fonctionnels et techniques du programme et de la réglementation  </a:t>
            </a:r>
          </a:p>
          <a:p>
            <a:pPr marL="457200" lvl="0" indent="-457200" algn="just">
              <a:buFont typeface="Arial" panose="020B0604020202020204" pitchFamily="34" charset="0"/>
              <a:buChar char="•"/>
            </a:pPr>
            <a:endParaRPr lang="fr-FR" sz="3200" dirty="0">
              <a:solidFill>
                <a:schemeClr val="tx2"/>
              </a:solidFill>
            </a:endParaRPr>
          </a:p>
          <a:p>
            <a:pPr marL="457200" lvl="0" indent="-457200" algn="just">
              <a:buFont typeface="Arial" panose="020B0604020202020204" pitchFamily="34" charset="0"/>
              <a:buChar char="•"/>
            </a:pPr>
            <a:r>
              <a:rPr lang="fr-FR" sz="3200" dirty="0">
                <a:solidFill>
                  <a:schemeClr val="tx2"/>
                </a:solidFill>
              </a:rPr>
              <a:t>Recherche d’un </a:t>
            </a:r>
            <a:r>
              <a:rPr lang="fr-FR" sz="3200" b="1" dirty="0">
                <a:solidFill>
                  <a:schemeClr val="tx2"/>
                </a:solidFill>
              </a:rPr>
              <a:t>équilibre</a:t>
            </a:r>
            <a:r>
              <a:rPr lang="fr-FR" sz="3200" dirty="0">
                <a:solidFill>
                  <a:schemeClr val="tx2"/>
                </a:solidFill>
              </a:rPr>
              <a:t> entre </a:t>
            </a:r>
            <a:r>
              <a:rPr lang="fr-FR" sz="3200" b="1" dirty="0">
                <a:solidFill>
                  <a:schemeClr val="tx2"/>
                </a:solidFill>
              </a:rPr>
              <a:t>respect de l'environnement</a:t>
            </a:r>
            <a:r>
              <a:rPr lang="fr-FR" sz="3200" dirty="0">
                <a:solidFill>
                  <a:schemeClr val="tx2"/>
                </a:solidFill>
              </a:rPr>
              <a:t> (énergie, carbone, eau, déchets, biodiversité…), </a:t>
            </a:r>
            <a:r>
              <a:rPr lang="fr-FR" sz="3200" b="1" dirty="0">
                <a:solidFill>
                  <a:schemeClr val="tx2"/>
                </a:solidFill>
              </a:rPr>
              <a:t>qualité de vie </a:t>
            </a:r>
            <a:r>
              <a:rPr lang="fr-FR" sz="3200" dirty="0">
                <a:solidFill>
                  <a:schemeClr val="tx2"/>
                </a:solidFill>
              </a:rPr>
              <a:t>et </a:t>
            </a:r>
            <a:r>
              <a:rPr lang="fr-FR" sz="3200" b="1" dirty="0">
                <a:solidFill>
                  <a:schemeClr val="tx2"/>
                </a:solidFill>
              </a:rPr>
              <a:t>performance économique </a:t>
            </a:r>
            <a:r>
              <a:rPr lang="fr-FR" sz="3200" dirty="0">
                <a:solidFill>
                  <a:schemeClr val="tx2"/>
                </a:solidFill>
              </a:rPr>
              <a:t>le tout sous un </a:t>
            </a:r>
            <a:r>
              <a:rPr lang="fr-FR" sz="3200" b="1" dirty="0">
                <a:solidFill>
                  <a:schemeClr val="tx2"/>
                </a:solidFill>
              </a:rPr>
              <a:t>management responsable</a:t>
            </a:r>
          </a:p>
          <a:p>
            <a:pPr marL="457200" lvl="0" indent="-457200" algn="just">
              <a:buFont typeface="Arial" panose="020B0604020202020204" pitchFamily="34" charset="0"/>
              <a:buChar char="•"/>
            </a:pPr>
            <a:endParaRPr lang="fr-FR" sz="3200" dirty="0">
              <a:solidFill>
                <a:schemeClr val="tx2"/>
              </a:solidFill>
            </a:endParaRPr>
          </a:p>
          <a:p>
            <a:pPr marL="457200" lvl="0" indent="-457200" algn="just">
              <a:buFont typeface="Arial" panose="020B0604020202020204" pitchFamily="34" charset="0"/>
              <a:buChar char="•"/>
            </a:pPr>
            <a:r>
              <a:rPr lang="fr-FR" sz="3200" dirty="0">
                <a:solidFill>
                  <a:schemeClr val="tx2"/>
                </a:solidFill>
              </a:rPr>
              <a:t>HQE BD-Santé est un </a:t>
            </a:r>
            <a:r>
              <a:rPr lang="fr-FR" sz="3200" b="1" dirty="0">
                <a:solidFill>
                  <a:schemeClr val="tx2"/>
                </a:solidFill>
              </a:rPr>
              <a:t>engagement volontaire structuré </a:t>
            </a:r>
            <a:r>
              <a:rPr lang="fr-FR" sz="3200" dirty="0">
                <a:solidFill>
                  <a:schemeClr val="tx2"/>
                </a:solidFill>
              </a:rPr>
              <a:t>qui certifie* le respect des engagements en matière de RSE et de développement durable.</a:t>
            </a:r>
          </a:p>
          <a:p>
            <a:pPr marL="7937" indent="0" algn="just">
              <a:buNone/>
            </a:pPr>
            <a:r>
              <a:rPr lang="fr-FR" sz="3200" dirty="0">
                <a:solidFill>
                  <a:schemeClr val="tx2"/>
                </a:solidFill>
              </a:rPr>
              <a:t>	</a:t>
            </a:r>
          </a:p>
          <a:p>
            <a:pPr marL="7937" indent="0">
              <a:buNone/>
            </a:pPr>
            <a:endParaRPr lang="fr-FR" sz="3200" dirty="0">
              <a:solidFill>
                <a:schemeClr val="tx2"/>
              </a:solidFill>
            </a:endParaRPr>
          </a:p>
          <a:p>
            <a:pPr marL="7937" indent="0">
              <a:buNone/>
            </a:pPr>
            <a:r>
              <a:rPr lang="fr-FR" sz="2800" i="1" dirty="0">
                <a:solidFill>
                  <a:schemeClr val="tx2"/>
                </a:solidFill>
              </a:rPr>
              <a:t>*aux stades programme, conception, réalisation</a:t>
            </a:r>
          </a:p>
        </p:txBody>
      </p:sp>
      <p:sp>
        <p:nvSpPr>
          <p:cNvPr id="4" name="Espace réservé du numéro de diapositive 3">
            <a:extLst>
              <a:ext uri="{FF2B5EF4-FFF2-40B4-BE49-F238E27FC236}">
                <a16:creationId xmlns:a16="http://schemas.microsoft.com/office/drawing/2014/main" id="{38E39874-230E-43DE-84CC-6F05169C1FC9}"/>
              </a:ext>
            </a:extLst>
          </p:cNvPr>
          <p:cNvSpPr>
            <a:spLocks noGrp="1"/>
          </p:cNvSpPr>
          <p:nvPr>
            <p:ph type="sldNum" sz="quarter" idx="26"/>
          </p:nvPr>
        </p:nvSpPr>
        <p:spPr/>
        <p:txBody>
          <a:bodyPr/>
          <a:lstStyle/>
          <a:p>
            <a:fld id="{27F63893-9D7C-4D41-AC61-E8ABFBCB521E}" type="slidenum">
              <a:rPr lang="fr-FR" smtClean="0"/>
              <a:pPr/>
              <a:t>18</a:t>
            </a:fld>
            <a:endParaRPr lang="fr-FR" dirty="0"/>
          </a:p>
        </p:txBody>
      </p:sp>
      <p:sp>
        <p:nvSpPr>
          <p:cNvPr id="5" name="Espace réservé du texte 4">
            <a:extLst>
              <a:ext uri="{FF2B5EF4-FFF2-40B4-BE49-F238E27FC236}">
                <a16:creationId xmlns:a16="http://schemas.microsoft.com/office/drawing/2014/main" id="{D1F2300B-EDEC-459D-97EC-E8E496206368}"/>
              </a:ext>
            </a:extLst>
          </p:cNvPr>
          <p:cNvSpPr>
            <a:spLocks noGrp="1"/>
          </p:cNvSpPr>
          <p:nvPr>
            <p:ph type="body" sz="quarter" idx="19"/>
          </p:nvPr>
        </p:nvSpPr>
        <p:spPr>
          <a:xfrm>
            <a:off x="125506" y="98612"/>
            <a:ext cx="11318932" cy="1064292"/>
          </a:xfrm>
        </p:spPr>
        <p:txBody>
          <a:bodyPr/>
          <a:lstStyle/>
          <a:p>
            <a:r>
              <a:rPr lang="fr-FR" dirty="0"/>
              <a:t>UNE Démarche D'Amélioration </a:t>
            </a:r>
            <a:br>
              <a:rPr lang="fr-FR" dirty="0"/>
            </a:br>
            <a:r>
              <a:rPr lang="fr-FR" dirty="0"/>
              <a:t>DE LA Qualité ENVIRONNEMENTALE DU Bâtiment</a:t>
            </a:r>
          </a:p>
        </p:txBody>
      </p:sp>
    </p:spTree>
    <p:extLst>
      <p:ext uri="{BB962C8B-B14F-4D97-AF65-F5344CB8AC3E}">
        <p14:creationId xmlns:p14="http://schemas.microsoft.com/office/powerpoint/2010/main" val="19849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989546-B198-42CB-B8D2-5577ADA62AB4}"/>
              </a:ext>
            </a:extLst>
          </p:cNvPr>
          <p:cNvSpPr>
            <a:spLocks noGrp="1"/>
          </p:cNvSpPr>
          <p:nvPr>
            <p:ph type="sldNum" sz="quarter" idx="26"/>
          </p:nvPr>
        </p:nvSpPr>
        <p:spPr/>
        <p:txBody>
          <a:bodyPr/>
          <a:lstStyle/>
          <a:p>
            <a:fld id="{27F63893-9D7C-4D41-AC61-E8ABFBCB521E}" type="slidenum">
              <a:rPr lang="fr-FR" smtClean="0"/>
              <a:pPr/>
              <a:t>19</a:t>
            </a:fld>
            <a:endParaRPr lang="fr-FR" dirty="0"/>
          </a:p>
        </p:txBody>
      </p:sp>
      <p:sp>
        <p:nvSpPr>
          <p:cNvPr id="5" name="Espace réservé du texte 4">
            <a:extLst>
              <a:ext uri="{FF2B5EF4-FFF2-40B4-BE49-F238E27FC236}">
                <a16:creationId xmlns:a16="http://schemas.microsoft.com/office/drawing/2014/main" id="{B03F3ABA-5482-4997-B18C-69EC0E18FC0D}"/>
              </a:ext>
            </a:extLst>
          </p:cNvPr>
          <p:cNvSpPr>
            <a:spLocks noGrp="1"/>
          </p:cNvSpPr>
          <p:nvPr>
            <p:ph type="body" sz="quarter" idx="19"/>
          </p:nvPr>
        </p:nvSpPr>
        <p:spPr>
          <a:xfrm>
            <a:off x="119552" y="41341"/>
            <a:ext cx="11498509" cy="1153127"/>
          </a:xfrm>
        </p:spPr>
        <p:txBody>
          <a:bodyPr/>
          <a:lstStyle/>
          <a:p>
            <a:r>
              <a:rPr lang="fr-FR" dirty="0"/>
              <a:t>Les engagements et Thèmes Traités PAR LE Référentiel HQE BD Santé</a:t>
            </a:r>
          </a:p>
        </p:txBody>
      </p:sp>
      <p:pic>
        <p:nvPicPr>
          <p:cNvPr id="7" name="Image 6"/>
          <p:cNvPicPr>
            <a:picLocks noChangeAspect="1"/>
          </p:cNvPicPr>
          <p:nvPr/>
        </p:nvPicPr>
        <p:blipFill>
          <a:blip r:embed="rId3"/>
          <a:stretch>
            <a:fillRect/>
          </a:stretch>
        </p:blipFill>
        <p:spPr>
          <a:xfrm>
            <a:off x="216817" y="1325879"/>
            <a:ext cx="9472498" cy="4873753"/>
          </a:xfrm>
          <a:prstGeom prst="rect">
            <a:avLst/>
          </a:prstGeom>
        </p:spPr>
      </p:pic>
      <p:sp>
        <p:nvSpPr>
          <p:cNvPr id="2" name="Accolade ouvrante 1"/>
          <p:cNvSpPr/>
          <p:nvPr/>
        </p:nvSpPr>
        <p:spPr>
          <a:xfrm>
            <a:off x="2421775" y="4391403"/>
            <a:ext cx="255201" cy="11222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2060"/>
              </a:solidFill>
            </a:endParaRPr>
          </a:p>
        </p:txBody>
      </p:sp>
      <p:sp>
        <p:nvSpPr>
          <p:cNvPr id="3" name="Accolade fermante 2"/>
          <p:cNvSpPr/>
          <p:nvPr/>
        </p:nvSpPr>
        <p:spPr>
          <a:xfrm>
            <a:off x="3363884" y="4391403"/>
            <a:ext cx="166255" cy="11804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p:cNvSpPr txBox="1"/>
          <p:nvPr/>
        </p:nvSpPr>
        <p:spPr>
          <a:xfrm>
            <a:off x="9747504" y="1536192"/>
            <a:ext cx="2368296" cy="3416320"/>
          </a:xfrm>
          <a:prstGeom prst="rect">
            <a:avLst/>
          </a:prstGeom>
          <a:noFill/>
        </p:spPr>
        <p:txBody>
          <a:bodyPr wrap="square" rtlCol="0">
            <a:spAutoFit/>
          </a:bodyPr>
          <a:lstStyle/>
          <a:p>
            <a:r>
              <a:rPr lang="fr-FR" b="1" dirty="0" smtClean="0">
                <a:solidFill>
                  <a:schemeClr val="bg1">
                    <a:lumMod val="65000"/>
                  </a:schemeClr>
                </a:solidFill>
              </a:rPr>
              <a:t>ENGAGEMENTS :</a:t>
            </a:r>
          </a:p>
          <a:p>
            <a:endParaRPr lang="fr-FR" b="1" dirty="0">
              <a:solidFill>
                <a:srgbClr val="E54E8C"/>
              </a:solidFill>
            </a:endParaRPr>
          </a:p>
          <a:p>
            <a:r>
              <a:rPr lang="fr-FR" b="1" dirty="0" smtClean="0">
                <a:solidFill>
                  <a:srgbClr val="E54E8C"/>
                </a:solidFill>
              </a:rPr>
              <a:t>QUALITE DE VIE</a:t>
            </a:r>
          </a:p>
          <a:p>
            <a:endParaRPr lang="fr-FR" b="1" dirty="0"/>
          </a:p>
          <a:p>
            <a:r>
              <a:rPr lang="fr-FR" b="1" dirty="0" smtClean="0">
                <a:solidFill>
                  <a:srgbClr val="55BC50"/>
                </a:solidFill>
              </a:rPr>
              <a:t>RESPECT DE L’ENVIRONNEMENT</a:t>
            </a:r>
          </a:p>
          <a:p>
            <a:endParaRPr lang="fr-FR" b="1" dirty="0"/>
          </a:p>
          <a:p>
            <a:r>
              <a:rPr lang="fr-FR" b="1" dirty="0" smtClean="0">
                <a:solidFill>
                  <a:srgbClr val="EDC729"/>
                </a:solidFill>
              </a:rPr>
              <a:t>PERFORMANCE ECONOMIQUE</a:t>
            </a:r>
          </a:p>
          <a:p>
            <a:endParaRPr lang="fr-FR" b="1" dirty="0"/>
          </a:p>
          <a:p>
            <a:r>
              <a:rPr lang="fr-FR" b="1" dirty="0" smtClean="0">
                <a:solidFill>
                  <a:srgbClr val="636DC9"/>
                </a:solidFill>
              </a:rPr>
              <a:t>MANAGEMENT</a:t>
            </a:r>
            <a:br>
              <a:rPr lang="fr-FR" b="1" dirty="0" smtClean="0">
                <a:solidFill>
                  <a:srgbClr val="636DC9"/>
                </a:solidFill>
              </a:rPr>
            </a:br>
            <a:r>
              <a:rPr lang="fr-FR" b="1" dirty="0" smtClean="0">
                <a:solidFill>
                  <a:srgbClr val="636DC9"/>
                </a:solidFill>
              </a:rPr>
              <a:t>RESPONSABLE</a:t>
            </a:r>
            <a:endParaRPr lang="fr-FR" b="1" dirty="0">
              <a:solidFill>
                <a:srgbClr val="636DC9"/>
              </a:solidFill>
            </a:endParaRPr>
          </a:p>
        </p:txBody>
      </p:sp>
    </p:spTree>
    <p:extLst>
      <p:ext uri="{BB962C8B-B14F-4D97-AF65-F5344CB8AC3E}">
        <p14:creationId xmlns:p14="http://schemas.microsoft.com/office/powerpoint/2010/main" val="1351858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2</a:t>
            </a:fld>
            <a:endParaRPr lang="fr-FR" dirty="0"/>
          </a:p>
        </p:txBody>
      </p:sp>
      <p:sp>
        <p:nvSpPr>
          <p:cNvPr id="3" name="Espace réservé du texte 2"/>
          <p:cNvSpPr>
            <a:spLocks noGrp="1"/>
          </p:cNvSpPr>
          <p:nvPr>
            <p:ph type="body" sz="quarter" idx="27"/>
          </p:nvPr>
        </p:nvSpPr>
        <p:spPr>
          <a:xfrm>
            <a:off x="294132" y="764365"/>
            <a:ext cx="11166348" cy="5504355"/>
          </a:xfrm>
        </p:spPr>
        <p:txBody>
          <a:bodyPr>
            <a:normAutofit fontScale="92500"/>
          </a:bodyPr>
          <a:lstStyle/>
          <a:p>
            <a:pPr algn="just"/>
            <a:endParaRPr lang="fr-FR" b="1" dirty="0">
              <a:solidFill>
                <a:schemeClr val="tx2"/>
              </a:solidFill>
            </a:endParaRPr>
          </a:p>
          <a:p>
            <a:pPr algn="just"/>
            <a:r>
              <a:rPr lang="fr-FR" dirty="0">
                <a:solidFill>
                  <a:schemeClr val="tx2"/>
                </a:solidFill>
              </a:rPr>
              <a:t>L’</a:t>
            </a:r>
            <a:r>
              <a:rPr lang="fr-FR" b="1" dirty="0">
                <a:solidFill>
                  <a:schemeClr val="tx2"/>
                </a:solidFill>
              </a:rPr>
              <a:t>hôpital Edouard Herriot</a:t>
            </a:r>
          </a:p>
          <a:p>
            <a:pPr algn="just"/>
            <a:endParaRPr lang="fr-FR" b="1" dirty="0">
              <a:solidFill>
                <a:schemeClr val="tx2"/>
              </a:solidFill>
            </a:endParaRPr>
          </a:p>
          <a:p>
            <a:pPr algn="just"/>
            <a:r>
              <a:rPr lang="fr-FR" b="1" dirty="0">
                <a:solidFill>
                  <a:schemeClr val="tx2"/>
                </a:solidFill>
              </a:rPr>
              <a:t>Contenu du projet </a:t>
            </a:r>
            <a:r>
              <a:rPr lang="fr-FR" dirty="0">
                <a:solidFill>
                  <a:schemeClr val="tx2"/>
                </a:solidFill>
              </a:rPr>
              <a:t>du pavillon E d’HEH</a:t>
            </a:r>
          </a:p>
          <a:p>
            <a:pPr algn="just"/>
            <a:endParaRPr lang="fr-FR" dirty="0">
              <a:solidFill>
                <a:schemeClr val="tx2"/>
              </a:solidFill>
            </a:endParaRPr>
          </a:p>
          <a:p>
            <a:pPr algn="just"/>
            <a:r>
              <a:rPr lang="fr-FR" dirty="0">
                <a:solidFill>
                  <a:schemeClr val="tx2"/>
                </a:solidFill>
              </a:rPr>
              <a:t>Les </a:t>
            </a:r>
            <a:r>
              <a:rPr lang="fr-FR" b="1" dirty="0">
                <a:solidFill>
                  <a:schemeClr val="tx2"/>
                </a:solidFill>
              </a:rPr>
              <a:t>évolutions réglementaires </a:t>
            </a:r>
            <a:r>
              <a:rPr lang="fr-FR" b="1" dirty="0" smtClean="0">
                <a:solidFill>
                  <a:schemeClr val="tx2"/>
                </a:solidFill>
              </a:rPr>
              <a:t>récentes </a:t>
            </a:r>
            <a:r>
              <a:rPr lang="fr-FR" dirty="0" smtClean="0">
                <a:solidFill>
                  <a:schemeClr val="tx2"/>
                </a:solidFill>
              </a:rPr>
              <a:t>en lien avec l’environnement</a:t>
            </a:r>
            <a:endParaRPr lang="fr-FR" dirty="0">
              <a:solidFill>
                <a:schemeClr val="tx2"/>
              </a:solidFill>
            </a:endParaRPr>
          </a:p>
          <a:p>
            <a:pPr algn="just"/>
            <a:endParaRPr lang="fr-FR" dirty="0">
              <a:solidFill>
                <a:schemeClr val="tx2"/>
              </a:solidFill>
            </a:endParaRPr>
          </a:p>
          <a:p>
            <a:pPr algn="just"/>
            <a:r>
              <a:rPr lang="fr-FR" dirty="0">
                <a:solidFill>
                  <a:schemeClr val="tx2"/>
                </a:solidFill>
              </a:rPr>
              <a:t>La </a:t>
            </a:r>
            <a:r>
              <a:rPr lang="fr-FR" b="1" dirty="0">
                <a:solidFill>
                  <a:schemeClr val="tx2"/>
                </a:solidFill>
              </a:rPr>
              <a:t>certification HQE </a:t>
            </a:r>
            <a:r>
              <a:rPr lang="fr-FR" b="1" dirty="0" smtClean="0">
                <a:solidFill>
                  <a:schemeClr val="tx2"/>
                </a:solidFill>
              </a:rPr>
              <a:t>BD-SANTE</a:t>
            </a:r>
          </a:p>
          <a:p>
            <a:pPr marL="7937" indent="0" algn="just">
              <a:buNone/>
            </a:pPr>
            <a:endParaRPr lang="fr-FR" dirty="0">
              <a:solidFill>
                <a:schemeClr val="tx2"/>
              </a:solidFill>
            </a:endParaRPr>
          </a:p>
          <a:p>
            <a:pPr algn="just"/>
            <a:r>
              <a:rPr lang="fr-FR" dirty="0">
                <a:solidFill>
                  <a:schemeClr val="tx2"/>
                </a:solidFill>
              </a:rPr>
              <a:t>La </a:t>
            </a:r>
            <a:r>
              <a:rPr lang="fr-FR" b="1" dirty="0">
                <a:solidFill>
                  <a:schemeClr val="tx2"/>
                </a:solidFill>
              </a:rPr>
              <a:t>réponse du programme </a:t>
            </a:r>
            <a:r>
              <a:rPr lang="fr-FR" dirty="0">
                <a:solidFill>
                  <a:schemeClr val="tx2"/>
                </a:solidFill>
              </a:rPr>
              <a:t>du pavillon E aux exigences de </a:t>
            </a:r>
            <a:r>
              <a:rPr lang="fr-FR" dirty="0" smtClean="0">
                <a:solidFill>
                  <a:schemeClr val="tx2"/>
                </a:solidFill>
              </a:rPr>
              <a:t>cette certification</a:t>
            </a:r>
            <a:endParaRPr lang="fr-FR" dirty="0">
              <a:solidFill>
                <a:schemeClr val="tx2"/>
              </a:solidFill>
            </a:endParaRPr>
          </a:p>
        </p:txBody>
      </p:sp>
      <p:sp>
        <p:nvSpPr>
          <p:cNvPr id="4" name="Espace réservé du texte 3"/>
          <p:cNvSpPr>
            <a:spLocks noGrp="1"/>
          </p:cNvSpPr>
          <p:nvPr>
            <p:ph type="body" sz="quarter" idx="19"/>
          </p:nvPr>
        </p:nvSpPr>
        <p:spPr>
          <a:xfrm>
            <a:off x="192531" y="170220"/>
            <a:ext cx="11386659" cy="535484"/>
          </a:xfrm>
        </p:spPr>
        <p:txBody>
          <a:bodyPr/>
          <a:lstStyle/>
          <a:p>
            <a:r>
              <a:rPr lang="fr-FR" dirty="0"/>
              <a:t>SOMMAIRE</a:t>
            </a:r>
          </a:p>
        </p:txBody>
      </p:sp>
    </p:spTree>
    <p:extLst>
      <p:ext uri="{BB962C8B-B14F-4D97-AF65-F5344CB8AC3E}">
        <p14:creationId xmlns:p14="http://schemas.microsoft.com/office/powerpoint/2010/main" val="200671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989546-B198-42CB-B8D2-5577ADA62AB4}"/>
              </a:ext>
            </a:extLst>
          </p:cNvPr>
          <p:cNvSpPr>
            <a:spLocks noGrp="1"/>
          </p:cNvSpPr>
          <p:nvPr>
            <p:ph type="sldNum" sz="quarter" idx="26"/>
          </p:nvPr>
        </p:nvSpPr>
        <p:spPr/>
        <p:txBody>
          <a:bodyPr/>
          <a:lstStyle/>
          <a:p>
            <a:fld id="{27F63893-9D7C-4D41-AC61-E8ABFBCB521E}" type="slidenum">
              <a:rPr lang="fr-FR" smtClean="0"/>
              <a:pPr/>
              <a:t>20</a:t>
            </a:fld>
            <a:endParaRPr lang="fr-FR" dirty="0"/>
          </a:p>
        </p:txBody>
      </p:sp>
      <p:sp>
        <p:nvSpPr>
          <p:cNvPr id="5" name="Espace réservé du texte 4">
            <a:extLst>
              <a:ext uri="{FF2B5EF4-FFF2-40B4-BE49-F238E27FC236}">
                <a16:creationId xmlns:a16="http://schemas.microsoft.com/office/drawing/2014/main" id="{B03F3ABA-5482-4997-B18C-69EC0E18FC0D}"/>
              </a:ext>
            </a:extLst>
          </p:cNvPr>
          <p:cNvSpPr>
            <a:spLocks noGrp="1"/>
          </p:cNvSpPr>
          <p:nvPr>
            <p:ph type="body" sz="quarter" idx="19"/>
          </p:nvPr>
        </p:nvSpPr>
        <p:spPr>
          <a:xfrm>
            <a:off x="98612" y="-40219"/>
            <a:ext cx="11654118" cy="1147700"/>
          </a:xfrm>
        </p:spPr>
        <p:txBody>
          <a:bodyPr/>
          <a:lstStyle/>
          <a:p>
            <a:r>
              <a:rPr lang="fr-FR" dirty="0"/>
              <a:t>Les engagements et Thèmes Traités PAR LE Référentiel HQE BD Santé</a:t>
            </a:r>
          </a:p>
        </p:txBody>
      </p:sp>
      <p:grpSp>
        <p:nvGrpSpPr>
          <p:cNvPr id="9" name="Groupe 8">
            <a:extLst>
              <a:ext uri="{FF2B5EF4-FFF2-40B4-BE49-F238E27FC236}">
                <a16:creationId xmlns:a16="http://schemas.microsoft.com/office/drawing/2014/main" id="{3B1A1017-AE1F-4EBF-A617-F16A6A7D5186}"/>
              </a:ext>
            </a:extLst>
          </p:cNvPr>
          <p:cNvGrpSpPr/>
          <p:nvPr/>
        </p:nvGrpSpPr>
        <p:grpSpPr>
          <a:xfrm>
            <a:off x="1281022" y="895161"/>
            <a:ext cx="9148880" cy="5473151"/>
            <a:chOff x="1281022" y="895161"/>
            <a:chExt cx="9148880" cy="5473151"/>
          </a:xfrm>
        </p:grpSpPr>
        <p:pic>
          <p:nvPicPr>
            <p:cNvPr id="7" name="Image 6">
              <a:extLst>
                <a:ext uri="{FF2B5EF4-FFF2-40B4-BE49-F238E27FC236}">
                  <a16:creationId xmlns:a16="http://schemas.microsoft.com/office/drawing/2014/main" id="{2E2F20DE-CE2D-40F7-813E-9ADACBF38986}"/>
                </a:ext>
              </a:extLst>
            </p:cNvPr>
            <p:cNvPicPr>
              <a:picLocks noChangeAspect="1"/>
            </p:cNvPicPr>
            <p:nvPr/>
          </p:nvPicPr>
          <p:blipFill rotWithShape="1">
            <a:blip r:embed="rId3"/>
            <a:srcRect r="27634" b="51449"/>
            <a:stretch/>
          </p:blipFill>
          <p:spPr>
            <a:xfrm>
              <a:off x="3110285" y="895161"/>
              <a:ext cx="7319617" cy="5473151"/>
            </a:xfrm>
            <a:prstGeom prst="rect">
              <a:avLst/>
            </a:prstGeom>
          </p:spPr>
        </p:pic>
        <p:sp>
          <p:nvSpPr>
            <p:cNvPr id="8" name="Espace réservé du texte 5">
              <a:extLst>
                <a:ext uri="{FF2B5EF4-FFF2-40B4-BE49-F238E27FC236}">
                  <a16:creationId xmlns:a16="http://schemas.microsoft.com/office/drawing/2014/main" id="{58B7CF56-B7B5-4B1C-BA96-F1F23948DD45}"/>
                </a:ext>
              </a:extLst>
            </p:cNvPr>
            <p:cNvSpPr txBox="1">
              <a:spLocks/>
            </p:cNvSpPr>
            <p:nvPr/>
          </p:nvSpPr>
          <p:spPr>
            <a:xfrm>
              <a:off x="4151815" y="978493"/>
              <a:ext cx="2618279" cy="550015"/>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bg2"/>
                </a:buClr>
                <a:buSzTx/>
                <a:buFontTx/>
                <a:buNone/>
                <a:tabLst/>
                <a:defRPr lang="fr-FR" sz="2400" b="0" kern="1200" cap="all" baseline="0" noProof="0">
                  <a:solidFill>
                    <a:schemeClr val="tx2"/>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engagements</a:t>
              </a:r>
            </a:p>
          </p:txBody>
        </p:sp>
        <p:sp>
          <p:nvSpPr>
            <p:cNvPr id="10" name="Espace réservé du texte 5">
              <a:extLst>
                <a:ext uri="{FF2B5EF4-FFF2-40B4-BE49-F238E27FC236}">
                  <a16:creationId xmlns:a16="http://schemas.microsoft.com/office/drawing/2014/main" id="{A44D5465-95E7-434F-9C22-D837798F9E09}"/>
                </a:ext>
              </a:extLst>
            </p:cNvPr>
            <p:cNvSpPr txBox="1">
              <a:spLocks/>
            </p:cNvSpPr>
            <p:nvPr/>
          </p:nvSpPr>
          <p:spPr>
            <a:xfrm>
              <a:off x="8265882" y="970838"/>
              <a:ext cx="1869084" cy="550015"/>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bg2"/>
                </a:buClr>
                <a:buSzTx/>
                <a:buFontTx/>
                <a:buNone/>
                <a:tabLst/>
                <a:defRPr lang="fr-FR" sz="2400" b="0" kern="1200" cap="all" baseline="0" noProof="0">
                  <a:solidFill>
                    <a:schemeClr val="tx2"/>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thèmes</a:t>
              </a:r>
            </a:p>
          </p:txBody>
        </p:sp>
        <p:sp>
          <p:nvSpPr>
            <p:cNvPr id="2" name="Rectangle 1">
              <a:extLst>
                <a:ext uri="{FF2B5EF4-FFF2-40B4-BE49-F238E27FC236}">
                  <a16:creationId xmlns:a16="http://schemas.microsoft.com/office/drawing/2014/main" id="{D79A440E-8272-4EA4-A75E-7D270E84CDE0}"/>
                </a:ext>
              </a:extLst>
            </p:cNvPr>
            <p:cNvSpPr/>
            <p:nvPr/>
          </p:nvSpPr>
          <p:spPr>
            <a:xfrm>
              <a:off x="1281022" y="2554051"/>
              <a:ext cx="1498167" cy="369332"/>
            </a:xfrm>
            <a:prstGeom prst="rect">
              <a:avLst/>
            </a:prstGeom>
          </p:spPr>
          <p:txBody>
            <a:bodyPr wrap="square">
              <a:spAutoFit/>
            </a:bodyPr>
            <a:lstStyle/>
            <a:p>
              <a:r>
                <a:rPr lang="fr-FR" dirty="0">
                  <a:solidFill>
                    <a:schemeClr val="tx2"/>
                  </a:solidFill>
                </a:rPr>
                <a:t>141 questions</a:t>
              </a:r>
            </a:p>
          </p:txBody>
        </p:sp>
        <p:sp>
          <p:nvSpPr>
            <p:cNvPr id="3" name="Rectangle 2">
              <a:extLst>
                <a:ext uri="{FF2B5EF4-FFF2-40B4-BE49-F238E27FC236}">
                  <a16:creationId xmlns:a16="http://schemas.microsoft.com/office/drawing/2014/main" id="{3EBD19CA-3E6E-487F-9CE1-B1387429001B}"/>
                </a:ext>
              </a:extLst>
            </p:cNvPr>
            <p:cNvSpPr/>
            <p:nvPr/>
          </p:nvSpPr>
          <p:spPr>
            <a:xfrm>
              <a:off x="1307786" y="4943803"/>
              <a:ext cx="1434047" cy="369332"/>
            </a:xfrm>
            <a:prstGeom prst="rect">
              <a:avLst/>
            </a:prstGeom>
          </p:spPr>
          <p:txBody>
            <a:bodyPr wrap="none">
              <a:spAutoFit/>
            </a:bodyPr>
            <a:lstStyle/>
            <a:p>
              <a:r>
                <a:rPr lang="fr-FR" dirty="0"/>
                <a:t> </a:t>
              </a:r>
              <a:r>
                <a:rPr lang="fr-FR" dirty="0">
                  <a:solidFill>
                    <a:schemeClr val="tx2"/>
                  </a:solidFill>
                </a:rPr>
                <a:t>62 questions</a:t>
              </a:r>
            </a:p>
          </p:txBody>
        </p:sp>
        <p:sp>
          <p:nvSpPr>
            <p:cNvPr id="6" name="Accolade fermante 5">
              <a:extLst>
                <a:ext uri="{FF2B5EF4-FFF2-40B4-BE49-F238E27FC236}">
                  <a16:creationId xmlns:a16="http://schemas.microsoft.com/office/drawing/2014/main" id="{26BBBB29-2398-4B9E-A6D4-E9AC488732EC}"/>
                </a:ext>
              </a:extLst>
            </p:cNvPr>
            <p:cNvSpPr/>
            <p:nvPr/>
          </p:nvSpPr>
          <p:spPr>
            <a:xfrm>
              <a:off x="2768005" y="1712259"/>
              <a:ext cx="185623" cy="2052917"/>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3601F488-009E-4E1F-AE73-CFCF90F37DAA}"/>
                </a:ext>
              </a:extLst>
            </p:cNvPr>
            <p:cNvSpPr/>
            <p:nvPr/>
          </p:nvSpPr>
          <p:spPr>
            <a:xfrm>
              <a:off x="2768005" y="4102010"/>
              <a:ext cx="185623" cy="2052917"/>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782146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989546-B198-42CB-B8D2-5577ADA62AB4}"/>
              </a:ext>
            </a:extLst>
          </p:cNvPr>
          <p:cNvSpPr>
            <a:spLocks noGrp="1"/>
          </p:cNvSpPr>
          <p:nvPr>
            <p:ph type="sldNum" sz="quarter" idx="26"/>
          </p:nvPr>
        </p:nvSpPr>
        <p:spPr/>
        <p:txBody>
          <a:bodyPr/>
          <a:lstStyle/>
          <a:p>
            <a:fld id="{27F63893-9D7C-4D41-AC61-E8ABFBCB521E}" type="slidenum">
              <a:rPr lang="fr-FR" smtClean="0"/>
              <a:pPr/>
              <a:t>21</a:t>
            </a:fld>
            <a:endParaRPr lang="fr-FR" dirty="0"/>
          </a:p>
        </p:txBody>
      </p:sp>
      <p:sp>
        <p:nvSpPr>
          <p:cNvPr id="5" name="Espace réservé du texte 4">
            <a:extLst>
              <a:ext uri="{FF2B5EF4-FFF2-40B4-BE49-F238E27FC236}">
                <a16:creationId xmlns:a16="http://schemas.microsoft.com/office/drawing/2014/main" id="{B03F3ABA-5482-4997-B18C-69EC0E18FC0D}"/>
              </a:ext>
            </a:extLst>
          </p:cNvPr>
          <p:cNvSpPr>
            <a:spLocks noGrp="1"/>
          </p:cNvSpPr>
          <p:nvPr>
            <p:ph type="body" sz="quarter" idx="19"/>
          </p:nvPr>
        </p:nvSpPr>
        <p:spPr>
          <a:xfrm>
            <a:off x="119552" y="41341"/>
            <a:ext cx="11498509" cy="1153127"/>
          </a:xfrm>
        </p:spPr>
        <p:txBody>
          <a:bodyPr/>
          <a:lstStyle/>
          <a:p>
            <a:r>
              <a:rPr lang="fr-FR" dirty="0"/>
              <a:t>Les engagements et Thèmes Traités PAR LE Référentiel HQE BD Santé</a:t>
            </a:r>
          </a:p>
        </p:txBody>
      </p:sp>
      <p:sp>
        <p:nvSpPr>
          <p:cNvPr id="16" name="ZoneTexte 15"/>
          <p:cNvSpPr txBox="1"/>
          <p:nvPr/>
        </p:nvSpPr>
        <p:spPr>
          <a:xfrm>
            <a:off x="9171340" y="5277474"/>
            <a:ext cx="3042458" cy="369332"/>
          </a:xfrm>
          <a:prstGeom prst="rect">
            <a:avLst/>
          </a:prstGeom>
          <a:noFill/>
        </p:spPr>
        <p:txBody>
          <a:bodyPr wrap="square" rtlCol="0">
            <a:spAutoFit/>
          </a:bodyPr>
          <a:lstStyle/>
          <a:p>
            <a:r>
              <a:rPr lang="fr-FR" dirty="0"/>
              <a:t>NC </a:t>
            </a:r>
            <a:r>
              <a:rPr lang="fr-FR" sz="1600" dirty="0"/>
              <a:t>(=&gt; certif exploitation)</a:t>
            </a:r>
            <a:endParaRPr lang="fr-FR" dirty="0"/>
          </a:p>
        </p:txBody>
      </p:sp>
      <p:grpSp>
        <p:nvGrpSpPr>
          <p:cNvPr id="23" name="Groupe 22">
            <a:extLst>
              <a:ext uri="{FF2B5EF4-FFF2-40B4-BE49-F238E27FC236}">
                <a16:creationId xmlns:a16="http://schemas.microsoft.com/office/drawing/2014/main" id="{D099DACF-03E9-4F26-B990-0A7D5F5D5D75}"/>
              </a:ext>
            </a:extLst>
          </p:cNvPr>
          <p:cNvGrpSpPr/>
          <p:nvPr/>
        </p:nvGrpSpPr>
        <p:grpSpPr>
          <a:xfrm>
            <a:off x="1288704" y="1138168"/>
            <a:ext cx="10101175" cy="5281590"/>
            <a:chOff x="1288704" y="1398560"/>
            <a:chExt cx="10101175" cy="5281590"/>
          </a:xfrm>
        </p:grpSpPr>
        <p:pic>
          <p:nvPicPr>
            <p:cNvPr id="9" name="Image 8">
              <a:extLst>
                <a:ext uri="{FF2B5EF4-FFF2-40B4-BE49-F238E27FC236}">
                  <a16:creationId xmlns:a16="http://schemas.microsoft.com/office/drawing/2014/main" id="{C862A5E6-1CC5-498C-BFD5-4DFACA15E3A9}"/>
                </a:ext>
              </a:extLst>
            </p:cNvPr>
            <p:cNvPicPr>
              <a:picLocks noChangeAspect="1"/>
            </p:cNvPicPr>
            <p:nvPr/>
          </p:nvPicPr>
          <p:blipFill rotWithShape="1">
            <a:blip r:embed="rId3"/>
            <a:srcRect t="48962" r="27643"/>
            <a:stretch/>
          </p:blipFill>
          <p:spPr>
            <a:xfrm>
              <a:off x="2859458" y="1948575"/>
              <a:ext cx="6018699" cy="4731575"/>
            </a:xfrm>
            <a:prstGeom prst="rect">
              <a:avLst/>
            </a:prstGeom>
          </p:spPr>
        </p:pic>
        <p:sp>
          <p:nvSpPr>
            <p:cNvPr id="2" name="Rectangle 1">
              <a:extLst>
                <a:ext uri="{FF2B5EF4-FFF2-40B4-BE49-F238E27FC236}">
                  <a16:creationId xmlns:a16="http://schemas.microsoft.com/office/drawing/2014/main" id="{E577F9D3-0256-432C-AD34-83FD23B46328}"/>
                </a:ext>
              </a:extLst>
            </p:cNvPr>
            <p:cNvSpPr/>
            <p:nvPr/>
          </p:nvSpPr>
          <p:spPr>
            <a:xfrm>
              <a:off x="1288704" y="2383416"/>
              <a:ext cx="1381147" cy="369332"/>
            </a:xfrm>
            <a:prstGeom prst="rect">
              <a:avLst/>
            </a:prstGeom>
          </p:spPr>
          <p:txBody>
            <a:bodyPr wrap="none">
              <a:spAutoFit/>
            </a:bodyPr>
            <a:lstStyle/>
            <a:p>
              <a:r>
                <a:rPr lang="fr-FR" dirty="0">
                  <a:solidFill>
                    <a:schemeClr val="tx2"/>
                  </a:solidFill>
                </a:rPr>
                <a:t>47 questions</a:t>
              </a:r>
            </a:p>
          </p:txBody>
        </p:sp>
        <p:sp>
          <p:nvSpPr>
            <p:cNvPr id="3" name="Rectangle 2">
              <a:extLst>
                <a:ext uri="{FF2B5EF4-FFF2-40B4-BE49-F238E27FC236}">
                  <a16:creationId xmlns:a16="http://schemas.microsoft.com/office/drawing/2014/main" id="{CA3450B5-AAA3-437D-B0A2-6C2B4D5A41E0}"/>
                </a:ext>
              </a:extLst>
            </p:cNvPr>
            <p:cNvSpPr/>
            <p:nvPr/>
          </p:nvSpPr>
          <p:spPr>
            <a:xfrm>
              <a:off x="1288704" y="4768774"/>
              <a:ext cx="1381147" cy="369332"/>
            </a:xfrm>
            <a:prstGeom prst="rect">
              <a:avLst/>
            </a:prstGeom>
          </p:spPr>
          <p:txBody>
            <a:bodyPr wrap="none">
              <a:spAutoFit/>
            </a:bodyPr>
            <a:lstStyle/>
            <a:p>
              <a:r>
                <a:rPr lang="fr-FR" dirty="0">
                  <a:solidFill>
                    <a:schemeClr val="tx2"/>
                  </a:solidFill>
                </a:rPr>
                <a:t>67 questions</a:t>
              </a:r>
            </a:p>
          </p:txBody>
        </p:sp>
        <p:sp>
          <p:nvSpPr>
            <p:cNvPr id="11" name="ZoneTexte 10"/>
            <p:cNvSpPr txBox="1"/>
            <p:nvPr/>
          </p:nvSpPr>
          <p:spPr>
            <a:xfrm>
              <a:off x="9171340" y="3823078"/>
              <a:ext cx="889461" cy="369332"/>
            </a:xfrm>
            <a:prstGeom prst="rect">
              <a:avLst/>
            </a:prstGeom>
            <a:noFill/>
          </p:spPr>
          <p:txBody>
            <a:bodyPr wrap="square" rtlCol="0">
              <a:spAutoFit/>
            </a:bodyPr>
            <a:lstStyle/>
            <a:p>
              <a:r>
                <a:rPr lang="fr-FR" dirty="0"/>
                <a:t>SMR</a:t>
              </a:r>
            </a:p>
          </p:txBody>
        </p:sp>
        <p:sp>
          <p:nvSpPr>
            <p:cNvPr id="15" name="ZoneTexte 14"/>
            <p:cNvSpPr txBox="1"/>
            <p:nvPr/>
          </p:nvSpPr>
          <p:spPr>
            <a:xfrm>
              <a:off x="9171340" y="6032431"/>
              <a:ext cx="889461" cy="369332"/>
            </a:xfrm>
            <a:prstGeom prst="rect">
              <a:avLst/>
            </a:prstGeom>
            <a:noFill/>
          </p:spPr>
          <p:txBody>
            <a:bodyPr wrap="square" rtlCol="0">
              <a:spAutoFit/>
            </a:bodyPr>
            <a:lstStyle/>
            <a:p>
              <a:r>
                <a:rPr lang="fr-FR" dirty="0"/>
                <a:t>SMR</a:t>
              </a:r>
            </a:p>
          </p:txBody>
        </p:sp>
        <p:sp>
          <p:nvSpPr>
            <p:cNvPr id="6" name="Rectangle à coins arrondis 5"/>
            <p:cNvSpPr/>
            <p:nvPr/>
          </p:nvSpPr>
          <p:spPr>
            <a:xfrm>
              <a:off x="4146937" y="2774080"/>
              <a:ext cx="4873534" cy="502922"/>
            </a:xfrm>
            <a:prstGeom prst="round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9171340" y="2782373"/>
              <a:ext cx="576775" cy="4052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9846269" y="2800316"/>
              <a:ext cx="1543610" cy="369332"/>
            </a:xfrm>
            <a:prstGeom prst="rect">
              <a:avLst/>
            </a:prstGeom>
            <a:noFill/>
          </p:spPr>
          <p:txBody>
            <a:bodyPr wrap="square" rtlCol="0">
              <a:spAutoFit/>
            </a:bodyPr>
            <a:lstStyle/>
            <a:p>
              <a:r>
                <a:rPr lang="fr-FR" dirty="0">
                  <a:solidFill>
                    <a:srgbClr val="002060"/>
                  </a:solidFill>
                </a:rPr>
                <a:t>réemploi</a:t>
              </a:r>
            </a:p>
          </p:txBody>
        </p:sp>
        <p:sp>
          <p:nvSpPr>
            <p:cNvPr id="17" name="Espace réservé du texte 5">
              <a:extLst>
                <a:ext uri="{FF2B5EF4-FFF2-40B4-BE49-F238E27FC236}">
                  <a16:creationId xmlns:a16="http://schemas.microsoft.com/office/drawing/2014/main" id="{9DB71957-838A-4492-AE11-C16E87B5F1F3}"/>
                </a:ext>
              </a:extLst>
            </p:cNvPr>
            <p:cNvSpPr txBox="1">
              <a:spLocks/>
            </p:cNvSpPr>
            <p:nvPr/>
          </p:nvSpPr>
          <p:spPr>
            <a:xfrm>
              <a:off x="3470499" y="1413344"/>
              <a:ext cx="2618279" cy="550015"/>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bg2"/>
                </a:buClr>
                <a:buSzTx/>
                <a:buFontTx/>
                <a:buNone/>
                <a:tabLst/>
                <a:defRPr lang="fr-FR" sz="2400" b="0" kern="1200" cap="all" baseline="0" noProof="0">
                  <a:solidFill>
                    <a:schemeClr val="tx2"/>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engagements</a:t>
              </a:r>
            </a:p>
          </p:txBody>
        </p:sp>
        <p:sp>
          <p:nvSpPr>
            <p:cNvPr id="18" name="Espace réservé du texte 5">
              <a:extLst>
                <a:ext uri="{FF2B5EF4-FFF2-40B4-BE49-F238E27FC236}">
                  <a16:creationId xmlns:a16="http://schemas.microsoft.com/office/drawing/2014/main" id="{8346D3B9-F29C-4891-97FD-CC2F9423887A}"/>
                </a:ext>
              </a:extLst>
            </p:cNvPr>
            <p:cNvSpPr txBox="1">
              <a:spLocks/>
            </p:cNvSpPr>
            <p:nvPr/>
          </p:nvSpPr>
          <p:spPr>
            <a:xfrm>
              <a:off x="6944490" y="1398560"/>
              <a:ext cx="1869084" cy="550015"/>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bg2"/>
                </a:buClr>
                <a:buSzTx/>
                <a:buFontTx/>
                <a:buNone/>
                <a:tabLst/>
                <a:defRPr lang="fr-FR" sz="2400" b="0" kern="1200" cap="all" baseline="0" noProof="0">
                  <a:solidFill>
                    <a:schemeClr val="tx2"/>
                  </a:solidFill>
                  <a:latin typeface="+mn-lt"/>
                  <a:ea typeface="+mn-ea"/>
                  <a:cs typeface="Calibri" panose="020F050202020403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thèmes</a:t>
              </a:r>
            </a:p>
          </p:txBody>
        </p:sp>
        <p:sp>
          <p:nvSpPr>
            <p:cNvPr id="19" name="Accolade fermante 18">
              <a:extLst>
                <a:ext uri="{FF2B5EF4-FFF2-40B4-BE49-F238E27FC236}">
                  <a16:creationId xmlns:a16="http://schemas.microsoft.com/office/drawing/2014/main" id="{50E399EF-D6A9-40B3-938D-F4B8BE0C86C1}"/>
                </a:ext>
              </a:extLst>
            </p:cNvPr>
            <p:cNvSpPr/>
            <p:nvPr/>
          </p:nvSpPr>
          <p:spPr>
            <a:xfrm>
              <a:off x="8945157" y="3383280"/>
              <a:ext cx="75314" cy="1172095"/>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0" name="Accolade fermante 19">
              <a:extLst>
                <a:ext uri="{FF2B5EF4-FFF2-40B4-BE49-F238E27FC236}">
                  <a16:creationId xmlns:a16="http://schemas.microsoft.com/office/drawing/2014/main" id="{21A4F85C-10AE-489B-9FF6-B662D9ED98C6}"/>
                </a:ext>
              </a:extLst>
            </p:cNvPr>
            <p:cNvSpPr/>
            <p:nvPr/>
          </p:nvSpPr>
          <p:spPr>
            <a:xfrm>
              <a:off x="8958513" y="5943600"/>
              <a:ext cx="61958" cy="575046"/>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Accolade fermante 20">
              <a:extLst>
                <a:ext uri="{FF2B5EF4-FFF2-40B4-BE49-F238E27FC236}">
                  <a16:creationId xmlns:a16="http://schemas.microsoft.com/office/drawing/2014/main" id="{33907BE6-EB53-485A-B2BA-1113A6B9CD0B}"/>
                </a:ext>
              </a:extLst>
            </p:cNvPr>
            <p:cNvSpPr/>
            <p:nvPr/>
          </p:nvSpPr>
          <p:spPr>
            <a:xfrm>
              <a:off x="2669851" y="1948574"/>
              <a:ext cx="91453" cy="1239017"/>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ccolade fermante 21">
              <a:extLst>
                <a:ext uri="{FF2B5EF4-FFF2-40B4-BE49-F238E27FC236}">
                  <a16:creationId xmlns:a16="http://schemas.microsoft.com/office/drawing/2014/main" id="{2225EF59-FA8E-46A0-852E-65A7DBF8B939}"/>
                </a:ext>
              </a:extLst>
            </p:cNvPr>
            <p:cNvSpPr/>
            <p:nvPr/>
          </p:nvSpPr>
          <p:spPr>
            <a:xfrm>
              <a:off x="2662862" y="3388235"/>
              <a:ext cx="98442" cy="3130411"/>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41816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26"/>
          </p:nvPr>
        </p:nvSpPr>
        <p:spPr/>
        <p:txBody>
          <a:bodyPr/>
          <a:lstStyle/>
          <a:p>
            <a:fld id="{27F63893-9D7C-4D41-AC61-E8ABFBCB521E}" type="slidenum">
              <a:rPr lang="fr-FR" smtClean="0"/>
              <a:pPr/>
              <a:t>22</a:t>
            </a:fld>
            <a:endParaRPr lang="fr-FR" dirty="0"/>
          </a:p>
        </p:txBody>
      </p:sp>
      <p:sp>
        <p:nvSpPr>
          <p:cNvPr id="7" name="Espace réservé du texte 6"/>
          <p:cNvSpPr>
            <a:spLocks noGrp="1"/>
          </p:cNvSpPr>
          <p:nvPr>
            <p:ph type="body" sz="quarter" idx="19"/>
          </p:nvPr>
        </p:nvSpPr>
        <p:spPr>
          <a:xfrm>
            <a:off x="195957" y="94569"/>
            <a:ext cx="10134306" cy="535484"/>
          </a:xfrm>
        </p:spPr>
        <p:txBody>
          <a:bodyPr/>
          <a:lstStyle/>
          <a:p>
            <a:r>
              <a:rPr lang="fr-FR" dirty="0"/>
              <a:t>Le système de NOTATION du référentiel</a:t>
            </a:r>
          </a:p>
        </p:txBody>
      </p:sp>
      <p:sp>
        <p:nvSpPr>
          <p:cNvPr id="9" name="ZoneTexte 8"/>
          <p:cNvSpPr txBox="1"/>
          <p:nvPr/>
        </p:nvSpPr>
        <p:spPr>
          <a:xfrm>
            <a:off x="612809" y="5181238"/>
            <a:ext cx="3541221" cy="1200329"/>
          </a:xfrm>
          <a:prstGeom prst="rect">
            <a:avLst/>
          </a:prstGeom>
          <a:noFill/>
        </p:spPr>
        <p:txBody>
          <a:bodyPr wrap="square" rtlCol="0">
            <a:spAutoFit/>
          </a:bodyPr>
          <a:lstStyle/>
          <a:p>
            <a:r>
              <a:rPr lang="fr-FR" dirty="0">
                <a:solidFill>
                  <a:srgbClr val="0C0C0C"/>
                </a:solidFill>
              </a:rPr>
              <a:t>C: Construction</a:t>
            </a:r>
          </a:p>
          <a:p>
            <a:r>
              <a:rPr lang="fr-FR" dirty="0">
                <a:solidFill>
                  <a:srgbClr val="0C0C0C"/>
                </a:solidFill>
              </a:rPr>
              <a:t>R: Rénovation</a:t>
            </a:r>
          </a:p>
          <a:p>
            <a:r>
              <a:rPr lang="fr-FR" dirty="0">
                <a:solidFill>
                  <a:srgbClr val="0C0C0C"/>
                </a:solidFill>
              </a:rPr>
              <a:t>Ex B: Exploitation axe Bâti</a:t>
            </a:r>
          </a:p>
          <a:p>
            <a:r>
              <a:rPr lang="fr-FR" dirty="0">
                <a:solidFill>
                  <a:srgbClr val="0C0C0C"/>
                </a:solidFill>
              </a:rPr>
              <a:t>Ex G: Exploitation axe Gestion</a:t>
            </a:r>
          </a:p>
        </p:txBody>
      </p:sp>
      <p:graphicFrame>
        <p:nvGraphicFramePr>
          <p:cNvPr id="3" name="Tableau 2"/>
          <p:cNvGraphicFramePr>
            <a:graphicFrameLocks noGrp="1"/>
          </p:cNvGraphicFramePr>
          <p:nvPr>
            <p:extLst>
              <p:ext uri="{D42A27DB-BD31-4B8C-83A1-F6EECF244321}">
                <p14:modId xmlns:p14="http://schemas.microsoft.com/office/powerpoint/2010/main" val="1522619837"/>
              </p:ext>
            </p:extLst>
          </p:nvPr>
        </p:nvGraphicFramePr>
        <p:xfrm>
          <a:off x="1938349" y="2028740"/>
          <a:ext cx="4085933" cy="1971424"/>
        </p:xfrm>
        <a:graphic>
          <a:graphicData uri="http://schemas.openxmlformats.org/drawingml/2006/table">
            <a:tbl>
              <a:tblPr/>
              <a:tblGrid>
                <a:gridCol w="2276998">
                  <a:extLst>
                    <a:ext uri="{9D8B030D-6E8A-4147-A177-3AD203B41FA5}">
                      <a16:colId xmlns:a16="http://schemas.microsoft.com/office/drawing/2014/main" val="3298922758"/>
                    </a:ext>
                  </a:extLst>
                </a:gridCol>
                <a:gridCol w="1808935">
                  <a:extLst>
                    <a:ext uri="{9D8B030D-6E8A-4147-A177-3AD203B41FA5}">
                      <a16:colId xmlns:a16="http://schemas.microsoft.com/office/drawing/2014/main" val="96099925"/>
                    </a:ext>
                  </a:extLst>
                </a:gridCol>
              </a:tblGrid>
              <a:tr h="563264">
                <a:tc>
                  <a:txBody>
                    <a:bodyPr/>
                    <a:lstStyle/>
                    <a:p>
                      <a:pPr algn="ctr" fontAlgn="ctr"/>
                      <a:r>
                        <a:rPr lang="fr-FR" sz="1400" b="1" i="0" u="none" strike="noStrike" dirty="0">
                          <a:solidFill>
                            <a:srgbClr val="000000"/>
                          </a:solidFill>
                          <a:effectLst/>
                          <a:latin typeface="Calibri" panose="020F0502020204030204" pitchFamily="34" charset="0"/>
                        </a:rPr>
                        <a:t>Engagement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400" b="1" i="0" u="none" strike="noStrike" dirty="0">
                          <a:solidFill>
                            <a:srgbClr val="FFFFFF"/>
                          </a:solidFill>
                          <a:effectLst/>
                          <a:latin typeface="Calibri" panose="020F0502020204030204" pitchFamily="34" charset="0"/>
                        </a:rPr>
                        <a:t>% de pondération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18106255"/>
                  </a:ext>
                </a:extLst>
              </a:tr>
              <a:tr h="281632">
                <a:tc>
                  <a:txBody>
                    <a:bodyPr/>
                    <a:lstStyle/>
                    <a:p>
                      <a:pPr algn="ctr" fontAlgn="ctr"/>
                      <a:r>
                        <a:rPr lang="fr-FR" sz="1400" b="0" i="0" u="none" strike="noStrike" dirty="0">
                          <a:solidFill>
                            <a:srgbClr val="7030A0"/>
                          </a:solidFill>
                          <a:effectLst/>
                          <a:latin typeface="Calibri" panose="020F0502020204030204" pitchFamily="34" charset="0"/>
                        </a:rPr>
                        <a:t>Qualité de vie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r-FR" sz="14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13829815"/>
                  </a:ext>
                </a:extLst>
              </a:tr>
              <a:tr h="281632">
                <a:tc>
                  <a:txBody>
                    <a:bodyPr/>
                    <a:lstStyle/>
                    <a:p>
                      <a:pPr algn="ctr" fontAlgn="ctr"/>
                      <a:r>
                        <a:rPr lang="fr-FR" sz="1400" b="0" i="0" u="none" strike="noStrike" dirty="0">
                          <a:solidFill>
                            <a:srgbClr val="7030A0"/>
                          </a:solidFill>
                          <a:effectLst/>
                          <a:latin typeface="Calibri" panose="020F0502020204030204" pitchFamily="34" charset="0"/>
                        </a:rPr>
                        <a:t>Respect de l'environnement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r-FR" sz="1400" b="0"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5972299"/>
                  </a:ext>
                </a:extLst>
              </a:tr>
              <a:tr h="281632">
                <a:tc>
                  <a:txBody>
                    <a:bodyPr/>
                    <a:lstStyle/>
                    <a:p>
                      <a:pPr algn="ctr" fontAlgn="ctr"/>
                      <a:r>
                        <a:rPr lang="fr-FR" sz="1400" b="0" i="0" u="none" strike="noStrike">
                          <a:solidFill>
                            <a:srgbClr val="7030A0"/>
                          </a:solidFill>
                          <a:effectLst/>
                          <a:latin typeface="Calibri" panose="020F0502020204030204" pitchFamily="34" charset="0"/>
                        </a:rPr>
                        <a:t>Performance économique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fr-FR" sz="14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53147090"/>
                  </a:ext>
                </a:extLst>
              </a:tr>
              <a:tr h="281632">
                <a:tc>
                  <a:txBody>
                    <a:bodyPr/>
                    <a:lstStyle/>
                    <a:p>
                      <a:pPr algn="ctr" fontAlgn="ctr"/>
                      <a:r>
                        <a:rPr lang="fr-FR" sz="1400" b="0" i="0" u="none" strike="noStrike" dirty="0">
                          <a:solidFill>
                            <a:srgbClr val="7030A0"/>
                          </a:solidFill>
                          <a:effectLst/>
                          <a:latin typeface="Calibri" panose="020F0502020204030204" pitchFamily="34" charset="0"/>
                        </a:rPr>
                        <a:t>Pilotage maîtrisé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fr-FR" sz="14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4249596368"/>
                  </a:ext>
                </a:extLst>
              </a:tr>
              <a:tr h="281632">
                <a:tc>
                  <a:txBody>
                    <a:bodyPr/>
                    <a:lstStyle/>
                    <a:p>
                      <a:pPr algn="l" fontAlgn="b"/>
                      <a:endParaRPr lang="fr-FR" sz="14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400" b="1" i="0" u="none" strike="noStrike" dirty="0">
                          <a:solidFill>
                            <a:srgbClr val="FFFFFF"/>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56149117"/>
                  </a:ext>
                </a:extLst>
              </a:tr>
            </a:tbl>
          </a:graphicData>
        </a:graphic>
      </p:graphicFrame>
      <p:grpSp>
        <p:nvGrpSpPr>
          <p:cNvPr id="14" name="Groupe 13">
            <a:extLst>
              <a:ext uri="{FF2B5EF4-FFF2-40B4-BE49-F238E27FC236}">
                <a16:creationId xmlns:a16="http://schemas.microsoft.com/office/drawing/2014/main" id="{35F66260-7205-45FA-842E-AB27F3C4C0CB}"/>
              </a:ext>
            </a:extLst>
          </p:cNvPr>
          <p:cNvGrpSpPr/>
          <p:nvPr/>
        </p:nvGrpSpPr>
        <p:grpSpPr>
          <a:xfrm>
            <a:off x="6377285" y="722193"/>
            <a:ext cx="5201906" cy="4027332"/>
            <a:chOff x="6377285" y="722193"/>
            <a:chExt cx="5201906" cy="4027332"/>
          </a:xfrm>
        </p:grpSpPr>
        <p:pic>
          <p:nvPicPr>
            <p:cNvPr id="6" name="Image 5"/>
            <p:cNvPicPr>
              <a:picLocks noChangeAspect="1"/>
            </p:cNvPicPr>
            <p:nvPr/>
          </p:nvPicPr>
          <p:blipFill rotWithShape="1">
            <a:blip r:embed="rId3"/>
            <a:srcRect l="59297"/>
            <a:stretch/>
          </p:blipFill>
          <p:spPr>
            <a:xfrm>
              <a:off x="6377285" y="722193"/>
              <a:ext cx="5201906" cy="4027332"/>
            </a:xfrm>
            <a:prstGeom prst="rect">
              <a:avLst/>
            </a:prstGeom>
          </p:spPr>
        </p:pic>
        <p:sp>
          <p:nvSpPr>
            <p:cNvPr id="4" name="Rectangle : coins arrondis 3">
              <a:extLst>
                <a:ext uri="{FF2B5EF4-FFF2-40B4-BE49-F238E27FC236}">
                  <a16:creationId xmlns:a16="http://schemas.microsoft.com/office/drawing/2014/main" id="{67C7F27C-E72E-4EE2-AECF-37EBFF7D1DFE}"/>
                </a:ext>
              </a:extLst>
            </p:cNvPr>
            <p:cNvSpPr/>
            <p:nvPr/>
          </p:nvSpPr>
          <p:spPr>
            <a:xfrm>
              <a:off x="9246687" y="3337455"/>
              <a:ext cx="1820486" cy="465513"/>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5" name="Diagramme 14">
            <a:extLst>
              <a:ext uri="{FF2B5EF4-FFF2-40B4-BE49-F238E27FC236}">
                <a16:creationId xmlns:a16="http://schemas.microsoft.com/office/drawing/2014/main" id="{849E7690-F2B7-42EC-BD3F-CA86860C459A}"/>
              </a:ext>
            </a:extLst>
          </p:cNvPr>
          <p:cNvGraphicFramePr/>
          <p:nvPr>
            <p:extLst>
              <p:ext uri="{D42A27DB-BD31-4B8C-83A1-F6EECF244321}">
                <p14:modId xmlns:p14="http://schemas.microsoft.com/office/powerpoint/2010/main" val="1160151069"/>
              </p:ext>
            </p:extLst>
          </p:nvPr>
        </p:nvGraphicFramePr>
        <p:xfrm>
          <a:off x="2136462" y="4553485"/>
          <a:ext cx="7775640" cy="5354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612809" y="2550060"/>
            <a:ext cx="1936866" cy="307777"/>
          </a:xfrm>
          <a:prstGeom prst="rect">
            <a:avLst/>
          </a:prstGeom>
          <a:noFill/>
        </p:spPr>
        <p:txBody>
          <a:bodyPr wrap="square" rtlCol="0">
            <a:spAutoFit/>
          </a:bodyPr>
          <a:lstStyle/>
          <a:p>
            <a:r>
              <a:rPr lang="fr-FR" sz="1400" dirty="0"/>
              <a:t>141 questions</a:t>
            </a:r>
          </a:p>
        </p:txBody>
      </p:sp>
      <p:sp>
        <p:nvSpPr>
          <p:cNvPr id="11" name="ZoneTexte 10"/>
          <p:cNvSpPr txBox="1"/>
          <p:nvPr/>
        </p:nvSpPr>
        <p:spPr>
          <a:xfrm>
            <a:off x="683625" y="2874849"/>
            <a:ext cx="1936866" cy="307777"/>
          </a:xfrm>
          <a:prstGeom prst="rect">
            <a:avLst/>
          </a:prstGeom>
          <a:noFill/>
        </p:spPr>
        <p:txBody>
          <a:bodyPr wrap="square" rtlCol="0">
            <a:spAutoFit/>
          </a:bodyPr>
          <a:lstStyle/>
          <a:p>
            <a:r>
              <a:rPr lang="fr-FR" sz="1400" dirty="0"/>
              <a:t>62 questions</a:t>
            </a:r>
          </a:p>
        </p:txBody>
      </p:sp>
      <p:sp>
        <p:nvSpPr>
          <p:cNvPr id="12" name="ZoneTexte 11"/>
          <p:cNvSpPr txBox="1"/>
          <p:nvPr/>
        </p:nvSpPr>
        <p:spPr>
          <a:xfrm>
            <a:off x="683625" y="3169621"/>
            <a:ext cx="1936866" cy="307777"/>
          </a:xfrm>
          <a:prstGeom prst="rect">
            <a:avLst/>
          </a:prstGeom>
          <a:noFill/>
        </p:spPr>
        <p:txBody>
          <a:bodyPr wrap="square" rtlCol="0">
            <a:spAutoFit/>
          </a:bodyPr>
          <a:lstStyle/>
          <a:p>
            <a:r>
              <a:rPr lang="fr-FR" sz="1400" dirty="0"/>
              <a:t>47 questions</a:t>
            </a:r>
          </a:p>
        </p:txBody>
      </p:sp>
      <p:sp>
        <p:nvSpPr>
          <p:cNvPr id="13" name="ZoneTexte 12"/>
          <p:cNvSpPr txBox="1"/>
          <p:nvPr/>
        </p:nvSpPr>
        <p:spPr>
          <a:xfrm>
            <a:off x="683625" y="3472450"/>
            <a:ext cx="1936866" cy="307777"/>
          </a:xfrm>
          <a:prstGeom prst="rect">
            <a:avLst/>
          </a:prstGeom>
          <a:noFill/>
        </p:spPr>
        <p:txBody>
          <a:bodyPr wrap="square" rtlCol="0">
            <a:spAutoFit/>
          </a:bodyPr>
          <a:lstStyle/>
          <a:p>
            <a:r>
              <a:rPr lang="fr-FR" sz="1400" dirty="0"/>
              <a:t>67 questions</a:t>
            </a:r>
          </a:p>
        </p:txBody>
      </p:sp>
    </p:spTree>
    <p:extLst>
      <p:ext uri="{BB962C8B-B14F-4D97-AF65-F5344CB8AC3E}">
        <p14:creationId xmlns:p14="http://schemas.microsoft.com/office/powerpoint/2010/main" val="3048895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3" y="2266122"/>
            <a:ext cx="9524102" cy="1834390"/>
          </a:xfrm>
        </p:spPr>
        <p:txBody>
          <a:bodyPr/>
          <a:lstStyle/>
          <a:p>
            <a:r>
              <a:rPr lang="fr-FR" dirty="0"/>
              <a:t>LA réponse du programme du pavillon E aux </a:t>
            </a:r>
            <a:r>
              <a:rPr lang="fr-FR" dirty="0" smtClean="0"/>
              <a:t>exigences DE </a:t>
            </a:r>
            <a:r>
              <a:rPr lang="fr-FR" dirty="0"/>
              <a:t>la certification HQE BD-santé</a:t>
            </a:r>
          </a:p>
        </p:txBody>
      </p:sp>
    </p:spTree>
    <p:extLst>
      <p:ext uri="{BB962C8B-B14F-4D97-AF65-F5344CB8AC3E}">
        <p14:creationId xmlns:p14="http://schemas.microsoft.com/office/powerpoint/2010/main" val="103944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8D3EE6-8DF4-4ED8-8BC1-D5E5FE311F97}"/>
              </a:ext>
            </a:extLst>
          </p:cNvPr>
          <p:cNvSpPr>
            <a:spLocks noGrp="1"/>
          </p:cNvSpPr>
          <p:nvPr>
            <p:ph type="sldNum" sz="quarter" idx="26"/>
          </p:nvPr>
        </p:nvSpPr>
        <p:spPr/>
        <p:txBody>
          <a:bodyPr/>
          <a:lstStyle/>
          <a:p>
            <a:fld id="{27F63893-9D7C-4D41-AC61-E8ABFBCB521E}" type="slidenum">
              <a:rPr lang="fr-FR" smtClean="0"/>
              <a:pPr/>
              <a:t>24</a:t>
            </a:fld>
            <a:endParaRPr lang="fr-FR" dirty="0"/>
          </a:p>
        </p:txBody>
      </p:sp>
      <p:sp>
        <p:nvSpPr>
          <p:cNvPr id="5" name="Espace réservé du texte 4">
            <a:extLst>
              <a:ext uri="{FF2B5EF4-FFF2-40B4-BE49-F238E27FC236}">
                <a16:creationId xmlns:a16="http://schemas.microsoft.com/office/drawing/2014/main" id="{3ECEED8D-9E87-4564-8E6E-D3388F54C0A2}"/>
              </a:ext>
            </a:extLst>
          </p:cNvPr>
          <p:cNvSpPr>
            <a:spLocks noGrp="1"/>
          </p:cNvSpPr>
          <p:nvPr>
            <p:ph type="body" sz="quarter" idx="19"/>
          </p:nvPr>
        </p:nvSpPr>
        <p:spPr>
          <a:xfrm>
            <a:off x="80682" y="83964"/>
            <a:ext cx="11498509" cy="613640"/>
          </a:xfrm>
        </p:spPr>
        <p:txBody>
          <a:bodyPr anchor="t"/>
          <a:lstStyle/>
          <a:p>
            <a:r>
              <a:rPr lang="fr-FR" dirty="0"/>
              <a:t>Les objectifs RSE du projet par engagement / thème </a:t>
            </a:r>
          </a:p>
        </p:txBody>
      </p:sp>
      <p:sp>
        <p:nvSpPr>
          <p:cNvPr id="6" name="Espace réservé du texte 5">
            <a:extLst>
              <a:ext uri="{FF2B5EF4-FFF2-40B4-BE49-F238E27FC236}">
                <a16:creationId xmlns:a16="http://schemas.microsoft.com/office/drawing/2014/main" id="{98798A56-9628-4658-B3CA-86560D29EE51}"/>
              </a:ext>
            </a:extLst>
          </p:cNvPr>
          <p:cNvSpPr>
            <a:spLocks noGrp="1"/>
          </p:cNvSpPr>
          <p:nvPr>
            <p:ph type="body" sz="quarter" idx="20"/>
          </p:nvPr>
        </p:nvSpPr>
        <p:spPr>
          <a:xfrm>
            <a:off x="406585" y="1101650"/>
            <a:ext cx="11172606" cy="486557"/>
          </a:xfrm>
          <a:solidFill>
            <a:srgbClr val="002060"/>
          </a:solidFill>
        </p:spPr>
        <p:txBody>
          <a:bodyPr/>
          <a:lstStyle/>
          <a:p>
            <a:pPr algn="ctr"/>
            <a:r>
              <a:rPr lang="fr-FR" dirty="0">
                <a:solidFill>
                  <a:schemeClr val="bg1"/>
                </a:solidFill>
              </a:rPr>
              <a:t>TOTAL DE POINTS PAR THEME / MAXIMUM POSSIBLE DE POINTS </a:t>
            </a:r>
          </a:p>
          <a:p>
            <a:endParaRPr lang="fr-FR" dirty="0">
              <a:solidFill>
                <a:schemeClr val="bg1"/>
              </a:solidFill>
            </a:endParaRPr>
          </a:p>
        </p:txBody>
      </p:sp>
      <p:graphicFrame>
        <p:nvGraphicFramePr>
          <p:cNvPr id="7" name="Graphique 6">
            <a:extLst>
              <a:ext uri="{FF2B5EF4-FFF2-40B4-BE49-F238E27FC236}">
                <a16:creationId xmlns:a16="http://schemas.microsoft.com/office/drawing/2014/main" id="{DA37C15D-41BB-4290-9932-82AC5F7D5EBE}"/>
              </a:ext>
            </a:extLst>
          </p:cNvPr>
          <p:cNvGraphicFramePr>
            <a:graphicFrameLocks/>
          </p:cNvGraphicFramePr>
          <p:nvPr>
            <p:extLst>
              <p:ext uri="{D42A27DB-BD31-4B8C-83A1-F6EECF244321}">
                <p14:modId xmlns:p14="http://schemas.microsoft.com/office/powerpoint/2010/main" val="3277223429"/>
              </p:ext>
            </p:extLst>
          </p:nvPr>
        </p:nvGraphicFramePr>
        <p:xfrm>
          <a:off x="1109529" y="1197886"/>
          <a:ext cx="10134307" cy="514742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 coins arrondis 7">
            <a:extLst>
              <a:ext uri="{FF2B5EF4-FFF2-40B4-BE49-F238E27FC236}">
                <a16:creationId xmlns:a16="http://schemas.microsoft.com/office/drawing/2014/main" id="{3C4E1B2F-F8B8-4D5E-AF1C-228D3E6EB855}"/>
              </a:ext>
            </a:extLst>
          </p:cNvPr>
          <p:cNvSpPr/>
          <p:nvPr/>
        </p:nvSpPr>
        <p:spPr>
          <a:xfrm>
            <a:off x="1834668" y="2333836"/>
            <a:ext cx="3624350" cy="22336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E7FE16B4-E8EB-41F1-8848-A9EBCDAC638E}"/>
              </a:ext>
            </a:extLst>
          </p:cNvPr>
          <p:cNvSpPr/>
          <p:nvPr/>
        </p:nvSpPr>
        <p:spPr>
          <a:xfrm>
            <a:off x="5459018" y="2334768"/>
            <a:ext cx="3065904" cy="2233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9AA7AD5-1D28-4AB2-A616-258D04C051CE}"/>
              </a:ext>
            </a:extLst>
          </p:cNvPr>
          <p:cNvSpPr/>
          <p:nvPr/>
        </p:nvSpPr>
        <p:spPr>
          <a:xfrm>
            <a:off x="9946398" y="2334768"/>
            <a:ext cx="1136073" cy="21998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5A55C3FE-CE3B-4376-A591-0A014D4F6E67}"/>
              </a:ext>
            </a:extLst>
          </p:cNvPr>
          <p:cNvSpPr/>
          <p:nvPr/>
        </p:nvSpPr>
        <p:spPr>
          <a:xfrm>
            <a:off x="8524922" y="2334768"/>
            <a:ext cx="1421476" cy="2195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en angle 2"/>
          <p:cNvCxnSpPr/>
          <p:nvPr/>
        </p:nvCxnSpPr>
        <p:spPr>
          <a:xfrm rot="5400000">
            <a:off x="1446222" y="5128760"/>
            <a:ext cx="1604742" cy="4073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346662" y="6178418"/>
            <a:ext cx="1995054" cy="584775"/>
          </a:xfrm>
          <a:prstGeom prst="rect">
            <a:avLst/>
          </a:prstGeom>
          <a:noFill/>
        </p:spPr>
        <p:txBody>
          <a:bodyPr wrap="square" rtlCol="0">
            <a:spAutoFit/>
          </a:bodyPr>
          <a:lstStyle/>
          <a:p>
            <a:pPr algn="ctr"/>
            <a:r>
              <a:rPr lang="fr-FR" sz="1600" dirty="0" smtClean="0"/>
              <a:t>34/43 = 79% &gt;70%: excellent</a:t>
            </a:r>
            <a:endParaRPr lang="fr-FR" sz="1600" dirty="0"/>
          </a:p>
        </p:txBody>
      </p:sp>
      <p:cxnSp>
        <p:nvCxnSpPr>
          <p:cNvPr id="14" name="Connecteur en angle 13"/>
          <p:cNvCxnSpPr/>
          <p:nvPr/>
        </p:nvCxnSpPr>
        <p:spPr>
          <a:xfrm rot="5400000">
            <a:off x="9420864" y="5084847"/>
            <a:ext cx="1714483" cy="4726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9135907" y="6232606"/>
            <a:ext cx="2008176" cy="584775"/>
          </a:xfrm>
          <a:prstGeom prst="rect">
            <a:avLst/>
          </a:prstGeom>
          <a:noFill/>
        </p:spPr>
        <p:txBody>
          <a:bodyPr wrap="square" rtlCol="0">
            <a:spAutoFit/>
          </a:bodyPr>
          <a:lstStyle/>
          <a:p>
            <a:pPr algn="ctr"/>
            <a:r>
              <a:rPr lang="fr-FR" sz="1600" dirty="0" smtClean="0"/>
              <a:t>14/16 = 87,5% &gt; 85%</a:t>
            </a:r>
          </a:p>
          <a:p>
            <a:pPr algn="ctr"/>
            <a:r>
              <a:rPr lang="fr-FR" sz="1600" dirty="0" smtClean="0"/>
              <a:t>exceptionnel</a:t>
            </a:r>
            <a:endParaRPr lang="fr-FR" sz="1600" dirty="0"/>
          </a:p>
        </p:txBody>
      </p:sp>
      <p:cxnSp>
        <p:nvCxnSpPr>
          <p:cNvPr id="13" name="Connecteur en angle 12"/>
          <p:cNvCxnSpPr/>
          <p:nvPr/>
        </p:nvCxnSpPr>
        <p:spPr>
          <a:xfrm rot="5400000">
            <a:off x="6694655" y="4947320"/>
            <a:ext cx="1670858" cy="7040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314123" y="6232605"/>
            <a:ext cx="2008176" cy="584775"/>
          </a:xfrm>
          <a:prstGeom prst="rect">
            <a:avLst/>
          </a:prstGeom>
          <a:noFill/>
        </p:spPr>
        <p:txBody>
          <a:bodyPr wrap="square" rtlCol="0">
            <a:spAutoFit/>
          </a:bodyPr>
          <a:lstStyle/>
          <a:p>
            <a:pPr algn="ctr"/>
            <a:r>
              <a:rPr lang="fr-FR" sz="1600" dirty="0" smtClean="0"/>
              <a:t>14/29 =48% &gt; 40%</a:t>
            </a:r>
          </a:p>
          <a:p>
            <a:pPr algn="ctr"/>
            <a:r>
              <a:rPr lang="fr-FR" sz="1600" dirty="0" smtClean="0"/>
              <a:t>performant</a:t>
            </a:r>
            <a:endParaRPr lang="fr-FR" sz="1600" dirty="0"/>
          </a:p>
        </p:txBody>
      </p:sp>
      <p:sp>
        <p:nvSpPr>
          <p:cNvPr id="17" name="ZoneTexte 16"/>
          <p:cNvSpPr txBox="1"/>
          <p:nvPr/>
        </p:nvSpPr>
        <p:spPr>
          <a:xfrm>
            <a:off x="11082471" y="1664730"/>
            <a:ext cx="1177914" cy="1077218"/>
          </a:xfrm>
          <a:prstGeom prst="rect">
            <a:avLst/>
          </a:prstGeom>
          <a:noFill/>
        </p:spPr>
        <p:txBody>
          <a:bodyPr wrap="square" rtlCol="0">
            <a:spAutoFit/>
          </a:bodyPr>
          <a:lstStyle/>
          <a:p>
            <a:pPr algn="ctr"/>
            <a:r>
              <a:rPr lang="fr-FR" sz="1600" dirty="0" smtClean="0"/>
              <a:t>Note globale : </a:t>
            </a:r>
          </a:p>
          <a:p>
            <a:pPr algn="ctr"/>
            <a:r>
              <a:rPr lang="fr-FR" sz="1600" dirty="0" smtClean="0"/>
              <a:t>415/664</a:t>
            </a:r>
          </a:p>
          <a:p>
            <a:pPr algn="ctr"/>
            <a:r>
              <a:rPr lang="fr-FR" sz="1600" dirty="0" smtClean="0"/>
              <a:t>62,5 %</a:t>
            </a:r>
            <a:endParaRPr lang="fr-FR" sz="1600" dirty="0"/>
          </a:p>
        </p:txBody>
      </p:sp>
      <p:sp>
        <p:nvSpPr>
          <p:cNvPr id="18" name="Rectangle 17"/>
          <p:cNvSpPr/>
          <p:nvPr/>
        </p:nvSpPr>
        <p:spPr>
          <a:xfrm>
            <a:off x="11144083" y="1664730"/>
            <a:ext cx="953429" cy="10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6906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B569BD-2CDD-4FF1-957F-6BB79AD50B94}"/>
              </a:ext>
            </a:extLst>
          </p:cNvPr>
          <p:cNvSpPr>
            <a:spLocks noGrp="1"/>
          </p:cNvSpPr>
          <p:nvPr>
            <p:ph type="sldNum" sz="quarter" idx="26"/>
          </p:nvPr>
        </p:nvSpPr>
        <p:spPr/>
        <p:txBody>
          <a:bodyPr/>
          <a:lstStyle/>
          <a:p>
            <a:fld id="{27F63893-9D7C-4D41-AC61-E8ABFBCB521E}" type="slidenum">
              <a:rPr lang="fr-FR" smtClean="0"/>
              <a:pPr/>
              <a:t>25</a:t>
            </a:fld>
            <a:endParaRPr lang="fr-FR" dirty="0"/>
          </a:p>
        </p:txBody>
      </p:sp>
      <p:sp>
        <p:nvSpPr>
          <p:cNvPr id="5" name="Espace réservé du texte 4">
            <a:extLst>
              <a:ext uri="{FF2B5EF4-FFF2-40B4-BE49-F238E27FC236}">
                <a16:creationId xmlns:a16="http://schemas.microsoft.com/office/drawing/2014/main" id="{F48C47EB-FD4E-439E-9A5D-D71BC81CD874}"/>
              </a:ext>
            </a:extLst>
          </p:cNvPr>
          <p:cNvSpPr>
            <a:spLocks noGrp="1"/>
          </p:cNvSpPr>
          <p:nvPr>
            <p:ph type="body" sz="quarter" idx="19"/>
          </p:nvPr>
        </p:nvSpPr>
        <p:spPr>
          <a:xfrm>
            <a:off x="121412" y="101632"/>
            <a:ext cx="11390402" cy="535484"/>
          </a:xfrm>
        </p:spPr>
        <p:txBody>
          <a:bodyPr/>
          <a:lstStyle/>
          <a:p>
            <a:r>
              <a:rPr lang="fr-FR" dirty="0"/>
              <a:t>L’ENGAGEMENT Qualité DE VIE – SCORE 62%</a:t>
            </a:r>
          </a:p>
        </p:txBody>
      </p:sp>
      <p:sp>
        <p:nvSpPr>
          <p:cNvPr id="10" name="Rectangle 9">
            <a:extLst>
              <a:ext uri="{FF2B5EF4-FFF2-40B4-BE49-F238E27FC236}">
                <a16:creationId xmlns:a16="http://schemas.microsoft.com/office/drawing/2014/main" id="{DA692DF2-3C8E-435E-BEAF-298AC3468C9B}"/>
              </a:ext>
            </a:extLst>
          </p:cNvPr>
          <p:cNvSpPr/>
          <p:nvPr/>
        </p:nvSpPr>
        <p:spPr>
          <a:xfrm rot="18752354">
            <a:off x="2657922" y="5125425"/>
            <a:ext cx="1055716" cy="232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id="{F9F40FEA-B60A-4173-88FB-B5B54FF04444}"/>
              </a:ext>
            </a:extLst>
          </p:cNvPr>
          <p:cNvGraphicFramePr>
            <a:graphicFrameLocks noGrp="1"/>
          </p:cNvGraphicFramePr>
          <p:nvPr>
            <p:extLst>
              <p:ext uri="{D42A27DB-BD31-4B8C-83A1-F6EECF244321}">
                <p14:modId xmlns:p14="http://schemas.microsoft.com/office/powerpoint/2010/main" val="2065544575"/>
              </p:ext>
            </p:extLst>
          </p:nvPr>
        </p:nvGraphicFramePr>
        <p:xfrm>
          <a:off x="4437681" y="972848"/>
          <a:ext cx="7074133" cy="5125166"/>
        </p:xfrm>
        <a:graphic>
          <a:graphicData uri="http://schemas.openxmlformats.org/drawingml/2006/table">
            <a:tbl>
              <a:tblPr/>
              <a:tblGrid>
                <a:gridCol w="1661012">
                  <a:extLst>
                    <a:ext uri="{9D8B030D-6E8A-4147-A177-3AD203B41FA5}">
                      <a16:colId xmlns:a16="http://schemas.microsoft.com/office/drawing/2014/main" val="251291579"/>
                    </a:ext>
                  </a:extLst>
                </a:gridCol>
                <a:gridCol w="2823722">
                  <a:extLst>
                    <a:ext uri="{9D8B030D-6E8A-4147-A177-3AD203B41FA5}">
                      <a16:colId xmlns:a16="http://schemas.microsoft.com/office/drawing/2014/main" val="3597856759"/>
                    </a:ext>
                  </a:extLst>
                </a:gridCol>
                <a:gridCol w="2589399">
                  <a:extLst>
                    <a:ext uri="{9D8B030D-6E8A-4147-A177-3AD203B41FA5}">
                      <a16:colId xmlns:a16="http://schemas.microsoft.com/office/drawing/2014/main" val="1479489940"/>
                    </a:ext>
                  </a:extLst>
                </a:gridCol>
              </a:tblGrid>
              <a:tr h="387176">
                <a:tc>
                  <a:txBody>
                    <a:bodyPr/>
                    <a:lstStyle/>
                    <a:p>
                      <a:pPr algn="ctr" fontAlgn="ctr"/>
                      <a:r>
                        <a:rPr lang="fr-FR" sz="1600" b="1" i="0" u="none" strike="noStrike" dirty="0">
                          <a:solidFill>
                            <a:schemeClr val="tx2"/>
                          </a:solidFill>
                          <a:effectLst/>
                          <a:latin typeface="Calibri" panose="020F0502020204030204" pitchFamily="34" charset="0"/>
                        </a:rPr>
                        <a:t>Sujet</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600" b="1" i="0" u="none" strike="noStrike" dirty="0">
                          <a:solidFill>
                            <a:schemeClr val="tx2"/>
                          </a:solidFill>
                          <a:effectLst/>
                          <a:latin typeface="Calibri" panose="020F0502020204030204" pitchFamily="34" charset="0"/>
                        </a:rPr>
                        <a:t>Points </a:t>
                      </a:r>
                      <a:r>
                        <a:rPr lang="fr-FR" sz="1600" b="1" i="0" u="none" strike="noStrike" dirty="0" smtClean="0">
                          <a:solidFill>
                            <a:schemeClr val="tx2"/>
                          </a:solidFill>
                          <a:effectLst/>
                          <a:latin typeface="Calibri" panose="020F0502020204030204" pitchFamily="34" charset="0"/>
                        </a:rPr>
                        <a:t>forts</a:t>
                      </a:r>
                    </a:p>
                    <a:p>
                      <a:pPr algn="ctr" fontAlgn="ctr"/>
                      <a:r>
                        <a:rPr lang="fr-FR" sz="1600" b="1" i="0" u="none" strike="noStrike" dirty="0" smtClean="0">
                          <a:solidFill>
                            <a:schemeClr val="tx2"/>
                          </a:solidFill>
                          <a:effectLst/>
                          <a:latin typeface="Calibri" panose="020F0502020204030204" pitchFamily="34" charset="0"/>
                        </a:rPr>
                        <a:t>du programme de E</a:t>
                      </a:r>
                    </a:p>
                    <a:p>
                      <a:pPr algn="ctr" fontAlgn="ctr"/>
                      <a:r>
                        <a:rPr lang="fr-FR" sz="1600" b="1" i="0" u="none" strike="noStrike" dirty="0" smtClean="0">
                          <a:solidFill>
                            <a:schemeClr val="tx2"/>
                          </a:solidFill>
                          <a:effectLst/>
                          <a:latin typeface="Calibri" panose="020F0502020204030204" pitchFamily="34" charset="0"/>
                        </a:rPr>
                        <a:t>par rapport au référentiel HQE</a:t>
                      </a:r>
                      <a:endParaRPr lang="fr-FR" sz="1600" b="1" i="0" u="none" strike="noStrike" dirty="0">
                        <a:solidFill>
                          <a:schemeClr val="tx2"/>
                        </a:solidFill>
                        <a:effectLst/>
                        <a:latin typeface="Calibri" panose="020F0502020204030204" pitchFamily="34" charset="0"/>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600" b="1" i="0" u="none" strike="noStrike" dirty="0">
                          <a:solidFill>
                            <a:schemeClr val="tx2"/>
                          </a:solidFill>
                          <a:effectLst/>
                          <a:latin typeface="Calibri" panose="020F0502020204030204" pitchFamily="34" charset="0"/>
                        </a:rPr>
                        <a:t>Points </a:t>
                      </a:r>
                      <a:r>
                        <a:rPr lang="fr-FR" sz="1600" b="1" i="0" u="none" strike="noStrike" dirty="0" smtClean="0">
                          <a:solidFill>
                            <a:schemeClr val="tx2"/>
                          </a:solidFill>
                          <a:effectLst/>
                          <a:latin typeface="Calibri" panose="020F0502020204030204" pitchFamily="34" charset="0"/>
                        </a:rPr>
                        <a:t>faibles</a:t>
                      </a:r>
                    </a:p>
                    <a:p>
                      <a:pPr algn="ctr" fontAlgn="ctr"/>
                      <a:r>
                        <a:rPr lang="fr-FR" sz="1600" b="1" i="0" u="none" strike="noStrike" dirty="0" smtClean="0">
                          <a:solidFill>
                            <a:schemeClr val="tx2"/>
                          </a:solidFill>
                          <a:effectLst/>
                          <a:latin typeface="Calibri" panose="020F0502020204030204" pitchFamily="34" charset="0"/>
                        </a:rPr>
                        <a:t>du</a:t>
                      </a:r>
                      <a:r>
                        <a:rPr lang="fr-FR" sz="1600" b="1" i="0" u="none" strike="noStrike" baseline="0" dirty="0" smtClean="0">
                          <a:solidFill>
                            <a:schemeClr val="tx2"/>
                          </a:solidFill>
                          <a:effectLst/>
                          <a:latin typeface="Calibri" panose="020F0502020204030204" pitchFamily="34" charset="0"/>
                        </a:rPr>
                        <a:t> programme de E</a:t>
                      </a:r>
                    </a:p>
                    <a:p>
                      <a:pPr marL="0" marR="0" lvl="0" indent="0" algn="ctr" defTabSz="914400" rtl="0" eaLnBrk="1" fontAlgn="ctr" latinLnBrk="0" hangingPunct="1">
                        <a:lnSpc>
                          <a:spcPct val="100000"/>
                        </a:lnSpc>
                        <a:spcBef>
                          <a:spcPts val="0"/>
                        </a:spcBef>
                        <a:spcAft>
                          <a:spcPts val="0"/>
                        </a:spcAft>
                        <a:buClrTx/>
                        <a:buSzTx/>
                        <a:buFontTx/>
                        <a:buNone/>
                        <a:tabLst/>
                        <a:defRPr/>
                      </a:pPr>
                      <a:r>
                        <a:rPr lang="fr-FR" sz="1600" b="1" i="0" u="none" strike="noStrike" dirty="0" smtClean="0">
                          <a:solidFill>
                            <a:schemeClr val="tx2"/>
                          </a:solidFill>
                          <a:effectLst/>
                          <a:latin typeface="Calibri" panose="020F0502020204030204" pitchFamily="34" charset="0"/>
                        </a:rPr>
                        <a:t>par rapport au référentiel HQE</a:t>
                      </a:r>
                      <a:endParaRPr lang="fr-FR" sz="1600" b="1" i="0" u="none" strike="noStrike" dirty="0">
                        <a:solidFill>
                          <a:schemeClr val="tx2"/>
                        </a:solidFill>
                        <a:effectLst/>
                        <a:latin typeface="Calibri" panose="020F0502020204030204" pitchFamily="34" charset="0"/>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22855589"/>
                  </a:ext>
                </a:extLst>
              </a:tr>
              <a:tr h="1398098">
                <a:tc>
                  <a:txBody>
                    <a:bodyPr/>
                    <a:lstStyle/>
                    <a:p>
                      <a:pPr algn="ctr" fontAlgn="ctr"/>
                      <a:r>
                        <a:rPr lang="fr-FR" sz="1400" b="1" i="0" u="none" strike="noStrike" dirty="0">
                          <a:solidFill>
                            <a:schemeClr val="tx2"/>
                          </a:solidFill>
                          <a:effectLst/>
                          <a:latin typeface="Calibri" panose="020F0502020204030204" pitchFamily="34" charset="0"/>
                        </a:rPr>
                        <a:t>AIR</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seuil maximal d’émissions de polluants (composants et matériaux de construction)</a:t>
                      </a:r>
                    </a:p>
                    <a:p>
                      <a:pPr marL="171450" indent="-171450" algn="l" fontAlgn="ctr">
                        <a:buFont typeface="Arial" panose="020B0604020202020204" pitchFamily="34" charset="0"/>
                        <a:buChar char="•"/>
                      </a:pPr>
                      <a:r>
                        <a:rPr lang="fr-FR" sz="1400" b="0" i="0" u="none" strike="noStrike" dirty="0" smtClean="0">
                          <a:solidFill>
                            <a:schemeClr val="tx2"/>
                          </a:solidFill>
                          <a:effectLst/>
                          <a:latin typeface="Calibri" panose="020F0502020204030204" pitchFamily="34" charset="0"/>
                        </a:rPr>
                        <a:t>interdiction </a:t>
                      </a:r>
                      <a:r>
                        <a:rPr lang="fr-FR" sz="1400" b="0" i="0" u="none" strike="noStrike" dirty="0">
                          <a:solidFill>
                            <a:schemeClr val="tx2"/>
                          </a:solidFill>
                          <a:effectLst/>
                          <a:latin typeface="Calibri" panose="020F0502020204030204" pitchFamily="34" charset="0"/>
                        </a:rPr>
                        <a:t>des matériaux de construction contenant certaines substances chimiques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1951848"/>
                  </a:ext>
                </a:extLst>
              </a:tr>
              <a:tr h="353484">
                <a:tc>
                  <a:txBody>
                    <a:bodyPr/>
                    <a:lstStyle/>
                    <a:p>
                      <a:pPr algn="ctr" fontAlgn="ctr"/>
                      <a:r>
                        <a:rPr lang="fr-FR" sz="1400" b="1" i="0" u="none" strike="noStrike" dirty="0">
                          <a:solidFill>
                            <a:schemeClr val="tx2"/>
                          </a:solidFill>
                          <a:effectLst/>
                          <a:latin typeface="Calibri" panose="020F0502020204030204" pitchFamily="34" charset="0"/>
                        </a:rPr>
                        <a:t>ADDUCTION EAU</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qualité - contrôle - points de prélèvements - cahier sanitaire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traitement non continu</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non réversibilité du réseau</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4232059"/>
                  </a:ext>
                </a:extLst>
              </a:tr>
              <a:tr h="353484">
                <a:tc>
                  <a:txBody>
                    <a:bodyPr/>
                    <a:lstStyle/>
                    <a:p>
                      <a:pPr algn="ctr" fontAlgn="ctr"/>
                      <a:r>
                        <a:rPr lang="fr-FR" sz="1400" b="1" i="0" u="none" strike="noStrike" dirty="0">
                          <a:solidFill>
                            <a:schemeClr val="tx2"/>
                          </a:solidFill>
                          <a:effectLst/>
                          <a:latin typeface="Calibri" panose="020F0502020204030204" pitchFamily="34" charset="0"/>
                        </a:rPr>
                        <a:t>EFFLUENTS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traitement </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contrôle </a:t>
                      </a:r>
                      <a:r>
                        <a:rPr lang="fr-FR" sz="1400" b="0" i="0" u="none" strike="noStrike" baseline="0" dirty="0">
                          <a:solidFill>
                            <a:schemeClr val="tx2"/>
                          </a:solidFill>
                          <a:effectLst/>
                          <a:latin typeface="Calibri" panose="020F0502020204030204" pitchFamily="34" charset="0"/>
                        </a:rPr>
                        <a:t>en sortie de bâtiment</a:t>
                      </a:r>
                      <a:endParaRPr lang="fr-FR" sz="1400" b="0" i="0" u="none" strike="noStrike" dirty="0">
                        <a:solidFill>
                          <a:schemeClr val="tx2"/>
                        </a:solidFill>
                        <a:effectLst/>
                        <a:latin typeface="Calibri" panose="020F0502020204030204" pitchFamily="34" charset="0"/>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1792743"/>
                  </a:ext>
                </a:extLst>
              </a:tr>
              <a:tr h="353484">
                <a:tc>
                  <a:txBody>
                    <a:bodyPr/>
                    <a:lstStyle/>
                    <a:p>
                      <a:pPr algn="ctr" fontAlgn="ctr"/>
                      <a:r>
                        <a:rPr lang="fr-FR" sz="1400" b="1" i="0" u="none" strike="noStrike" dirty="0">
                          <a:solidFill>
                            <a:schemeClr val="tx2"/>
                          </a:solidFill>
                          <a:effectLst/>
                          <a:latin typeface="Calibri" panose="020F0502020204030204" pitchFamily="34" charset="0"/>
                        </a:rPr>
                        <a:t>ONDES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identification des sources  - choix architectural éloignement source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zone blanche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6091996"/>
                  </a:ext>
                </a:extLst>
              </a:tr>
              <a:tr h="1049893">
                <a:tc>
                  <a:txBody>
                    <a:bodyPr/>
                    <a:lstStyle/>
                    <a:p>
                      <a:pPr algn="ctr" fontAlgn="ctr"/>
                      <a:r>
                        <a:rPr lang="fr-FR" sz="1400" b="1" i="0" u="none" strike="noStrike" dirty="0">
                          <a:solidFill>
                            <a:schemeClr val="tx2"/>
                          </a:solidFill>
                          <a:effectLst/>
                          <a:latin typeface="Calibri" panose="020F0502020204030204" pitchFamily="34" charset="0"/>
                        </a:rPr>
                        <a:t>CONFORT HYGROTHERMIQUE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limitation du facteur solaire </a:t>
                      </a:r>
                    </a:p>
                    <a:p>
                      <a:pPr marL="171450" indent="-171450" algn="l" fontAlgn="ctr">
                        <a:buFont typeface="Arial" panose="020B0604020202020204" pitchFamily="34" charset="0"/>
                        <a:buChar char="•"/>
                      </a:pPr>
                      <a:r>
                        <a:rPr lang="fr-FR" sz="1400" b="0" i="0" u="none" strike="noStrike" dirty="0" smtClean="0">
                          <a:solidFill>
                            <a:schemeClr val="tx2"/>
                          </a:solidFill>
                          <a:effectLst/>
                          <a:latin typeface="Calibri" panose="020F0502020204030204" pitchFamily="34" charset="0"/>
                        </a:rPr>
                        <a:t>% </a:t>
                      </a:r>
                      <a:r>
                        <a:rPr lang="fr-FR" sz="1400" b="0" i="0" u="none" strike="noStrike" dirty="0">
                          <a:solidFill>
                            <a:schemeClr val="tx2"/>
                          </a:solidFill>
                          <a:effectLst/>
                          <a:latin typeface="Calibri" panose="020F0502020204030204" pitchFamily="34" charset="0"/>
                        </a:rPr>
                        <a:t>de temps de dépassement sur la période d'occupation sur l'année de la plage de confort</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5244473"/>
                  </a:ext>
                </a:extLst>
              </a:tr>
              <a:tr h="353484">
                <a:tc>
                  <a:txBody>
                    <a:bodyPr/>
                    <a:lstStyle/>
                    <a:p>
                      <a:pPr algn="ctr" fontAlgn="ctr"/>
                      <a:r>
                        <a:rPr lang="fr-FR" sz="1400" b="1" i="0" u="none" strike="noStrike" dirty="0">
                          <a:solidFill>
                            <a:schemeClr val="tx2"/>
                          </a:solidFill>
                          <a:effectLst/>
                          <a:latin typeface="Calibri" panose="020F0502020204030204" pitchFamily="34" charset="0"/>
                        </a:rPr>
                        <a:t>ACOUSTIQUE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performance acoustique au-delà de la réglementation</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57221410"/>
                  </a:ext>
                </a:extLst>
              </a:tr>
            </a:tbl>
          </a:graphicData>
        </a:graphic>
      </p:graphicFrame>
      <p:grpSp>
        <p:nvGrpSpPr>
          <p:cNvPr id="8" name="Groupe 7">
            <a:extLst>
              <a:ext uri="{FF2B5EF4-FFF2-40B4-BE49-F238E27FC236}">
                <a16:creationId xmlns:a16="http://schemas.microsoft.com/office/drawing/2014/main" id="{D4386A46-0E9B-4000-8C01-A558199146D3}"/>
              </a:ext>
            </a:extLst>
          </p:cNvPr>
          <p:cNvGrpSpPr/>
          <p:nvPr/>
        </p:nvGrpSpPr>
        <p:grpSpPr>
          <a:xfrm>
            <a:off x="501190" y="1344831"/>
            <a:ext cx="3437645" cy="4580987"/>
            <a:chOff x="334133" y="1434875"/>
            <a:chExt cx="3437645" cy="4580987"/>
          </a:xfrm>
        </p:grpSpPr>
        <p:pic>
          <p:nvPicPr>
            <p:cNvPr id="3" name="Image 2">
              <a:extLst>
                <a:ext uri="{FF2B5EF4-FFF2-40B4-BE49-F238E27FC236}">
                  <a16:creationId xmlns:a16="http://schemas.microsoft.com/office/drawing/2014/main" id="{2F1A0698-666B-40AD-A088-EC986D62DC3A}"/>
                </a:ext>
              </a:extLst>
            </p:cNvPr>
            <p:cNvPicPr>
              <a:picLocks noChangeAspect="1"/>
            </p:cNvPicPr>
            <p:nvPr/>
          </p:nvPicPr>
          <p:blipFill>
            <a:blip r:embed="rId3"/>
            <a:stretch>
              <a:fillRect/>
            </a:stretch>
          </p:blipFill>
          <p:spPr>
            <a:xfrm>
              <a:off x="334133" y="1434875"/>
              <a:ext cx="3437645" cy="4580987"/>
            </a:xfrm>
            <a:prstGeom prst="rect">
              <a:avLst/>
            </a:prstGeom>
          </p:spPr>
        </p:pic>
        <p:sp>
          <p:nvSpPr>
            <p:cNvPr id="11" name="Rectangle 10">
              <a:extLst>
                <a:ext uri="{FF2B5EF4-FFF2-40B4-BE49-F238E27FC236}">
                  <a16:creationId xmlns:a16="http://schemas.microsoft.com/office/drawing/2014/main" id="{E87ADD16-BC16-4489-8537-6F148E1B7491}"/>
                </a:ext>
              </a:extLst>
            </p:cNvPr>
            <p:cNvSpPr/>
            <p:nvPr/>
          </p:nvSpPr>
          <p:spPr>
            <a:xfrm rot="18752354">
              <a:off x="2976017" y="4888015"/>
              <a:ext cx="1055716" cy="232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 coins arrondis 11">
            <a:extLst>
              <a:ext uri="{FF2B5EF4-FFF2-40B4-BE49-F238E27FC236}">
                <a16:creationId xmlns:a16="http://schemas.microsoft.com/office/drawing/2014/main" id="{1A6E2BF9-3329-4DBE-9A45-2095163C7F78}"/>
              </a:ext>
            </a:extLst>
          </p:cNvPr>
          <p:cNvSpPr/>
          <p:nvPr/>
        </p:nvSpPr>
        <p:spPr>
          <a:xfrm>
            <a:off x="322729" y="972848"/>
            <a:ext cx="3854824" cy="5257623"/>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4437681" y="6230471"/>
            <a:ext cx="7001463" cy="369332"/>
          </a:xfrm>
          <a:prstGeom prst="rect">
            <a:avLst/>
          </a:prstGeom>
          <a:noFill/>
        </p:spPr>
        <p:txBody>
          <a:bodyPr wrap="square" rtlCol="0">
            <a:spAutoFit/>
          </a:bodyPr>
          <a:lstStyle/>
          <a:p>
            <a:r>
              <a:rPr lang="fr-FR" dirty="0" smtClean="0">
                <a:solidFill>
                  <a:schemeClr val="bg1">
                    <a:lumMod val="75000"/>
                  </a:schemeClr>
                </a:solidFill>
              </a:rPr>
              <a:t>En gris : ce qui était déjà prévu sans l’application du référentiel HQE </a:t>
            </a:r>
            <a:endParaRPr lang="fr-FR" dirty="0">
              <a:solidFill>
                <a:schemeClr val="bg1">
                  <a:lumMod val="75000"/>
                </a:schemeClr>
              </a:solidFill>
            </a:endParaRPr>
          </a:p>
        </p:txBody>
      </p:sp>
    </p:spTree>
    <p:extLst>
      <p:ext uri="{BB962C8B-B14F-4D97-AF65-F5344CB8AC3E}">
        <p14:creationId xmlns:p14="http://schemas.microsoft.com/office/powerpoint/2010/main" val="2844218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B569BD-2CDD-4FF1-957F-6BB79AD50B94}"/>
              </a:ext>
            </a:extLst>
          </p:cNvPr>
          <p:cNvSpPr>
            <a:spLocks noGrp="1"/>
          </p:cNvSpPr>
          <p:nvPr>
            <p:ph type="sldNum" sz="quarter" idx="26"/>
          </p:nvPr>
        </p:nvSpPr>
        <p:spPr/>
        <p:txBody>
          <a:bodyPr/>
          <a:lstStyle/>
          <a:p>
            <a:fld id="{27F63893-9D7C-4D41-AC61-E8ABFBCB521E}" type="slidenum">
              <a:rPr lang="fr-FR" smtClean="0"/>
              <a:pPr/>
              <a:t>26</a:t>
            </a:fld>
            <a:endParaRPr lang="fr-FR" dirty="0"/>
          </a:p>
        </p:txBody>
      </p:sp>
      <p:sp>
        <p:nvSpPr>
          <p:cNvPr id="5" name="Espace réservé du texte 4">
            <a:extLst>
              <a:ext uri="{FF2B5EF4-FFF2-40B4-BE49-F238E27FC236}">
                <a16:creationId xmlns:a16="http://schemas.microsoft.com/office/drawing/2014/main" id="{F48C47EB-FD4E-439E-9A5D-D71BC81CD874}"/>
              </a:ext>
            </a:extLst>
          </p:cNvPr>
          <p:cNvSpPr>
            <a:spLocks noGrp="1"/>
          </p:cNvSpPr>
          <p:nvPr>
            <p:ph type="body" sz="quarter" idx="19"/>
          </p:nvPr>
        </p:nvSpPr>
        <p:spPr>
          <a:xfrm>
            <a:off x="129947" y="152680"/>
            <a:ext cx="11449244" cy="535484"/>
          </a:xfrm>
        </p:spPr>
        <p:txBody>
          <a:bodyPr/>
          <a:lstStyle/>
          <a:p>
            <a:r>
              <a:rPr lang="fr-FR" dirty="0"/>
              <a:t>L’ENGAGEMENT Qualité DE VIE</a:t>
            </a:r>
          </a:p>
        </p:txBody>
      </p:sp>
      <p:graphicFrame>
        <p:nvGraphicFramePr>
          <p:cNvPr id="9" name="Tableau 8">
            <a:extLst>
              <a:ext uri="{FF2B5EF4-FFF2-40B4-BE49-F238E27FC236}">
                <a16:creationId xmlns:a16="http://schemas.microsoft.com/office/drawing/2014/main" id="{F9F40FEA-B60A-4173-88FB-B5B54FF04444}"/>
              </a:ext>
            </a:extLst>
          </p:cNvPr>
          <p:cNvGraphicFramePr>
            <a:graphicFrameLocks noGrp="1"/>
          </p:cNvGraphicFramePr>
          <p:nvPr>
            <p:extLst>
              <p:ext uri="{D42A27DB-BD31-4B8C-83A1-F6EECF244321}">
                <p14:modId xmlns:p14="http://schemas.microsoft.com/office/powerpoint/2010/main" val="2616451240"/>
              </p:ext>
            </p:extLst>
          </p:nvPr>
        </p:nvGraphicFramePr>
        <p:xfrm>
          <a:off x="4387053" y="738090"/>
          <a:ext cx="7074133" cy="5727137"/>
        </p:xfrm>
        <a:graphic>
          <a:graphicData uri="http://schemas.openxmlformats.org/drawingml/2006/table">
            <a:tbl>
              <a:tblPr/>
              <a:tblGrid>
                <a:gridCol w="1661012">
                  <a:extLst>
                    <a:ext uri="{9D8B030D-6E8A-4147-A177-3AD203B41FA5}">
                      <a16:colId xmlns:a16="http://schemas.microsoft.com/office/drawing/2014/main" val="251291579"/>
                    </a:ext>
                  </a:extLst>
                </a:gridCol>
                <a:gridCol w="2823722">
                  <a:extLst>
                    <a:ext uri="{9D8B030D-6E8A-4147-A177-3AD203B41FA5}">
                      <a16:colId xmlns:a16="http://schemas.microsoft.com/office/drawing/2014/main" val="3597856759"/>
                    </a:ext>
                  </a:extLst>
                </a:gridCol>
                <a:gridCol w="2589399">
                  <a:extLst>
                    <a:ext uri="{9D8B030D-6E8A-4147-A177-3AD203B41FA5}">
                      <a16:colId xmlns:a16="http://schemas.microsoft.com/office/drawing/2014/main" val="1479489940"/>
                    </a:ext>
                  </a:extLst>
                </a:gridCol>
              </a:tblGrid>
              <a:tr h="372805">
                <a:tc>
                  <a:txBody>
                    <a:bodyPr/>
                    <a:lstStyle/>
                    <a:p>
                      <a:pPr algn="ctr" fontAlgn="ctr"/>
                      <a:r>
                        <a:rPr lang="fr-FR" sz="1600" b="1" i="0" u="none" strike="noStrike" dirty="0">
                          <a:solidFill>
                            <a:schemeClr val="tx2"/>
                          </a:solidFill>
                          <a:effectLst/>
                          <a:latin typeface="Calibri" panose="020F0502020204030204" pitchFamily="34" charset="0"/>
                        </a:rPr>
                        <a:t>Thème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600" b="1" i="0" u="none" strike="noStrike" dirty="0">
                          <a:solidFill>
                            <a:schemeClr val="tx2"/>
                          </a:solidFill>
                          <a:effectLst/>
                          <a:latin typeface="Calibri" panose="020F0502020204030204" pitchFamily="34" charset="0"/>
                        </a:rPr>
                        <a:t>Points forts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600" b="1" i="0" u="none" strike="noStrike" dirty="0">
                          <a:solidFill>
                            <a:schemeClr val="tx2"/>
                          </a:solidFill>
                          <a:effectLst/>
                          <a:latin typeface="Calibri" panose="020F0502020204030204" pitchFamily="34" charset="0"/>
                        </a:rPr>
                        <a:t>Points faibles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22855589"/>
                  </a:ext>
                </a:extLst>
              </a:tr>
              <a:tr h="317155">
                <a:tc>
                  <a:txBody>
                    <a:bodyPr/>
                    <a:lstStyle/>
                    <a:p>
                      <a:pPr algn="ctr" fontAlgn="ctr"/>
                      <a:r>
                        <a:rPr lang="fr-FR" sz="1400" b="1" i="0" u="none" strike="noStrike" dirty="0">
                          <a:solidFill>
                            <a:schemeClr val="tx2"/>
                          </a:solidFill>
                          <a:effectLst/>
                          <a:latin typeface="Calibri" panose="020F0502020204030204" pitchFamily="34" charset="0"/>
                        </a:rPr>
                        <a:t>CONFORT VISUEL</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traitement des locaux borgnes </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traitement des éblouissements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4142120"/>
                  </a:ext>
                </a:extLst>
              </a:tr>
              <a:tr h="1253012">
                <a:tc>
                  <a:txBody>
                    <a:bodyPr/>
                    <a:lstStyle/>
                    <a:p>
                      <a:pPr algn="ctr" fontAlgn="ctr"/>
                      <a:r>
                        <a:rPr lang="fr-FR" sz="1400" b="1" i="0" u="none" strike="noStrike" dirty="0">
                          <a:solidFill>
                            <a:schemeClr val="tx2"/>
                          </a:solidFill>
                          <a:effectLst/>
                          <a:latin typeface="Calibri" panose="020F0502020204030204" pitchFamily="34" charset="0"/>
                        </a:rPr>
                        <a:t>ACCESSIBILITE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dispositifs de communication et de contrôle d’accès utilisables par tous</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seuil(s) d’entrée contrasté(s) et franchissable(s) sans effort </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sols, murs, portes et poignées contrastés</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dispositifs de commandes repérables, et faciles à atteindre et ne nécessitant pas deux actions simultanées pour leur mise en œuvre </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manœuvre de portes et circulations confortables dans les sanitaires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2116584"/>
                  </a:ext>
                </a:extLst>
              </a:tr>
              <a:tr h="777461">
                <a:tc>
                  <a:txBody>
                    <a:bodyPr/>
                    <a:lstStyle/>
                    <a:p>
                      <a:pPr algn="ctr" fontAlgn="ctr"/>
                      <a:r>
                        <a:rPr lang="fr-FR" sz="1400" b="1" i="0" u="none" strike="noStrike" dirty="0">
                          <a:solidFill>
                            <a:schemeClr val="tx2"/>
                          </a:solidFill>
                          <a:effectLst/>
                          <a:latin typeface="Calibri" panose="020F0502020204030204" pitchFamily="34" charset="0"/>
                        </a:rPr>
                        <a:t>TRANSPORT</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abris vélos </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douches pour le personnel </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présence forte transport public</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station </a:t>
                      </a:r>
                      <a:r>
                        <a:rPr lang="fr-FR" sz="1400" b="0" i="0" u="none" strike="noStrike" dirty="0" smtClean="0">
                          <a:solidFill>
                            <a:schemeClr val="bg1">
                              <a:lumMod val="65000"/>
                            </a:schemeClr>
                          </a:solidFill>
                          <a:effectLst/>
                          <a:latin typeface="Calibri" panose="020F0502020204030204" pitchFamily="34" charset="0"/>
                        </a:rPr>
                        <a:t>de vélos en libre</a:t>
                      </a:r>
                      <a:r>
                        <a:rPr lang="fr-FR" sz="1400" b="0" i="0" u="none" strike="noStrike" baseline="0" dirty="0" smtClean="0">
                          <a:solidFill>
                            <a:schemeClr val="bg1">
                              <a:lumMod val="65000"/>
                            </a:schemeClr>
                          </a:solidFill>
                          <a:effectLst/>
                          <a:latin typeface="Calibri" panose="020F0502020204030204" pitchFamily="34" charset="0"/>
                        </a:rPr>
                        <a:t> service</a:t>
                      </a:r>
                      <a:endParaRPr lang="fr-FR" sz="1400" b="0" i="0" u="none" strike="noStrike" dirty="0">
                        <a:solidFill>
                          <a:schemeClr val="bg1">
                            <a:lumMod val="65000"/>
                          </a:schemeClr>
                        </a:solidFill>
                        <a:effectLst/>
                        <a:latin typeface="Calibri" panose="020F0502020204030204" pitchFamily="34" charset="0"/>
                      </a:endParaRP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voies cyclables à proximité du site </a:t>
                      </a:r>
                    </a:p>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présence artère urbaine structurante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réseau sécurisé 2 roues à l'intérieur du site </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places de recharge pour véhicules électriques </a:t>
                      </a:r>
                    </a:p>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places de stationnement réservé covoiturage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5519814"/>
                  </a:ext>
                </a:extLst>
              </a:tr>
              <a:tr h="473131">
                <a:tc>
                  <a:txBody>
                    <a:bodyPr/>
                    <a:lstStyle/>
                    <a:p>
                      <a:pPr algn="ctr" fontAlgn="ctr"/>
                      <a:r>
                        <a:rPr lang="fr-FR" sz="1400" b="1" i="0" u="none" strike="noStrike" dirty="0">
                          <a:solidFill>
                            <a:schemeClr val="tx2"/>
                          </a:solidFill>
                          <a:effectLst/>
                          <a:latin typeface="Calibri" panose="020F0502020204030204" pitchFamily="34" charset="0"/>
                        </a:rPr>
                        <a:t>SERVICES</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 </a:t>
                      </a:r>
                      <a:r>
                        <a:rPr lang="fr-FR" sz="1400" b="0" i="0" u="none" strike="noStrike" dirty="0">
                          <a:solidFill>
                            <a:schemeClr val="bg1">
                              <a:lumMod val="65000"/>
                            </a:schemeClr>
                          </a:solidFill>
                          <a:effectLst/>
                          <a:latin typeface="Calibri" panose="020F0502020204030204" pitchFamily="34" charset="0"/>
                        </a:rPr>
                        <a:t>proximité nombreux services: restaurants, librairie, distributeur de billets, épicerie…</a:t>
                      </a: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endParaRPr lang="fr-FR" sz="1400" b="0" i="0" u="none" strike="noStrike" dirty="0">
                        <a:solidFill>
                          <a:schemeClr val="tx2"/>
                        </a:solidFill>
                        <a:effectLst/>
                        <a:latin typeface="Calibri" panose="020F0502020204030204" pitchFamily="34" charset="0"/>
                      </a:endParaRPr>
                    </a:p>
                  </a:txBody>
                  <a:tcPr marL="5083" marR="5083" marT="50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2131298"/>
                  </a:ext>
                </a:extLst>
              </a:tr>
            </a:tbl>
          </a:graphicData>
        </a:graphic>
      </p:graphicFrame>
      <p:grpSp>
        <p:nvGrpSpPr>
          <p:cNvPr id="15" name="Groupe 14">
            <a:extLst>
              <a:ext uri="{FF2B5EF4-FFF2-40B4-BE49-F238E27FC236}">
                <a16:creationId xmlns:a16="http://schemas.microsoft.com/office/drawing/2014/main" id="{0DB99965-DE84-414C-AA74-E53BC01AB9A7}"/>
              </a:ext>
            </a:extLst>
          </p:cNvPr>
          <p:cNvGrpSpPr/>
          <p:nvPr/>
        </p:nvGrpSpPr>
        <p:grpSpPr>
          <a:xfrm>
            <a:off x="591958" y="1201981"/>
            <a:ext cx="3249792" cy="4847766"/>
            <a:chOff x="591959" y="1201981"/>
            <a:chExt cx="3249792" cy="4847766"/>
          </a:xfrm>
        </p:grpSpPr>
        <p:grpSp>
          <p:nvGrpSpPr>
            <p:cNvPr id="14" name="Groupe 13">
              <a:extLst>
                <a:ext uri="{FF2B5EF4-FFF2-40B4-BE49-F238E27FC236}">
                  <a16:creationId xmlns:a16="http://schemas.microsoft.com/office/drawing/2014/main" id="{CC825A52-C04C-47CB-92C9-62F85D58F1D6}"/>
                </a:ext>
              </a:extLst>
            </p:cNvPr>
            <p:cNvGrpSpPr/>
            <p:nvPr/>
          </p:nvGrpSpPr>
          <p:grpSpPr>
            <a:xfrm>
              <a:off x="591959" y="1201981"/>
              <a:ext cx="3249792" cy="4847766"/>
              <a:chOff x="900040" y="1203561"/>
              <a:chExt cx="3249792" cy="4847766"/>
            </a:xfrm>
          </p:grpSpPr>
          <p:sp>
            <p:nvSpPr>
              <p:cNvPr id="10" name="Rectangle 9">
                <a:extLst>
                  <a:ext uri="{FF2B5EF4-FFF2-40B4-BE49-F238E27FC236}">
                    <a16:creationId xmlns:a16="http://schemas.microsoft.com/office/drawing/2014/main" id="{EFFB80AC-CE84-4BBA-A27C-C831CBD28A1C}"/>
                  </a:ext>
                </a:extLst>
              </p:cNvPr>
              <p:cNvSpPr/>
              <p:nvPr/>
            </p:nvSpPr>
            <p:spPr>
              <a:xfrm rot="19001442">
                <a:off x="2226237" y="5201374"/>
                <a:ext cx="1923595" cy="246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highlight>
                    <a:srgbClr val="FFFF00"/>
                  </a:highlight>
                </a:endParaRPr>
              </a:p>
            </p:txBody>
          </p:sp>
          <p:grpSp>
            <p:nvGrpSpPr>
              <p:cNvPr id="3" name="Groupe 2">
                <a:extLst>
                  <a:ext uri="{FF2B5EF4-FFF2-40B4-BE49-F238E27FC236}">
                    <a16:creationId xmlns:a16="http://schemas.microsoft.com/office/drawing/2014/main" id="{95F28013-E0D9-4C01-A4ED-E7572C8E8CB2}"/>
                  </a:ext>
                </a:extLst>
              </p:cNvPr>
              <p:cNvGrpSpPr/>
              <p:nvPr/>
            </p:nvGrpSpPr>
            <p:grpSpPr>
              <a:xfrm>
                <a:off x="900040" y="1203561"/>
                <a:ext cx="2737431" cy="4847766"/>
                <a:chOff x="990491" y="1053389"/>
                <a:chExt cx="2737431" cy="4847766"/>
              </a:xfrm>
            </p:grpSpPr>
            <p:pic>
              <p:nvPicPr>
                <p:cNvPr id="2" name="Image 1">
                  <a:extLst>
                    <a:ext uri="{FF2B5EF4-FFF2-40B4-BE49-F238E27FC236}">
                      <a16:creationId xmlns:a16="http://schemas.microsoft.com/office/drawing/2014/main" id="{FC2A24AF-42F4-4022-B226-80DB5A38E01D}"/>
                    </a:ext>
                  </a:extLst>
                </p:cNvPr>
                <p:cNvPicPr>
                  <a:picLocks noChangeAspect="1"/>
                </p:cNvPicPr>
                <p:nvPr/>
              </p:nvPicPr>
              <p:blipFill>
                <a:blip r:embed="rId3"/>
                <a:stretch>
                  <a:fillRect/>
                </a:stretch>
              </p:blipFill>
              <p:spPr>
                <a:xfrm>
                  <a:off x="1128727" y="1053389"/>
                  <a:ext cx="2599195" cy="4847766"/>
                </a:xfrm>
                <a:prstGeom prst="rect">
                  <a:avLst/>
                </a:prstGeom>
              </p:spPr>
            </p:pic>
            <p:sp>
              <p:nvSpPr>
                <p:cNvPr id="11" name="Rectangle 10">
                  <a:extLst>
                    <a:ext uri="{FF2B5EF4-FFF2-40B4-BE49-F238E27FC236}">
                      <a16:creationId xmlns:a16="http://schemas.microsoft.com/office/drawing/2014/main" id="{7EE176F6-43FB-4E8C-BB96-CE225398D89A}"/>
                    </a:ext>
                  </a:extLst>
                </p:cNvPr>
                <p:cNvSpPr/>
                <p:nvPr/>
              </p:nvSpPr>
              <p:spPr>
                <a:xfrm rot="16200000">
                  <a:off x="-100309" y="2655438"/>
                  <a:ext cx="2947801" cy="766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highlight>
                      <a:srgbClr val="FFFF00"/>
                    </a:highlight>
                  </a:endParaRPr>
                </a:p>
              </p:txBody>
            </p:sp>
          </p:grpSp>
          <p:sp>
            <p:nvSpPr>
              <p:cNvPr id="13" name="Rectangle 12">
                <a:extLst>
                  <a:ext uri="{FF2B5EF4-FFF2-40B4-BE49-F238E27FC236}">
                    <a16:creationId xmlns:a16="http://schemas.microsoft.com/office/drawing/2014/main" id="{38CAF5B1-67F1-442D-815E-9DFBE09B66BE}"/>
                  </a:ext>
                </a:extLst>
              </p:cNvPr>
              <p:cNvSpPr/>
              <p:nvPr/>
            </p:nvSpPr>
            <p:spPr>
              <a:xfrm rot="18494244">
                <a:off x="730482" y="4801242"/>
                <a:ext cx="953145" cy="254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Rectangle 5">
              <a:extLst>
                <a:ext uri="{FF2B5EF4-FFF2-40B4-BE49-F238E27FC236}">
                  <a16:creationId xmlns:a16="http://schemas.microsoft.com/office/drawing/2014/main" id="{AFD55E34-10EB-4DAA-9C5D-1EC74D2EF1F3}"/>
                </a:ext>
              </a:extLst>
            </p:cNvPr>
            <p:cNvSpPr/>
            <p:nvPr/>
          </p:nvSpPr>
          <p:spPr>
            <a:xfrm rot="18966844">
              <a:off x="1656436" y="5302757"/>
              <a:ext cx="2005335" cy="38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 coins arrondis 11">
            <a:extLst>
              <a:ext uri="{FF2B5EF4-FFF2-40B4-BE49-F238E27FC236}">
                <a16:creationId xmlns:a16="http://schemas.microsoft.com/office/drawing/2014/main" id="{39540054-FA0A-484B-83B1-4A22FC5DC8AD}"/>
              </a:ext>
            </a:extLst>
          </p:cNvPr>
          <p:cNvSpPr/>
          <p:nvPr/>
        </p:nvSpPr>
        <p:spPr>
          <a:xfrm>
            <a:off x="372057" y="1201981"/>
            <a:ext cx="3446739" cy="4847766"/>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5138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B569BD-2CDD-4FF1-957F-6BB79AD50B94}"/>
              </a:ext>
            </a:extLst>
          </p:cNvPr>
          <p:cNvSpPr>
            <a:spLocks noGrp="1"/>
          </p:cNvSpPr>
          <p:nvPr>
            <p:ph type="sldNum" sz="quarter" idx="26"/>
          </p:nvPr>
        </p:nvSpPr>
        <p:spPr/>
        <p:txBody>
          <a:bodyPr/>
          <a:lstStyle/>
          <a:p>
            <a:fld id="{27F63893-9D7C-4D41-AC61-E8ABFBCB521E}" type="slidenum">
              <a:rPr lang="fr-FR" smtClean="0"/>
              <a:pPr/>
              <a:t>27</a:t>
            </a:fld>
            <a:endParaRPr lang="fr-FR" dirty="0"/>
          </a:p>
        </p:txBody>
      </p:sp>
      <p:sp>
        <p:nvSpPr>
          <p:cNvPr id="5" name="Espace réservé du texte 4">
            <a:extLst>
              <a:ext uri="{FF2B5EF4-FFF2-40B4-BE49-F238E27FC236}">
                <a16:creationId xmlns:a16="http://schemas.microsoft.com/office/drawing/2014/main" id="{F48C47EB-FD4E-439E-9A5D-D71BC81CD874}"/>
              </a:ext>
            </a:extLst>
          </p:cNvPr>
          <p:cNvSpPr>
            <a:spLocks noGrp="1"/>
          </p:cNvSpPr>
          <p:nvPr>
            <p:ph type="body" sz="quarter" idx="19"/>
          </p:nvPr>
        </p:nvSpPr>
        <p:spPr>
          <a:xfrm>
            <a:off x="162559" y="56684"/>
            <a:ext cx="11416631" cy="613639"/>
          </a:xfrm>
        </p:spPr>
        <p:txBody>
          <a:bodyPr anchor="t"/>
          <a:lstStyle/>
          <a:p>
            <a:r>
              <a:rPr lang="fr-FR" dirty="0"/>
              <a:t>L’ENGAGEMENT RESPECT DE L’ENVIRONNEMENT – SCORE 57%</a:t>
            </a:r>
          </a:p>
        </p:txBody>
      </p:sp>
      <p:graphicFrame>
        <p:nvGraphicFramePr>
          <p:cNvPr id="12" name="Tableau 11">
            <a:extLst>
              <a:ext uri="{FF2B5EF4-FFF2-40B4-BE49-F238E27FC236}">
                <a16:creationId xmlns:a16="http://schemas.microsoft.com/office/drawing/2014/main" id="{8B81A556-F2AC-4364-AEB1-B91909B465D1}"/>
              </a:ext>
            </a:extLst>
          </p:cNvPr>
          <p:cNvGraphicFramePr>
            <a:graphicFrameLocks noGrp="1"/>
          </p:cNvGraphicFramePr>
          <p:nvPr>
            <p:extLst>
              <p:ext uri="{D42A27DB-BD31-4B8C-83A1-F6EECF244321}">
                <p14:modId xmlns:p14="http://schemas.microsoft.com/office/powerpoint/2010/main" val="3290962710"/>
              </p:ext>
            </p:extLst>
          </p:nvPr>
        </p:nvGraphicFramePr>
        <p:xfrm>
          <a:off x="4330931" y="649065"/>
          <a:ext cx="7027949" cy="6174067"/>
        </p:xfrm>
        <a:graphic>
          <a:graphicData uri="http://schemas.openxmlformats.org/drawingml/2006/table">
            <a:tbl>
              <a:tblPr/>
              <a:tblGrid>
                <a:gridCol w="1555782">
                  <a:extLst>
                    <a:ext uri="{9D8B030D-6E8A-4147-A177-3AD203B41FA5}">
                      <a16:colId xmlns:a16="http://schemas.microsoft.com/office/drawing/2014/main" val="2434930298"/>
                    </a:ext>
                  </a:extLst>
                </a:gridCol>
                <a:gridCol w="2941678">
                  <a:extLst>
                    <a:ext uri="{9D8B030D-6E8A-4147-A177-3AD203B41FA5}">
                      <a16:colId xmlns:a16="http://schemas.microsoft.com/office/drawing/2014/main" val="805375280"/>
                    </a:ext>
                  </a:extLst>
                </a:gridCol>
                <a:gridCol w="2530489">
                  <a:extLst>
                    <a:ext uri="{9D8B030D-6E8A-4147-A177-3AD203B41FA5}">
                      <a16:colId xmlns:a16="http://schemas.microsoft.com/office/drawing/2014/main" val="1226951567"/>
                    </a:ext>
                  </a:extLst>
                </a:gridCol>
              </a:tblGrid>
              <a:tr h="275755">
                <a:tc>
                  <a:txBody>
                    <a:bodyPr/>
                    <a:lstStyle/>
                    <a:p>
                      <a:pPr algn="ctr" fontAlgn="ctr"/>
                      <a:r>
                        <a:rPr lang="fr-FR" sz="1400" b="1" i="0" u="none" strike="noStrike" dirty="0">
                          <a:solidFill>
                            <a:schemeClr val="tx2"/>
                          </a:solidFill>
                          <a:effectLst/>
                          <a:latin typeface="Calibri" panose="020F0502020204030204" pitchFamily="34" charset="0"/>
                        </a:rPr>
                        <a:t>Thème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400" b="1" i="0" u="none" strike="noStrike" dirty="0">
                          <a:solidFill>
                            <a:schemeClr val="tx2"/>
                          </a:solidFill>
                          <a:effectLst/>
                          <a:latin typeface="Calibri" panose="020F0502020204030204" pitchFamily="34" charset="0"/>
                        </a:rPr>
                        <a:t>Points forts</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400" b="1" i="0" u="none" strike="noStrike" dirty="0">
                          <a:solidFill>
                            <a:schemeClr val="tx2"/>
                          </a:solidFill>
                          <a:effectLst/>
                          <a:latin typeface="Calibri" panose="020F0502020204030204" pitchFamily="34" charset="0"/>
                        </a:rPr>
                        <a:t>Points faibles</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95264162"/>
                  </a:ext>
                </a:extLst>
              </a:tr>
              <a:tr h="619093">
                <a:tc>
                  <a:txBody>
                    <a:bodyPr/>
                    <a:lstStyle/>
                    <a:p>
                      <a:pPr algn="ctr" fontAlgn="ctr"/>
                      <a:r>
                        <a:rPr lang="fr-FR" sz="1400" b="1" i="0" u="none" strike="noStrike" dirty="0">
                          <a:solidFill>
                            <a:schemeClr val="tx2"/>
                          </a:solidFill>
                          <a:effectLst/>
                          <a:latin typeface="Calibri" panose="020F0502020204030204" pitchFamily="34" charset="0"/>
                        </a:rPr>
                        <a:t>ENERGIE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consommation d'énergie primaire: classe B </a:t>
                      </a:r>
                    </a:p>
                    <a:p>
                      <a:pPr marL="0" indent="0" algn="l" fontAlgn="ctr">
                        <a:buFont typeface="Arial" panose="020B0604020202020204" pitchFamily="34" charset="0"/>
                        <a:buNone/>
                      </a:pPr>
                      <a:r>
                        <a:rPr lang="fr-FR" sz="1400" b="0" i="0" u="none" strike="noStrike" dirty="0">
                          <a:solidFill>
                            <a:srgbClr val="002060"/>
                          </a:solidFill>
                          <a:effectLst/>
                          <a:latin typeface="+mn-lt"/>
                        </a:rPr>
                        <a:t>(entre 460 et 540 </a:t>
                      </a:r>
                      <a:r>
                        <a:rPr lang="fr-FR" sz="1400" b="0" i="0" u="none" strike="noStrike" kern="1200" baseline="0" dirty="0">
                          <a:solidFill>
                            <a:srgbClr val="002060"/>
                          </a:solidFill>
                          <a:latin typeface="+mn-lt"/>
                          <a:ea typeface="+mn-ea"/>
                          <a:cs typeface="+mn-cs"/>
                        </a:rPr>
                        <a:t>kWhEP/m2SDP.an )</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3935785"/>
                  </a:ext>
                </a:extLst>
              </a:tr>
              <a:tr h="1027588">
                <a:tc>
                  <a:txBody>
                    <a:bodyPr/>
                    <a:lstStyle/>
                    <a:p>
                      <a:pPr algn="ctr" fontAlgn="ctr"/>
                      <a:r>
                        <a:rPr lang="fr-FR" sz="1400" b="1" i="0" u="none" strike="noStrike" dirty="0">
                          <a:solidFill>
                            <a:schemeClr val="tx2"/>
                          </a:solidFill>
                          <a:effectLst/>
                          <a:latin typeface="Calibri" panose="020F0502020204030204" pitchFamily="34" charset="0"/>
                        </a:rPr>
                        <a:t>EAU</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 réduction de la consommation des grands postes </a:t>
                      </a:r>
                    </a:p>
                    <a:p>
                      <a:pPr marL="171450" indent="-171450" algn="l" fontAlgn="ctr">
                        <a:buFont typeface="Arial" panose="020B0604020202020204" pitchFamily="34" charset="0"/>
                        <a:buChar char="•"/>
                      </a:pPr>
                      <a:r>
                        <a:rPr lang="fr-FR" sz="1400" b="0" i="0" u="none" strike="noStrike" dirty="0" smtClean="0">
                          <a:solidFill>
                            <a:schemeClr val="tx2"/>
                          </a:solidFill>
                          <a:effectLst/>
                          <a:latin typeface="Calibri" panose="020F0502020204030204" pitchFamily="34" charset="0"/>
                        </a:rPr>
                        <a:t>Réutilisation des eaux perdues de la dialyse</a:t>
                      </a:r>
                      <a:endParaRPr lang="fr-FR" sz="1400" b="0" i="0" u="none" strike="noStrike" dirty="0">
                        <a:solidFill>
                          <a:schemeClr val="tx2"/>
                        </a:solidFill>
                        <a:effectLst/>
                        <a:latin typeface="Calibri" panose="020F0502020204030204" pitchFamily="34" charset="0"/>
                      </a:endParaRP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infiltration des EP: emprise forte foncier</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6104987"/>
                  </a:ext>
                </a:extLst>
              </a:tr>
              <a:tr h="414845">
                <a:tc>
                  <a:txBody>
                    <a:bodyPr/>
                    <a:lstStyle/>
                    <a:p>
                      <a:pPr algn="ctr" fontAlgn="ctr"/>
                      <a:r>
                        <a:rPr lang="fr-FR" sz="1400" b="1" i="0" u="none" strike="noStrike" dirty="0">
                          <a:solidFill>
                            <a:schemeClr val="tx2"/>
                          </a:solidFill>
                          <a:effectLst/>
                          <a:latin typeface="Calibri" panose="020F0502020204030204" pitchFamily="34" charset="0"/>
                        </a:rPr>
                        <a:t>DECHETS</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 pourcentage de valorisation (20%) des déchets de chantier</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réemploi terre in situ</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878357"/>
                  </a:ext>
                </a:extLst>
              </a:tr>
              <a:tr h="619093">
                <a:tc>
                  <a:txBody>
                    <a:bodyPr/>
                    <a:lstStyle/>
                    <a:p>
                      <a:pPr algn="ctr" fontAlgn="ctr"/>
                      <a:r>
                        <a:rPr lang="fr-FR" sz="1400" b="1" i="0" u="none" strike="noStrike" dirty="0">
                          <a:solidFill>
                            <a:schemeClr val="tx2"/>
                          </a:solidFill>
                          <a:effectLst/>
                          <a:latin typeface="Calibri" panose="020F0502020204030204" pitchFamily="34" charset="0"/>
                        </a:rPr>
                        <a:t>CARBONE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rgbClr val="002060"/>
                          </a:solidFill>
                          <a:effectLst/>
                          <a:latin typeface="+mn-lt"/>
                        </a:rPr>
                        <a:t>émissions carbone: </a:t>
                      </a:r>
                      <a:r>
                        <a:rPr lang="fr-FR" sz="1400" b="0" i="0" u="none" strike="noStrike" dirty="0" smtClean="0">
                          <a:solidFill>
                            <a:srgbClr val="002060"/>
                          </a:solidFill>
                          <a:effectLst/>
                          <a:latin typeface="+mn-lt"/>
                        </a:rPr>
                        <a:t>classe </a:t>
                      </a:r>
                      <a:r>
                        <a:rPr lang="fr-FR" sz="1400" b="0" i="0" u="none" strike="noStrike" dirty="0">
                          <a:solidFill>
                            <a:srgbClr val="002060"/>
                          </a:solidFill>
                          <a:effectLst/>
                          <a:latin typeface="+mn-lt"/>
                        </a:rPr>
                        <a:t>C </a:t>
                      </a:r>
                    </a:p>
                    <a:p>
                      <a:r>
                        <a:rPr lang="fr-FR" sz="1400" b="0" i="0" u="none" strike="noStrike" kern="1200" baseline="0" dirty="0">
                          <a:solidFill>
                            <a:srgbClr val="002060"/>
                          </a:solidFill>
                          <a:latin typeface="+mn-lt"/>
                          <a:ea typeface="+mn-ea"/>
                          <a:cs typeface="+mn-cs"/>
                        </a:rPr>
                        <a:t>(Entre &gt; 33 et ≤ 48 kg </a:t>
                      </a:r>
                      <a:r>
                        <a:rPr lang="fr-FR" sz="1400" b="0" i="0" u="none" strike="noStrike" kern="1200" baseline="0" dirty="0" err="1">
                          <a:solidFill>
                            <a:srgbClr val="002060"/>
                          </a:solidFill>
                          <a:latin typeface="+mn-lt"/>
                          <a:ea typeface="+mn-ea"/>
                          <a:cs typeface="+mn-cs"/>
                        </a:rPr>
                        <a:t>eq</a:t>
                      </a:r>
                      <a:r>
                        <a:rPr lang="fr-FR" sz="1400" b="0" i="0" u="none" strike="noStrike" kern="1200" baseline="0" dirty="0">
                          <a:solidFill>
                            <a:srgbClr val="002060"/>
                          </a:solidFill>
                          <a:latin typeface="+mn-lt"/>
                          <a:ea typeface="+mn-ea"/>
                          <a:cs typeface="+mn-cs"/>
                        </a:rPr>
                        <a:t> CO2/m2 SDP.an)</a:t>
                      </a:r>
                      <a:endParaRPr lang="fr-FR" sz="1400" b="0" i="0" u="none" strike="noStrike" dirty="0">
                        <a:solidFill>
                          <a:schemeClr val="tx2"/>
                        </a:solidFill>
                        <a:effectLst/>
                        <a:latin typeface="Calibri" panose="020F0502020204030204" pitchFamily="34" charset="0"/>
                      </a:endParaRP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1822424"/>
                  </a:ext>
                </a:extLst>
              </a:tr>
              <a:tr h="619093">
                <a:tc>
                  <a:txBody>
                    <a:bodyPr/>
                    <a:lstStyle/>
                    <a:p>
                      <a:pPr algn="ctr" fontAlgn="ctr"/>
                      <a:r>
                        <a:rPr lang="fr-FR" sz="1400" b="1" i="0" u="none" strike="noStrike" dirty="0">
                          <a:solidFill>
                            <a:schemeClr val="tx2"/>
                          </a:solidFill>
                          <a:effectLst/>
                          <a:latin typeface="Calibri" panose="020F0502020204030204" pitchFamily="34" charset="0"/>
                        </a:rPr>
                        <a:t>ADAPTATION AU CHANGEMENT CLIMATIQUE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îlot de chaleur: emprise forte foncier</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12975229"/>
                  </a:ext>
                </a:extLst>
              </a:tr>
              <a:tr h="1231836">
                <a:tc>
                  <a:txBody>
                    <a:bodyPr/>
                    <a:lstStyle/>
                    <a:p>
                      <a:pPr algn="ctr" fontAlgn="ctr"/>
                      <a:r>
                        <a:rPr lang="fr-FR" sz="1400" b="1" i="0" u="none" strike="noStrike" dirty="0">
                          <a:solidFill>
                            <a:schemeClr val="tx2"/>
                          </a:solidFill>
                          <a:effectLst/>
                          <a:latin typeface="Calibri" panose="020F0502020204030204" pitchFamily="34" charset="0"/>
                        </a:rPr>
                        <a:t>IMPACTS ENVIRONNEMENTAUX SUR LE CYCLE DE VIE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Réalisation d'une ACV avec </a:t>
                      </a:r>
                      <a:r>
                        <a:rPr lang="fr-FR" sz="1400" b="0" i="0" u="none" strike="noStrike" dirty="0" err="1">
                          <a:solidFill>
                            <a:schemeClr val="tx2"/>
                          </a:solidFill>
                          <a:effectLst/>
                          <a:latin typeface="Calibri" panose="020F0502020204030204" pitchFamily="34" charset="0"/>
                        </a:rPr>
                        <a:t>Ic</a:t>
                      </a:r>
                      <a:r>
                        <a:rPr lang="fr-FR" sz="1400" b="0" i="0" u="none" strike="noStrike" dirty="0">
                          <a:solidFill>
                            <a:schemeClr val="tx2"/>
                          </a:solidFill>
                          <a:effectLst/>
                          <a:latin typeface="Calibri" panose="020F0502020204030204" pitchFamily="34" charset="0"/>
                        </a:rPr>
                        <a:t> (Impact Carbone des </a:t>
                      </a:r>
                      <a:r>
                        <a:rPr lang="fr-FR" sz="1400" b="0" i="0" u="none" strike="noStrike" dirty="0" smtClean="0">
                          <a:solidFill>
                            <a:schemeClr val="tx2"/>
                          </a:solidFill>
                          <a:effectLst/>
                          <a:latin typeface="Calibri" panose="020F0502020204030204" pitchFamily="34" charset="0"/>
                        </a:rPr>
                        <a:t>Consommations</a:t>
                      </a:r>
                      <a:r>
                        <a:rPr lang="fr-FR" sz="1400" b="0" i="0" u="none" strike="noStrike" baseline="0" dirty="0" smtClean="0">
                          <a:solidFill>
                            <a:schemeClr val="tx2"/>
                          </a:solidFill>
                          <a:effectLst/>
                          <a:latin typeface="Calibri" panose="020F0502020204030204" pitchFamily="34" charset="0"/>
                        </a:rPr>
                        <a:t> </a:t>
                      </a:r>
                      <a:r>
                        <a:rPr lang="fr-FR" sz="1400" b="0" i="0" u="none" strike="noStrike" dirty="0" smtClean="0">
                          <a:solidFill>
                            <a:schemeClr val="tx2"/>
                          </a:solidFill>
                          <a:effectLst/>
                          <a:latin typeface="Calibri" panose="020F0502020204030204" pitchFamily="34" charset="0"/>
                        </a:rPr>
                        <a:t>d'énergie </a:t>
                      </a:r>
                      <a:r>
                        <a:rPr lang="fr-FR" sz="1400" b="0" i="0" u="none" strike="noStrike" dirty="0">
                          <a:solidFill>
                            <a:schemeClr val="tx2"/>
                          </a:solidFill>
                          <a:effectLst/>
                          <a:latin typeface="Calibri" panose="020F0502020204030204" pitchFamily="34" charset="0"/>
                        </a:rPr>
                        <a:t>et construction</a:t>
                      </a:r>
                      <a:r>
                        <a:rPr lang="fr-FR" sz="1400" b="0" i="0" u="none" strike="noStrike" dirty="0" smtClean="0">
                          <a:solidFill>
                            <a:schemeClr val="tx2"/>
                          </a:solidFill>
                          <a:effectLst/>
                          <a:latin typeface="Calibri" panose="020F0502020204030204" pitchFamily="34" charset="0"/>
                        </a:rPr>
                        <a:t>)</a:t>
                      </a:r>
                      <a:endParaRPr lang="fr-FR" sz="1400" b="0" i="0" u="none" strike="noStrike" dirty="0">
                        <a:solidFill>
                          <a:schemeClr val="tx2"/>
                        </a:solidFill>
                        <a:effectLst/>
                        <a:latin typeface="Calibri" panose="020F0502020204030204" pitchFamily="34" charset="0"/>
                      </a:endParaRPr>
                    </a:p>
                    <a:p>
                      <a:pPr marL="285750" indent="-285750">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exigences sur matériaux biosourcé: niveau 1: </a:t>
                      </a:r>
                      <a:r>
                        <a:rPr lang="fr-FR" sz="1400" b="0" i="0" u="none" strike="noStrike" kern="1200" baseline="0" dirty="0" smtClean="0">
                          <a:solidFill>
                            <a:srgbClr val="002060"/>
                          </a:solidFill>
                          <a:latin typeface="+mn-lt"/>
                          <a:ea typeface="+mn-ea"/>
                          <a:cs typeface="+mn-cs"/>
                        </a:rPr>
                        <a:t>2.5 </a:t>
                      </a:r>
                      <a:r>
                        <a:rPr lang="fr-FR" sz="1400" b="0" i="0" u="none" strike="noStrike" kern="1200" baseline="0" dirty="0">
                          <a:solidFill>
                            <a:srgbClr val="002060"/>
                          </a:solidFill>
                          <a:latin typeface="+mn-lt"/>
                          <a:ea typeface="+mn-ea"/>
                          <a:cs typeface="+mn-cs"/>
                        </a:rPr>
                        <a:t>kg/m²SDP de stockage biogénique </a:t>
                      </a:r>
                      <a:endParaRPr lang="fr-FR" sz="1400" b="0" i="0" u="none" strike="noStrike" dirty="0">
                        <a:solidFill>
                          <a:srgbClr val="002060"/>
                        </a:solidFill>
                        <a:effectLst/>
                        <a:latin typeface="Calibri" panose="020F0502020204030204" pitchFamily="34" charset="0"/>
                      </a:endParaRP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r-FR" sz="1400" b="0" i="0" u="none" strike="noStrike" dirty="0">
                          <a:solidFill>
                            <a:schemeClr val="tx2"/>
                          </a:solidFill>
                          <a:effectLst/>
                          <a:latin typeface="Calibri" panose="020F0502020204030204" pitchFamily="34" charset="0"/>
                        </a:rPr>
                        <a:t> </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24774552"/>
                  </a:ext>
                </a:extLst>
              </a:tr>
              <a:tr h="1210439">
                <a:tc>
                  <a:txBody>
                    <a:bodyPr/>
                    <a:lstStyle/>
                    <a:p>
                      <a:pPr algn="ctr" fontAlgn="ctr"/>
                      <a:r>
                        <a:rPr lang="fr-FR" sz="1400" b="1" i="0" u="none" strike="noStrike" dirty="0">
                          <a:solidFill>
                            <a:schemeClr val="tx2"/>
                          </a:solidFill>
                          <a:effectLst/>
                          <a:latin typeface="Calibri" panose="020F0502020204030204" pitchFamily="34" charset="0"/>
                        </a:rPr>
                        <a:t>BIODIVERSITE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bg1">
                              <a:lumMod val="65000"/>
                            </a:schemeClr>
                          </a:solidFill>
                          <a:effectLst/>
                          <a:latin typeface="Calibri" panose="020F0502020204030204" pitchFamily="34" charset="0"/>
                        </a:rPr>
                        <a:t>végétalisation adaptée</a:t>
                      </a: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400" b="0" i="0" u="none" strike="noStrike" dirty="0">
                          <a:solidFill>
                            <a:schemeClr val="tx2"/>
                          </a:solidFill>
                          <a:effectLst/>
                          <a:latin typeface="Calibri" panose="020F0502020204030204" pitchFamily="34" charset="0"/>
                        </a:rPr>
                        <a:t>absence de diagnostic de site par un écologue et </a:t>
                      </a:r>
                      <a:r>
                        <a:rPr lang="fr-FR" sz="1400" b="0" i="0" u="none" strike="noStrike" dirty="0" smtClean="0">
                          <a:solidFill>
                            <a:schemeClr val="tx2"/>
                          </a:solidFill>
                          <a:effectLst/>
                          <a:latin typeface="Calibri" panose="020F0502020204030204" pitchFamily="34" charset="0"/>
                        </a:rPr>
                        <a:t>mises </a:t>
                      </a:r>
                      <a:r>
                        <a:rPr lang="fr-FR" sz="1400" b="0" i="0" u="none" strike="noStrike" dirty="0">
                          <a:solidFill>
                            <a:schemeClr val="tx2"/>
                          </a:solidFill>
                          <a:effectLst/>
                          <a:latin typeface="Calibri" panose="020F0502020204030204" pitchFamily="34" charset="0"/>
                        </a:rPr>
                        <a:t>en application </a:t>
                      </a:r>
                      <a:endParaRPr lang="fr-FR" sz="1400" b="0" i="0" u="none" strike="noStrike" dirty="0" smtClean="0">
                        <a:solidFill>
                          <a:schemeClr val="tx2"/>
                        </a:solidFill>
                        <a:effectLst/>
                        <a:latin typeface="Calibri" panose="020F0502020204030204" pitchFamily="34" charset="0"/>
                      </a:endParaRPr>
                    </a:p>
                  </a:txBody>
                  <a:tcPr marL="6633" marR="6633" marT="6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5675198"/>
                  </a:ext>
                </a:extLst>
              </a:tr>
            </a:tbl>
          </a:graphicData>
        </a:graphic>
      </p:graphicFrame>
      <p:grpSp>
        <p:nvGrpSpPr>
          <p:cNvPr id="6" name="Groupe 5">
            <a:extLst>
              <a:ext uri="{FF2B5EF4-FFF2-40B4-BE49-F238E27FC236}">
                <a16:creationId xmlns:a16="http://schemas.microsoft.com/office/drawing/2014/main" id="{CA2D2D42-C1D7-4658-8FC7-93DDC2BCC869}"/>
              </a:ext>
            </a:extLst>
          </p:cNvPr>
          <p:cNvGrpSpPr/>
          <p:nvPr/>
        </p:nvGrpSpPr>
        <p:grpSpPr>
          <a:xfrm>
            <a:off x="690657" y="1201981"/>
            <a:ext cx="3233829" cy="4792815"/>
            <a:chOff x="690657" y="1201981"/>
            <a:chExt cx="3233829" cy="4792815"/>
          </a:xfrm>
        </p:grpSpPr>
        <p:pic>
          <p:nvPicPr>
            <p:cNvPr id="2" name="Image 1">
              <a:extLst>
                <a:ext uri="{FF2B5EF4-FFF2-40B4-BE49-F238E27FC236}">
                  <a16:creationId xmlns:a16="http://schemas.microsoft.com/office/drawing/2014/main" id="{BBA6BFCF-FE56-4A81-BD14-9661BD1DED17}"/>
                </a:ext>
              </a:extLst>
            </p:cNvPr>
            <p:cNvPicPr>
              <a:picLocks noChangeAspect="1"/>
            </p:cNvPicPr>
            <p:nvPr/>
          </p:nvPicPr>
          <p:blipFill>
            <a:blip r:embed="rId3"/>
            <a:stretch>
              <a:fillRect/>
            </a:stretch>
          </p:blipFill>
          <p:spPr>
            <a:xfrm>
              <a:off x="690657" y="1201981"/>
              <a:ext cx="3190463" cy="4792815"/>
            </a:xfrm>
            <a:prstGeom prst="rect">
              <a:avLst/>
            </a:prstGeom>
          </p:spPr>
        </p:pic>
        <p:sp>
          <p:nvSpPr>
            <p:cNvPr id="3" name="Rectangle 2">
              <a:extLst>
                <a:ext uri="{FF2B5EF4-FFF2-40B4-BE49-F238E27FC236}">
                  <a16:creationId xmlns:a16="http://schemas.microsoft.com/office/drawing/2014/main" id="{0E194677-A640-4925-A0C5-145AEA3C8BB5}"/>
                </a:ext>
              </a:extLst>
            </p:cNvPr>
            <p:cNvSpPr/>
            <p:nvPr/>
          </p:nvSpPr>
          <p:spPr>
            <a:xfrm rot="18833478">
              <a:off x="3472828" y="4710213"/>
              <a:ext cx="589280" cy="31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525B13E7-5754-4DAA-AF4B-BF16F68ACEEF}"/>
              </a:ext>
            </a:extLst>
          </p:cNvPr>
          <p:cNvSpPr/>
          <p:nvPr/>
        </p:nvSpPr>
        <p:spPr>
          <a:xfrm>
            <a:off x="562518" y="934720"/>
            <a:ext cx="3446739" cy="5115027"/>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26845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B569BD-2CDD-4FF1-957F-6BB79AD50B94}"/>
              </a:ext>
            </a:extLst>
          </p:cNvPr>
          <p:cNvSpPr>
            <a:spLocks noGrp="1"/>
          </p:cNvSpPr>
          <p:nvPr>
            <p:ph type="sldNum" sz="quarter" idx="26"/>
          </p:nvPr>
        </p:nvSpPr>
        <p:spPr/>
        <p:txBody>
          <a:bodyPr/>
          <a:lstStyle/>
          <a:p>
            <a:fld id="{27F63893-9D7C-4D41-AC61-E8ABFBCB521E}" type="slidenum">
              <a:rPr lang="fr-FR" smtClean="0"/>
              <a:pPr/>
              <a:t>28</a:t>
            </a:fld>
            <a:endParaRPr lang="fr-FR" dirty="0"/>
          </a:p>
        </p:txBody>
      </p:sp>
      <p:sp>
        <p:nvSpPr>
          <p:cNvPr id="5" name="Espace réservé du texte 4">
            <a:extLst>
              <a:ext uri="{FF2B5EF4-FFF2-40B4-BE49-F238E27FC236}">
                <a16:creationId xmlns:a16="http://schemas.microsoft.com/office/drawing/2014/main" id="{F48C47EB-FD4E-439E-9A5D-D71BC81CD874}"/>
              </a:ext>
            </a:extLst>
          </p:cNvPr>
          <p:cNvSpPr>
            <a:spLocks noGrp="1"/>
          </p:cNvSpPr>
          <p:nvPr>
            <p:ph type="body" sz="quarter" idx="19"/>
          </p:nvPr>
        </p:nvSpPr>
        <p:spPr>
          <a:xfrm>
            <a:off x="128857" y="157499"/>
            <a:ext cx="11250926" cy="535484"/>
          </a:xfrm>
        </p:spPr>
        <p:txBody>
          <a:bodyPr/>
          <a:lstStyle/>
          <a:p>
            <a:r>
              <a:rPr lang="fr-FR" dirty="0"/>
              <a:t>L’ENGAGEMENT PERFORMANCE économique – SCORE 54%</a:t>
            </a:r>
          </a:p>
        </p:txBody>
      </p:sp>
      <p:sp>
        <p:nvSpPr>
          <p:cNvPr id="10" name="Rectangle 9">
            <a:extLst>
              <a:ext uri="{FF2B5EF4-FFF2-40B4-BE49-F238E27FC236}">
                <a16:creationId xmlns:a16="http://schemas.microsoft.com/office/drawing/2014/main" id="{EFFB80AC-CE84-4BBA-A27C-C831CBD28A1C}"/>
              </a:ext>
            </a:extLst>
          </p:cNvPr>
          <p:cNvSpPr/>
          <p:nvPr/>
        </p:nvSpPr>
        <p:spPr>
          <a:xfrm rot="16200000">
            <a:off x="-217968" y="4243690"/>
            <a:ext cx="1055716" cy="232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Tableau 8">
            <a:extLst>
              <a:ext uri="{FF2B5EF4-FFF2-40B4-BE49-F238E27FC236}">
                <a16:creationId xmlns:a16="http://schemas.microsoft.com/office/drawing/2014/main" id="{F5FF0233-505F-4A5B-9D71-07C8E0EFA3DC}"/>
              </a:ext>
            </a:extLst>
          </p:cNvPr>
          <p:cNvGraphicFramePr>
            <a:graphicFrameLocks noGrp="1"/>
          </p:cNvGraphicFramePr>
          <p:nvPr>
            <p:extLst>
              <p:ext uri="{D42A27DB-BD31-4B8C-83A1-F6EECF244321}">
                <p14:modId xmlns:p14="http://schemas.microsoft.com/office/powerpoint/2010/main" val="2511891549"/>
              </p:ext>
            </p:extLst>
          </p:nvPr>
        </p:nvGraphicFramePr>
        <p:xfrm>
          <a:off x="4459458" y="1010622"/>
          <a:ext cx="6855087" cy="5186977"/>
        </p:xfrm>
        <a:graphic>
          <a:graphicData uri="http://schemas.openxmlformats.org/drawingml/2006/table">
            <a:tbl>
              <a:tblPr/>
              <a:tblGrid>
                <a:gridCol w="1145528">
                  <a:extLst>
                    <a:ext uri="{9D8B030D-6E8A-4147-A177-3AD203B41FA5}">
                      <a16:colId xmlns:a16="http://schemas.microsoft.com/office/drawing/2014/main" val="2676243922"/>
                    </a:ext>
                  </a:extLst>
                </a:gridCol>
                <a:gridCol w="2783636">
                  <a:extLst>
                    <a:ext uri="{9D8B030D-6E8A-4147-A177-3AD203B41FA5}">
                      <a16:colId xmlns:a16="http://schemas.microsoft.com/office/drawing/2014/main" val="2096661165"/>
                    </a:ext>
                  </a:extLst>
                </a:gridCol>
                <a:gridCol w="2925923">
                  <a:extLst>
                    <a:ext uri="{9D8B030D-6E8A-4147-A177-3AD203B41FA5}">
                      <a16:colId xmlns:a16="http://schemas.microsoft.com/office/drawing/2014/main" val="978892839"/>
                    </a:ext>
                  </a:extLst>
                </a:gridCol>
              </a:tblGrid>
              <a:tr h="502931">
                <a:tc>
                  <a:txBody>
                    <a:bodyPr/>
                    <a:lstStyle/>
                    <a:p>
                      <a:pPr algn="ctr" fontAlgn="ctr"/>
                      <a:r>
                        <a:rPr lang="fr-FR" sz="1800" b="1" i="0" u="none" strike="noStrike" dirty="0">
                          <a:solidFill>
                            <a:schemeClr val="tx2"/>
                          </a:solidFill>
                          <a:effectLst/>
                          <a:latin typeface="Calibri" panose="020F0502020204030204" pitchFamily="34" charset="0"/>
                        </a:rPr>
                        <a:t>Thème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800" b="1" i="0" u="none" strike="noStrike" dirty="0">
                          <a:solidFill>
                            <a:schemeClr val="tx2"/>
                          </a:solidFill>
                          <a:effectLst/>
                          <a:latin typeface="Calibri" panose="020F0502020204030204" pitchFamily="34" charset="0"/>
                        </a:rPr>
                        <a:t>Points forts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800" b="1" i="0" u="none" strike="noStrike" dirty="0">
                          <a:solidFill>
                            <a:schemeClr val="tx2"/>
                          </a:solidFill>
                          <a:effectLst/>
                          <a:latin typeface="Calibri" panose="020F0502020204030204" pitchFamily="34" charset="0"/>
                        </a:rPr>
                        <a:t>Points faibles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71319922"/>
                  </a:ext>
                </a:extLst>
              </a:tr>
              <a:tr h="2009305">
                <a:tc>
                  <a:txBody>
                    <a:bodyPr/>
                    <a:lstStyle/>
                    <a:p>
                      <a:pPr algn="ctr" fontAlgn="ctr"/>
                      <a:r>
                        <a:rPr lang="fr-FR" sz="1600" b="1" i="0" u="none" strike="noStrike" dirty="0">
                          <a:solidFill>
                            <a:schemeClr val="tx2"/>
                          </a:solidFill>
                          <a:effectLst/>
                          <a:latin typeface="Calibri" panose="020F0502020204030204" pitchFamily="34" charset="0"/>
                        </a:rPr>
                        <a:t>MAITRISE DES COUTS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charges connues pour tous les types d'énergie et eau </a:t>
                      </a:r>
                    </a:p>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suivi consommation énergie et eau</a:t>
                      </a:r>
                    </a:p>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intervention de maintenance aisée sur les équipements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connaissance charges déchets et entretien restant à compléter </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absence d'élaboration de plan pluriannuel de travaux à l'échelle du </a:t>
                      </a:r>
                      <a:r>
                        <a:rPr lang="fr-FR" sz="1600" b="0" i="0" u="none" strike="noStrike" dirty="0" smtClean="0">
                          <a:solidFill>
                            <a:schemeClr val="tx2"/>
                          </a:solidFill>
                          <a:effectLst/>
                          <a:latin typeface="Calibri" panose="020F0502020204030204" pitchFamily="34" charset="0"/>
                        </a:rPr>
                        <a:t>bâtiment</a:t>
                      </a:r>
                    </a:p>
                    <a:p>
                      <a:pPr marL="0" indent="0" algn="l" fontAlgn="ctr">
                        <a:buFont typeface="Arial" panose="020B0604020202020204" pitchFamily="34" charset="0"/>
                        <a:buNone/>
                      </a:pPr>
                      <a:r>
                        <a:rPr lang="fr-FR" sz="1600" b="0" i="0" u="none" strike="noStrike" dirty="0" smtClean="0">
                          <a:solidFill>
                            <a:schemeClr val="tx2"/>
                          </a:solidFill>
                          <a:effectLst/>
                          <a:latin typeface="Calibri" panose="020F0502020204030204" pitchFamily="34" charset="0"/>
                        </a:rPr>
                        <a:t>=&gt; Sera complété en phase</a:t>
                      </a:r>
                      <a:r>
                        <a:rPr lang="fr-FR" sz="1600" b="0" i="0" u="none" strike="noStrike" baseline="0" dirty="0" smtClean="0">
                          <a:solidFill>
                            <a:schemeClr val="tx2"/>
                          </a:solidFill>
                          <a:effectLst/>
                          <a:latin typeface="Calibri" panose="020F0502020204030204" pitchFamily="34" charset="0"/>
                        </a:rPr>
                        <a:t> conception</a:t>
                      </a:r>
                      <a:endParaRPr lang="fr-FR" sz="1600" b="0" i="0" u="none" strike="noStrike" dirty="0">
                        <a:solidFill>
                          <a:schemeClr val="tx2"/>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124874"/>
                  </a:ext>
                </a:extLst>
              </a:tr>
              <a:tr h="2674741">
                <a:tc>
                  <a:txBody>
                    <a:bodyPr/>
                    <a:lstStyle/>
                    <a:p>
                      <a:pPr algn="ctr" fontAlgn="ctr"/>
                      <a:r>
                        <a:rPr lang="fr-FR" sz="1600" b="1" i="0" u="none" strike="noStrike" dirty="0">
                          <a:solidFill>
                            <a:schemeClr val="tx2"/>
                          </a:solidFill>
                          <a:effectLst/>
                          <a:latin typeface="Calibri" panose="020F0502020204030204" pitchFamily="34" charset="0"/>
                        </a:rPr>
                        <a:t>ECONOMIE LOCALE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clause insertion 5 à 8% heures</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recours à un seuil minimum de composants assemblés localement </a:t>
                      </a:r>
                    </a:p>
                    <a:p>
                      <a:pPr marL="171450" indent="-171450" algn="l" fontAlgn="ctr">
                        <a:buFont typeface="Arial" panose="020B0604020202020204" pitchFamily="34" charset="0"/>
                        <a:buChar char="•"/>
                      </a:pPr>
                      <a:r>
                        <a:rPr lang="fr-FR" sz="1600" b="1" i="0" u="none" strike="noStrike" dirty="0">
                          <a:solidFill>
                            <a:srgbClr val="002060"/>
                          </a:solidFill>
                          <a:effectLst/>
                          <a:latin typeface="Calibri" panose="020F0502020204030204" pitchFamily="34" charset="0"/>
                        </a:rPr>
                        <a:t>réemploi</a:t>
                      </a:r>
                      <a:r>
                        <a:rPr lang="fr-FR" sz="1600" b="0" i="0" u="none" strike="noStrike" dirty="0">
                          <a:solidFill>
                            <a:srgbClr val="002060"/>
                          </a:solidFill>
                          <a:effectLst/>
                          <a:latin typeface="Calibri" panose="020F0502020204030204" pitchFamily="34" charset="0"/>
                        </a:rPr>
                        <a:t> (hors terre): </a:t>
                      </a:r>
                    </a:p>
                    <a:p>
                      <a:pPr marL="0" indent="0" algn="l" fontAlgn="ctr">
                        <a:buFont typeface="Arial" panose="020B0604020202020204" pitchFamily="34" charset="0"/>
                        <a:buNone/>
                      </a:pPr>
                      <a:r>
                        <a:rPr lang="fr-FR" sz="1600" b="0" i="0" u="none" strike="noStrike" dirty="0">
                          <a:solidFill>
                            <a:srgbClr val="002060"/>
                          </a:solidFill>
                          <a:effectLst/>
                          <a:latin typeface="Calibri" panose="020F0502020204030204" pitchFamily="34" charset="0"/>
                        </a:rPr>
                        <a:t>niveau 1</a:t>
                      </a:r>
                    </a:p>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réseau de chaleur urbain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estimation des emplois ingénierie</a:t>
                      </a:r>
                      <a:r>
                        <a:rPr lang="fr-FR" sz="1600" b="0" i="0" u="none" strike="noStrike" baseline="0" dirty="0">
                          <a:solidFill>
                            <a:schemeClr val="tx2"/>
                          </a:solidFill>
                          <a:effectLst/>
                          <a:latin typeface="Calibri" panose="020F0502020204030204" pitchFamily="34" charset="0"/>
                        </a:rPr>
                        <a:t> BTP</a:t>
                      </a:r>
                      <a:r>
                        <a:rPr lang="fr-FR" sz="1600" b="0" i="0" u="none" strike="noStrike" dirty="0">
                          <a:solidFill>
                            <a:schemeClr val="tx2"/>
                          </a:solidFill>
                          <a:effectLst/>
                          <a:latin typeface="Calibri" panose="020F0502020204030204" pitchFamily="34" charset="0"/>
                        </a:rPr>
                        <a:t> générés par le </a:t>
                      </a:r>
                      <a:r>
                        <a:rPr lang="fr-FR" sz="1600" b="0" i="0" u="none" strike="noStrike" dirty="0" smtClean="0">
                          <a:solidFill>
                            <a:schemeClr val="tx2"/>
                          </a:solidFill>
                          <a:effectLst/>
                          <a:latin typeface="Calibri" panose="020F0502020204030204" pitchFamily="34" charset="0"/>
                        </a:rPr>
                        <a:t>projet</a:t>
                      </a:r>
                    </a:p>
                    <a:p>
                      <a:pPr marL="0" indent="0" algn="l" fontAlgn="ctr">
                        <a:buFont typeface="Arial" panose="020B0604020202020204" pitchFamily="34" charset="0"/>
                        <a:buNone/>
                      </a:pPr>
                      <a:r>
                        <a:rPr lang="fr-FR" sz="1600" b="0" i="0" u="none" strike="noStrike" dirty="0" smtClean="0">
                          <a:solidFill>
                            <a:schemeClr val="tx2"/>
                          </a:solidFill>
                          <a:effectLst/>
                          <a:latin typeface="Calibri" panose="020F0502020204030204" pitchFamily="34" charset="0"/>
                        </a:rPr>
                        <a:t>=&gt; </a:t>
                      </a:r>
                      <a:r>
                        <a:rPr lang="fr-FR" sz="1600" b="0" i="0" u="none" strike="noStrike" dirty="0">
                          <a:solidFill>
                            <a:schemeClr val="tx2"/>
                          </a:solidFill>
                          <a:effectLst/>
                          <a:latin typeface="Calibri" panose="020F0502020204030204" pitchFamily="34" charset="0"/>
                        </a:rPr>
                        <a:t>sera réalisé en phase conception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223908"/>
                  </a:ext>
                </a:extLst>
              </a:tr>
            </a:tbl>
          </a:graphicData>
        </a:graphic>
      </p:graphicFrame>
      <p:grpSp>
        <p:nvGrpSpPr>
          <p:cNvPr id="7" name="Groupe 6">
            <a:extLst>
              <a:ext uri="{FF2B5EF4-FFF2-40B4-BE49-F238E27FC236}">
                <a16:creationId xmlns:a16="http://schemas.microsoft.com/office/drawing/2014/main" id="{C3ACF63E-7120-4B73-A7F2-EB4A864C4E0D}"/>
              </a:ext>
            </a:extLst>
          </p:cNvPr>
          <p:cNvGrpSpPr/>
          <p:nvPr/>
        </p:nvGrpSpPr>
        <p:grpSpPr>
          <a:xfrm>
            <a:off x="636094" y="1085809"/>
            <a:ext cx="2738203" cy="5111790"/>
            <a:chOff x="683491" y="1196420"/>
            <a:chExt cx="2738203" cy="5111790"/>
          </a:xfrm>
        </p:grpSpPr>
        <p:pic>
          <p:nvPicPr>
            <p:cNvPr id="2" name="Image 1">
              <a:extLst>
                <a:ext uri="{FF2B5EF4-FFF2-40B4-BE49-F238E27FC236}">
                  <a16:creationId xmlns:a16="http://schemas.microsoft.com/office/drawing/2014/main" id="{B6DC6BD6-2F29-4065-819A-F391D042B18E}"/>
                </a:ext>
              </a:extLst>
            </p:cNvPr>
            <p:cNvPicPr>
              <a:picLocks noChangeAspect="1"/>
            </p:cNvPicPr>
            <p:nvPr/>
          </p:nvPicPr>
          <p:blipFill>
            <a:blip r:embed="rId3"/>
            <a:stretch>
              <a:fillRect/>
            </a:stretch>
          </p:blipFill>
          <p:spPr>
            <a:xfrm>
              <a:off x="1316979" y="1196420"/>
              <a:ext cx="1929657" cy="4580908"/>
            </a:xfrm>
            <a:prstGeom prst="rect">
              <a:avLst/>
            </a:prstGeom>
          </p:spPr>
        </p:pic>
        <p:sp>
          <p:nvSpPr>
            <p:cNvPr id="3" name="Rectangle 2">
              <a:extLst>
                <a:ext uri="{FF2B5EF4-FFF2-40B4-BE49-F238E27FC236}">
                  <a16:creationId xmlns:a16="http://schemas.microsoft.com/office/drawing/2014/main" id="{9782806C-85FC-4754-83AC-06C6C45BE530}"/>
                </a:ext>
              </a:extLst>
            </p:cNvPr>
            <p:cNvSpPr/>
            <p:nvPr/>
          </p:nvSpPr>
          <p:spPr>
            <a:xfrm rot="18886168">
              <a:off x="2361232" y="5247747"/>
              <a:ext cx="1339272" cy="781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7963028-2D08-4626-BC00-5F094B53731B}"/>
                </a:ext>
              </a:extLst>
            </p:cNvPr>
            <p:cNvSpPr/>
            <p:nvPr/>
          </p:nvSpPr>
          <p:spPr>
            <a:xfrm>
              <a:off x="683491" y="1201981"/>
              <a:ext cx="955599" cy="3416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 coins arrondis 14">
            <a:extLst>
              <a:ext uri="{FF2B5EF4-FFF2-40B4-BE49-F238E27FC236}">
                <a16:creationId xmlns:a16="http://schemas.microsoft.com/office/drawing/2014/main" id="{E1E1D70E-F6CE-4BD9-9F3B-095A5D399EDE}"/>
              </a:ext>
            </a:extLst>
          </p:cNvPr>
          <p:cNvSpPr/>
          <p:nvPr/>
        </p:nvSpPr>
        <p:spPr>
          <a:xfrm>
            <a:off x="715527" y="1091370"/>
            <a:ext cx="3293730" cy="4773721"/>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0185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B569BD-2CDD-4FF1-957F-6BB79AD50B94}"/>
              </a:ext>
            </a:extLst>
          </p:cNvPr>
          <p:cNvSpPr>
            <a:spLocks noGrp="1"/>
          </p:cNvSpPr>
          <p:nvPr>
            <p:ph type="sldNum" sz="quarter" idx="26"/>
          </p:nvPr>
        </p:nvSpPr>
        <p:spPr/>
        <p:txBody>
          <a:bodyPr/>
          <a:lstStyle/>
          <a:p>
            <a:fld id="{27F63893-9D7C-4D41-AC61-E8ABFBCB521E}" type="slidenum">
              <a:rPr lang="fr-FR" smtClean="0"/>
              <a:pPr/>
              <a:t>29</a:t>
            </a:fld>
            <a:endParaRPr lang="fr-FR" dirty="0"/>
          </a:p>
        </p:txBody>
      </p:sp>
      <p:sp>
        <p:nvSpPr>
          <p:cNvPr id="5" name="Espace réservé du texte 4">
            <a:extLst>
              <a:ext uri="{FF2B5EF4-FFF2-40B4-BE49-F238E27FC236}">
                <a16:creationId xmlns:a16="http://schemas.microsoft.com/office/drawing/2014/main" id="{F48C47EB-FD4E-439E-9A5D-D71BC81CD874}"/>
              </a:ext>
            </a:extLst>
          </p:cNvPr>
          <p:cNvSpPr>
            <a:spLocks noGrp="1"/>
          </p:cNvSpPr>
          <p:nvPr>
            <p:ph type="body" sz="quarter" idx="19"/>
          </p:nvPr>
        </p:nvSpPr>
        <p:spPr>
          <a:xfrm>
            <a:off x="155900" y="116322"/>
            <a:ext cx="11229285" cy="535484"/>
          </a:xfrm>
        </p:spPr>
        <p:txBody>
          <a:bodyPr/>
          <a:lstStyle/>
          <a:p>
            <a:r>
              <a:rPr lang="fr-FR" dirty="0"/>
              <a:t>L’ENGAGEMENT PILOTAGE Maîtrisé – SCORE 60%</a:t>
            </a:r>
          </a:p>
        </p:txBody>
      </p:sp>
      <p:graphicFrame>
        <p:nvGraphicFramePr>
          <p:cNvPr id="15" name="Tableau 14">
            <a:extLst>
              <a:ext uri="{FF2B5EF4-FFF2-40B4-BE49-F238E27FC236}">
                <a16:creationId xmlns:a16="http://schemas.microsoft.com/office/drawing/2014/main" id="{A242BCD0-0B1B-4EBF-BB81-81EECE9C5108}"/>
              </a:ext>
            </a:extLst>
          </p:cNvPr>
          <p:cNvGraphicFramePr>
            <a:graphicFrameLocks noGrp="1"/>
          </p:cNvGraphicFramePr>
          <p:nvPr>
            <p:extLst>
              <p:ext uri="{D42A27DB-BD31-4B8C-83A1-F6EECF244321}">
                <p14:modId xmlns:p14="http://schemas.microsoft.com/office/powerpoint/2010/main" val="837361166"/>
              </p:ext>
            </p:extLst>
          </p:nvPr>
        </p:nvGraphicFramePr>
        <p:xfrm>
          <a:off x="4098327" y="860612"/>
          <a:ext cx="7365779" cy="5759535"/>
        </p:xfrm>
        <a:graphic>
          <a:graphicData uri="http://schemas.openxmlformats.org/drawingml/2006/table">
            <a:tbl>
              <a:tblPr/>
              <a:tblGrid>
                <a:gridCol w="1799792">
                  <a:extLst>
                    <a:ext uri="{9D8B030D-6E8A-4147-A177-3AD203B41FA5}">
                      <a16:colId xmlns:a16="http://schemas.microsoft.com/office/drawing/2014/main" val="3704738331"/>
                    </a:ext>
                  </a:extLst>
                </a:gridCol>
                <a:gridCol w="2722448">
                  <a:extLst>
                    <a:ext uri="{9D8B030D-6E8A-4147-A177-3AD203B41FA5}">
                      <a16:colId xmlns:a16="http://schemas.microsoft.com/office/drawing/2014/main" val="3008937988"/>
                    </a:ext>
                  </a:extLst>
                </a:gridCol>
                <a:gridCol w="2843539">
                  <a:extLst>
                    <a:ext uri="{9D8B030D-6E8A-4147-A177-3AD203B41FA5}">
                      <a16:colId xmlns:a16="http://schemas.microsoft.com/office/drawing/2014/main" val="687936627"/>
                    </a:ext>
                  </a:extLst>
                </a:gridCol>
              </a:tblGrid>
              <a:tr h="482870">
                <a:tc>
                  <a:txBody>
                    <a:bodyPr/>
                    <a:lstStyle/>
                    <a:p>
                      <a:pPr algn="ctr" fontAlgn="ctr"/>
                      <a:r>
                        <a:rPr lang="fr-FR" sz="1800" b="1" i="0" u="none" strike="noStrike" dirty="0">
                          <a:solidFill>
                            <a:schemeClr val="tx2"/>
                          </a:solidFill>
                          <a:effectLst/>
                          <a:latin typeface="Calibri" panose="020F0502020204030204" pitchFamily="34" charset="0"/>
                        </a:rPr>
                        <a:t>Thème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800" b="1" i="0" u="none" strike="noStrike" dirty="0">
                          <a:solidFill>
                            <a:schemeClr val="tx2"/>
                          </a:solidFill>
                          <a:effectLst/>
                          <a:latin typeface="Calibri" panose="020F0502020204030204" pitchFamily="34" charset="0"/>
                        </a:rPr>
                        <a:t>Points forts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800" b="1" i="0" u="none" strike="noStrike" dirty="0">
                          <a:solidFill>
                            <a:schemeClr val="tx2"/>
                          </a:solidFill>
                          <a:effectLst/>
                          <a:latin typeface="Calibri" panose="020F0502020204030204" pitchFamily="34" charset="0"/>
                        </a:rPr>
                        <a:t>Points faibles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32601235"/>
                  </a:ext>
                </a:extLst>
              </a:tr>
              <a:tr h="1843855">
                <a:tc>
                  <a:txBody>
                    <a:bodyPr/>
                    <a:lstStyle/>
                    <a:p>
                      <a:pPr algn="ctr" fontAlgn="ctr"/>
                      <a:r>
                        <a:rPr lang="fr-FR" sz="1400" b="1" i="0" u="none" strike="noStrike" dirty="0">
                          <a:solidFill>
                            <a:schemeClr val="tx2"/>
                          </a:solidFill>
                          <a:effectLst/>
                          <a:latin typeface="Calibri" panose="020F0502020204030204" pitchFamily="34" charset="0"/>
                        </a:rPr>
                        <a:t>ADAPTABILITE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structure poteaux-poutre </a:t>
                      </a:r>
                      <a:endParaRPr lang="fr-FR" sz="1600" b="0" i="0" u="none" strike="noStrike" dirty="0" smtClean="0">
                        <a:solidFill>
                          <a:schemeClr val="bg1">
                            <a:lumMod val="65000"/>
                          </a:schemeClr>
                        </a:solidFill>
                        <a:effectLst/>
                        <a:latin typeface="Calibri" panose="020F0502020204030204" pitchFamily="34" charset="0"/>
                      </a:endParaRPr>
                    </a:p>
                    <a:p>
                      <a:pPr marL="171450" indent="-171450" algn="l" fontAlgn="ctr">
                        <a:buFont typeface="Arial" panose="020B0604020202020204" pitchFamily="34" charset="0"/>
                        <a:buChar char="•"/>
                      </a:pPr>
                      <a:r>
                        <a:rPr lang="fr-FR" sz="1600" b="0" i="0" u="none" strike="noStrike" dirty="0" smtClean="0">
                          <a:solidFill>
                            <a:schemeClr val="bg1">
                              <a:lumMod val="65000"/>
                            </a:schemeClr>
                          </a:solidFill>
                          <a:effectLst/>
                          <a:latin typeface="Calibri" panose="020F0502020204030204" pitchFamily="34" charset="0"/>
                        </a:rPr>
                        <a:t>réserve </a:t>
                      </a:r>
                      <a:r>
                        <a:rPr lang="fr-FR" sz="1600" b="0" i="0" u="none" strike="noStrike" dirty="0">
                          <a:solidFill>
                            <a:schemeClr val="bg1">
                              <a:lumMod val="65000"/>
                            </a:schemeClr>
                          </a:solidFill>
                          <a:effectLst/>
                          <a:latin typeface="Calibri" panose="020F0502020204030204" pitchFamily="34" charset="0"/>
                        </a:rPr>
                        <a:t>exigée pour les lots techniques</a:t>
                      </a:r>
                    </a:p>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sol souple </a:t>
                      </a:r>
                    </a:p>
                    <a:p>
                      <a:pPr marL="171450" indent="-171450" algn="l" fontAlgn="ctr">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faux-plafond </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réseau GSM capté dans tout le bâtiment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cloisons modulaires </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non réalisation d'une étude de transformabilité (semble Hors-Sujet pour notre projet) </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plans de déconstruction</a:t>
                      </a:r>
                    </a:p>
                    <a:p>
                      <a:pPr marL="171450" indent="-171450" algn="l" fontAlgn="ctr">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étude d'extension (hors-sujet pour notre projet)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7300211"/>
                  </a:ext>
                </a:extLst>
              </a:tr>
              <a:tr h="1413493">
                <a:tc>
                  <a:txBody>
                    <a:bodyPr/>
                    <a:lstStyle/>
                    <a:p>
                      <a:pPr algn="ctr" fontAlgn="ctr"/>
                      <a:r>
                        <a:rPr lang="fr-FR" sz="1400" b="1" i="0" u="none" strike="noStrike" dirty="0">
                          <a:solidFill>
                            <a:schemeClr val="tx2"/>
                          </a:solidFill>
                          <a:effectLst/>
                          <a:latin typeface="Calibri" panose="020F0502020204030204" pitchFamily="34" charset="0"/>
                        </a:rPr>
                        <a:t>CHANTIER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délai de préparation </a:t>
                      </a:r>
                    </a:p>
                    <a:p>
                      <a:pPr marL="171450" indent="-171450" algn="l" fontAlgn="b">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charte chantier </a:t>
                      </a:r>
                    </a:p>
                    <a:p>
                      <a:pPr marL="171450" indent="-171450" algn="l" fontAlgn="b">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réduction à la source des déchets </a:t>
                      </a:r>
                    </a:p>
                    <a:p>
                      <a:pPr marL="171450" indent="-171450" algn="l" fontAlgn="b">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tri déchets </a:t>
                      </a:r>
                    </a:p>
                    <a:p>
                      <a:pPr marL="171450" indent="-171450" algn="l" fontAlgn="b">
                        <a:buFont typeface="Arial" panose="020B0604020202020204" pitchFamily="34" charset="0"/>
                        <a:buChar char="•"/>
                      </a:pPr>
                      <a:r>
                        <a:rPr lang="fr-FR" sz="1600" b="0" i="0" u="none" strike="noStrike" dirty="0">
                          <a:solidFill>
                            <a:schemeClr val="bg1">
                              <a:lumMod val="65000"/>
                            </a:schemeClr>
                          </a:solidFill>
                          <a:effectLst/>
                          <a:latin typeface="Calibri" panose="020F0502020204030204" pitchFamily="34" charset="0"/>
                        </a:rPr>
                        <a:t>limitation nuisance et pollution </a:t>
                      </a:r>
                    </a:p>
                    <a:p>
                      <a:pPr marL="171450" indent="-171450" algn="l" fontAlgn="b">
                        <a:buFont typeface="Arial" panose="020B0604020202020204" pitchFamily="34" charset="0"/>
                        <a:buChar char="•"/>
                      </a:pPr>
                      <a:r>
                        <a:rPr lang="fr-FR" sz="1600" b="0" i="0" u="none" strike="noStrike" dirty="0">
                          <a:solidFill>
                            <a:schemeClr val="bg1">
                              <a:lumMod val="75000"/>
                            </a:schemeClr>
                          </a:solidFill>
                          <a:effectLst/>
                          <a:latin typeface="Calibri" panose="020F0502020204030204" pitchFamily="34" charset="0"/>
                        </a:rPr>
                        <a:t>suivi consommation énergie et eau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1600" b="0" i="0" u="none" strike="noStrike" dirty="0">
                          <a:solidFill>
                            <a:schemeClr val="tx2"/>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6652805"/>
                  </a:ext>
                </a:extLst>
              </a:tr>
              <a:tr h="1179651">
                <a:tc>
                  <a:txBody>
                    <a:bodyPr/>
                    <a:lstStyle/>
                    <a:p>
                      <a:pPr algn="ctr" fontAlgn="ctr"/>
                      <a:r>
                        <a:rPr lang="fr-FR" sz="1400" b="1" i="0" u="none" strike="noStrike" dirty="0">
                          <a:solidFill>
                            <a:schemeClr val="tx2"/>
                          </a:solidFill>
                          <a:effectLst/>
                          <a:latin typeface="Calibri" panose="020F0502020204030204" pitchFamily="34" charset="0"/>
                        </a:rPr>
                        <a:t>COMMISSIONNEMENT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171450" indent="-171450" algn="l" fontAlgn="b">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désignation d'un chargé de commissionnement </a:t>
                      </a:r>
                    </a:p>
                    <a:p>
                      <a:pPr marL="171450" indent="-171450" algn="l" fontAlgn="b">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rédaction du plan de commissionnement</a:t>
                      </a:r>
                    </a:p>
                    <a:p>
                      <a:pPr marL="171450" indent="-171450" algn="l" fontAlgn="b">
                        <a:buFont typeface="Arial" panose="020B0604020202020204" pitchFamily="34" charset="0"/>
                        <a:buChar char="•"/>
                      </a:pPr>
                      <a:r>
                        <a:rPr lang="fr-FR" sz="1600" b="0" i="0" u="none" strike="noStrike" dirty="0">
                          <a:solidFill>
                            <a:schemeClr val="tx2"/>
                          </a:solidFill>
                          <a:effectLst/>
                          <a:latin typeface="Calibri" panose="020F0502020204030204" pitchFamily="34" charset="0"/>
                        </a:rPr>
                        <a:t>sensibilisation, formation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1600" b="0" i="0" u="none" strike="noStrike" dirty="0">
                          <a:solidFill>
                            <a:schemeClr val="tx2"/>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1489258"/>
                  </a:ext>
                </a:extLst>
              </a:tr>
            </a:tbl>
          </a:graphicData>
        </a:graphic>
      </p:graphicFrame>
      <p:grpSp>
        <p:nvGrpSpPr>
          <p:cNvPr id="7" name="Groupe 6">
            <a:extLst>
              <a:ext uri="{FF2B5EF4-FFF2-40B4-BE49-F238E27FC236}">
                <a16:creationId xmlns:a16="http://schemas.microsoft.com/office/drawing/2014/main" id="{30B51367-4332-4407-8A5F-9384C897B638}"/>
              </a:ext>
            </a:extLst>
          </p:cNvPr>
          <p:cNvGrpSpPr/>
          <p:nvPr/>
        </p:nvGrpSpPr>
        <p:grpSpPr>
          <a:xfrm>
            <a:off x="0" y="1386937"/>
            <a:ext cx="3431184" cy="5051165"/>
            <a:chOff x="59693" y="860612"/>
            <a:chExt cx="3869331" cy="5343214"/>
          </a:xfrm>
        </p:grpSpPr>
        <p:sp>
          <p:nvSpPr>
            <p:cNvPr id="10" name="Rectangle 9">
              <a:extLst>
                <a:ext uri="{FF2B5EF4-FFF2-40B4-BE49-F238E27FC236}">
                  <a16:creationId xmlns:a16="http://schemas.microsoft.com/office/drawing/2014/main" id="{EFFB80AC-CE84-4BBA-A27C-C831CBD28A1C}"/>
                </a:ext>
              </a:extLst>
            </p:cNvPr>
            <p:cNvSpPr/>
            <p:nvPr/>
          </p:nvSpPr>
          <p:spPr>
            <a:xfrm rot="16200000">
              <a:off x="-351787" y="4039074"/>
              <a:ext cx="1055716" cy="232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1138B422-F975-4986-A9DB-2B5522F2809A}"/>
                </a:ext>
              </a:extLst>
            </p:cNvPr>
            <p:cNvPicPr>
              <a:picLocks noChangeAspect="1"/>
            </p:cNvPicPr>
            <p:nvPr/>
          </p:nvPicPr>
          <p:blipFill>
            <a:blip r:embed="rId3"/>
            <a:stretch>
              <a:fillRect/>
            </a:stretch>
          </p:blipFill>
          <p:spPr>
            <a:xfrm>
              <a:off x="407534" y="860612"/>
              <a:ext cx="3521490" cy="5343214"/>
            </a:xfrm>
            <a:prstGeom prst="rect">
              <a:avLst/>
            </a:prstGeom>
          </p:spPr>
        </p:pic>
        <p:sp>
          <p:nvSpPr>
            <p:cNvPr id="3" name="Rectangle 2">
              <a:extLst>
                <a:ext uri="{FF2B5EF4-FFF2-40B4-BE49-F238E27FC236}">
                  <a16:creationId xmlns:a16="http://schemas.microsoft.com/office/drawing/2014/main" id="{174875CD-4D01-4249-A133-10F0D4C45105}"/>
                </a:ext>
              </a:extLst>
            </p:cNvPr>
            <p:cNvSpPr/>
            <p:nvPr/>
          </p:nvSpPr>
          <p:spPr>
            <a:xfrm rot="16200000">
              <a:off x="-229155" y="1382218"/>
              <a:ext cx="2975803" cy="1932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92137F9E-37FC-434B-944A-E2C2C2C0197C}"/>
                </a:ext>
              </a:extLst>
            </p:cNvPr>
            <p:cNvSpPr/>
            <p:nvPr/>
          </p:nvSpPr>
          <p:spPr>
            <a:xfrm rot="8130390">
              <a:off x="152896" y="3708698"/>
              <a:ext cx="1611130" cy="925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Rectangle : coins arrondis 15">
            <a:extLst>
              <a:ext uri="{FF2B5EF4-FFF2-40B4-BE49-F238E27FC236}">
                <a16:creationId xmlns:a16="http://schemas.microsoft.com/office/drawing/2014/main" id="{4DAAFBD9-76B2-4737-B695-CB3510AA2E9C}"/>
              </a:ext>
            </a:extLst>
          </p:cNvPr>
          <p:cNvSpPr/>
          <p:nvPr/>
        </p:nvSpPr>
        <p:spPr>
          <a:xfrm>
            <a:off x="225387" y="1091370"/>
            <a:ext cx="3565763" cy="5346732"/>
          </a:xfrm>
          <a:prstGeom prst="round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5978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2" y="3215844"/>
            <a:ext cx="10136353" cy="884668"/>
          </a:xfrm>
        </p:spPr>
        <p:txBody>
          <a:bodyPr/>
          <a:lstStyle/>
          <a:p>
            <a:r>
              <a:rPr lang="fr-FR" dirty="0"/>
              <a:t>L’HOPITAL EDOUARD HERRIOT</a:t>
            </a:r>
          </a:p>
        </p:txBody>
      </p:sp>
    </p:spTree>
    <p:extLst>
      <p:ext uri="{BB962C8B-B14F-4D97-AF65-F5344CB8AC3E}">
        <p14:creationId xmlns:p14="http://schemas.microsoft.com/office/powerpoint/2010/main" val="172381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A816565-AD65-4361-AC75-88685B48ED4C}"/>
              </a:ext>
            </a:extLst>
          </p:cNvPr>
          <p:cNvSpPr>
            <a:spLocks noGrp="1"/>
          </p:cNvSpPr>
          <p:nvPr>
            <p:ph type="sldNum" sz="quarter" idx="26"/>
          </p:nvPr>
        </p:nvSpPr>
        <p:spPr/>
        <p:txBody>
          <a:bodyPr/>
          <a:lstStyle/>
          <a:p>
            <a:fld id="{27F63893-9D7C-4D41-AC61-E8ABFBCB521E}" type="slidenum">
              <a:rPr lang="fr-FR" smtClean="0"/>
              <a:pPr/>
              <a:t>30</a:t>
            </a:fld>
            <a:endParaRPr lang="fr-FR" dirty="0"/>
          </a:p>
        </p:txBody>
      </p:sp>
      <p:sp>
        <p:nvSpPr>
          <p:cNvPr id="5" name="Espace réservé du texte 4">
            <a:extLst>
              <a:ext uri="{FF2B5EF4-FFF2-40B4-BE49-F238E27FC236}">
                <a16:creationId xmlns:a16="http://schemas.microsoft.com/office/drawing/2014/main" id="{C53CC55E-957F-4054-A8C7-77CF4E01EF6B}"/>
              </a:ext>
            </a:extLst>
          </p:cNvPr>
          <p:cNvSpPr>
            <a:spLocks noGrp="1"/>
          </p:cNvSpPr>
          <p:nvPr>
            <p:ph type="body" sz="quarter" idx="19"/>
          </p:nvPr>
        </p:nvSpPr>
        <p:spPr>
          <a:xfrm>
            <a:off x="71119" y="100703"/>
            <a:ext cx="12049761" cy="574562"/>
          </a:xfrm>
        </p:spPr>
        <p:txBody>
          <a:bodyPr/>
          <a:lstStyle/>
          <a:p>
            <a:r>
              <a:rPr lang="fr-FR" dirty="0"/>
              <a:t>Les leviers permettant d’atteindre les objectifs du projet</a:t>
            </a:r>
          </a:p>
        </p:txBody>
      </p:sp>
      <p:graphicFrame>
        <p:nvGraphicFramePr>
          <p:cNvPr id="7" name="Tableau 6">
            <a:extLst>
              <a:ext uri="{FF2B5EF4-FFF2-40B4-BE49-F238E27FC236}">
                <a16:creationId xmlns:a16="http://schemas.microsoft.com/office/drawing/2014/main" id="{7658C06B-D84E-42F9-A3D5-343135E7043D}"/>
              </a:ext>
            </a:extLst>
          </p:cNvPr>
          <p:cNvGraphicFramePr>
            <a:graphicFrameLocks noGrp="1"/>
          </p:cNvGraphicFramePr>
          <p:nvPr>
            <p:extLst>
              <p:ext uri="{D42A27DB-BD31-4B8C-83A1-F6EECF244321}">
                <p14:modId xmlns:p14="http://schemas.microsoft.com/office/powerpoint/2010/main" val="2496550470"/>
              </p:ext>
            </p:extLst>
          </p:nvPr>
        </p:nvGraphicFramePr>
        <p:xfrm>
          <a:off x="331603" y="675265"/>
          <a:ext cx="11176467" cy="5902187"/>
        </p:xfrm>
        <a:graphic>
          <a:graphicData uri="http://schemas.openxmlformats.org/drawingml/2006/table">
            <a:tbl>
              <a:tblPr firstRow="1" bandRow="1">
                <a:tableStyleId>{5C22544A-7EE6-4342-B048-85BDC9FD1C3A}</a:tableStyleId>
              </a:tblPr>
              <a:tblGrid>
                <a:gridCol w="2219573">
                  <a:extLst>
                    <a:ext uri="{9D8B030D-6E8A-4147-A177-3AD203B41FA5}">
                      <a16:colId xmlns:a16="http://schemas.microsoft.com/office/drawing/2014/main" val="1985333531"/>
                    </a:ext>
                  </a:extLst>
                </a:gridCol>
                <a:gridCol w="2990088">
                  <a:extLst>
                    <a:ext uri="{9D8B030D-6E8A-4147-A177-3AD203B41FA5}">
                      <a16:colId xmlns:a16="http://schemas.microsoft.com/office/drawing/2014/main" val="1904128392"/>
                    </a:ext>
                  </a:extLst>
                </a:gridCol>
                <a:gridCol w="2670048">
                  <a:extLst>
                    <a:ext uri="{9D8B030D-6E8A-4147-A177-3AD203B41FA5}">
                      <a16:colId xmlns:a16="http://schemas.microsoft.com/office/drawing/2014/main" val="495726154"/>
                    </a:ext>
                  </a:extLst>
                </a:gridCol>
                <a:gridCol w="3296758">
                  <a:extLst>
                    <a:ext uri="{9D8B030D-6E8A-4147-A177-3AD203B41FA5}">
                      <a16:colId xmlns:a16="http://schemas.microsoft.com/office/drawing/2014/main" val="2938460092"/>
                    </a:ext>
                  </a:extLst>
                </a:gridCol>
              </a:tblGrid>
              <a:tr h="1253150">
                <a:tc>
                  <a:txBody>
                    <a:bodyPr/>
                    <a:lstStyle/>
                    <a:p>
                      <a:pPr algn="ctr"/>
                      <a:r>
                        <a:rPr lang="fr-FR" sz="1200" dirty="0">
                          <a:solidFill>
                            <a:schemeClr val="bg1"/>
                          </a:solidFill>
                        </a:rPr>
                        <a:t>Engagements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fr-FR" sz="1200" dirty="0">
                          <a:solidFill>
                            <a:schemeClr val="bg1"/>
                          </a:solidFill>
                        </a:rPr>
                        <a:t>Thèmes</a:t>
                      </a:r>
                    </a:p>
                    <a:p>
                      <a:pPr algn="ctr"/>
                      <a:r>
                        <a:rPr lang="fr-FR" sz="1200" dirty="0">
                          <a:solidFill>
                            <a:schemeClr val="bg1"/>
                          </a:solidFill>
                        </a:rPr>
                        <a:t> atteints</a:t>
                      </a:r>
                      <a:r>
                        <a:rPr lang="fr-FR" sz="1200" baseline="0" dirty="0">
                          <a:solidFill>
                            <a:schemeClr val="bg1"/>
                          </a:solidFill>
                        </a:rPr>
                        <a:t> du fait des pratiques actuelles HCL</a:t>
                      </a:r>
                      <a:endParaRPr lang="fr-FR" sz="120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fr-FR" sz="1200" dirty="0">
                          <a:solidFill>
                            <a:schemeClr val="bg1"/>
                          </a:solidFill>
                        </a:rPr>
                        <a:t>Thèmes renforcés dans le cadre du projet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fr-FR" sz="1200" dirty="0">
                          <a:solidFill>
                            <a:schemeClr val="bg1"/>
                          </a:solidFill>
                        </a:rPr>
                        <a:t>Thèmes non atteints dans le cadre du projet au stade certification de la programmation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91617347"/>
                  </a:ext>
                </a:extLst>
              </a:tr>
              <a:tr h="686946">
                <a:tc>
                  <a:txBody>
                    <a:bodyPr/>
                    <a:lstStyle/>
                    <a:p>
                      <a:pPr algn="ctr"/>
                      <a:r>
                        <a:rPr lang="fr-FR" sz="1200" b="1" dirty="0">
                          <a:solidFill>
                            <a:schemeClr val="tx2"/>
                          </a:solidFill>
                        </a:rPr>
                        <a:t>Qualité</a:t>
                      </a:r>
                      <a:r>
                        <a:rPr lang="fr-FR" sz="1200" b="1" baseline="0" dirty="0">
                          <a:solidFill>
                            <a:schemeClr val="tx2"/>
                          </a:solidFill>
                        </a:rPr>
                        <a:t> de vie</a:t>
                      </a:r>
                      <a:endParaRPr lang="fr-FR" sz="1200" b="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Qualité</a:t>
                      </a:r>
                      <a:r>
                        <a:rPr lang="fr-FR" sz="1200" baseline="0" dirty="0">
                          <a:solidFill>
                            <a:schemeClr val="tx2"/>
                          </a:solidFill>
                        </a:rPr>
                        <a:t> eau</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2"/>
                          </a:solidFill>
                        </a:rPr>
                        <a:t>Acoustique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smtClean="0">
                          <a:solidFill>
                            <a:schemeClr val="tx2"/>
                          </a:solidFill>
                        </a:rPr>
                        <a:t>Accessibilité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smtClean="0">
                          <a:solidFill>
                            <a:schemeClr val="tx2"/>
                          </a:solidFill>
                        </a:rPr>
                        <a:t>Ondes</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Zone blanche ondes</a:t>
                      </a:r>
                    </a:p>
                    <a:p>
                      <a:pPr marL="285750" indent="-285750" algn="l">
                        <a:buFont typeface="Arial" panose="020B0604020202020204" pitchFamily="34" charset="0"/>
                        <a:buChar char="•"/>
                      </a:pPr>
                      <a:r>
                        <a:rPr lang="fr-FR" sz="1200" dirty="0">
                          <a:solidFill>
                            <a:schemeClr val="tx2"/>
                          </a:solidFill>
                        </a:rPr>
                        <a:t>Voirie</a:t>
                      </a:r>
                      <a:r>
                        <a:rPr lang="fr-FR" sz="1200" baseline="0" dirty="0">
                          <a:solidFill>
                            <a:schemeClr val="tx2"/>
                          </a:solidFill>
                        </a:rPr>
                        <a:t> sécurisée 2 </a:t>
                      </a:r>
                      <a:r>
                        <a:rPr lang="fr-FR" sz="1200" baseline="0" dirty="0" smtClean="0">
                          <a:solidFill>
                            <a:schemeClr val="tx2"/>
                          </a:solidFill>
                        </a:rPr>
                        <a:t>roues intra site</a:t>
                      </a:r>
                    </a:p>
                    <a:p>
                      <a:pPr marL="285750" indent="-285750" algn="l">
                        <a:buFont typeface="Arial" panose="020B0604020202020204" pitchFamily="34" charset="0"/>
                        <a:buChar char="•"/>
                      </a:pPr>
                      <a:r>
                        <a:rPr lang="fr-FR" sz="1200" baseline="0" dirty="0" smtClean="0">
                          <a:solidFill>
                            <a:schemeClr val="tx2"/>
                          </a:solidFill>
                        </a:rPr>
                        <a:t>Traitement des effluents</a:t>
                      </a:r>
                    </a:p>
                    <a:p>
                      <a:pPr marL="285750" indent="-285750" algn="l">
                        <a:buFont typeface="Arial" panose="020B0604020202020204" pitchFamily="34" charset="0"/>
                        <a:buChar char="•"/>
                      </a:pPr>
                      <a:r>
                        <a:rPr lang="fr-FR" sz="1200" baseline="0" dirty="0" smtClean="0">
                          <a:solidFill>
                            <a:schemeClr val="tx2"/>
                          </a:solidFill>
                        </a:rPr>
                        <a:t>Contrôle en sortie du bâtiment</a:t>
                      </a:r>
                    </a:p>
                    <a:p>
                      <a:pPr marL="285750" indent="-285750" algn="l">
                        <a:buFont typeface="Arial" panose="020B0604020202020204" pitchFamily="34" charset="0"/>
                        <a:buChar char="•"/>
                      </a:pPr>
                      <a:r>
                        <a:rPr lang="fr-FR" sz="1200" baseline="0" dirty="0" smtClean="0">
                          <a:solidFill>
                            <a:schemeClr val="tx2"/>
                          </a:solidFill>
                        </a:rPr>
                        <a:t>Traitement continu eau </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42668707"/>
                  </a:ext>
                </a:extLst>
              </a:tr>
              <a:tr h="1221018">
                <a:tc>
                  <a:txBody>
                    <a:bodyPr/>
                    <a:lstStyle/>
                    <a:p>
                      <a:pPr algn="ctr"/>
                      <a:r>
                        <a:rPr lang="fr-FR" sz="1200" b="1" dirty="0">
                          <a:solidFill>
                            <a:schemeClr val="tx2"/>
                          </a:solidFill>
                        </a:rPr>
                        <a:t>Respect de l’environnement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smtClean="0">
                          <a:solidFill>
                            <a:schemeClr val="tx2"/>
                          </a:solidFill>
                        </a:rPr>
                        <a:t>Végétalisation adaptée</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Adaptation confort hygrothermique</a:t>
                      </a:r>
                    </a:p>
                    <a:p>
                      <a:pPr marL="285750" indent="-285750" algn="l">
                        <a:buFont typeface="Arial" panose="020B0604020202020204" pitchFamily="34" charset="0"/>
                        <a:buChar char="•"/>
                      </a:pPr>
                      <a:r>
                        <a:rPr lang="fr-FR" sz="1200" dirty="0">
                          <a:solidFill>
                            <a:schemeClr val="tx2"/>
                          </a:solidFill>
                        </a:rPr>
                        <a:t>Biosourcé (réduction du bilan C02 des matériaux de construction</a:t>
                      </a:r>
                      <a:r>
                        <a:rPr lang="fr-FR" sz="1200" dirty="0" smtClean="0">
                          <a:solidFill>
                            <a:schemeClr val="tx2"/>
                          </a:solidFill>
                        </a:rPr>
                        <a:t>)</a:t>
                      </a:r>
                    </a:p>
                    <a:p>
                      <a:pPr marL="285750" indent="-285750" algn="l">
                        <a:buFont typeface="Arial" panose="020B0604020202020204" pitchFamily="34" charset="0"/>
                        <a:buChar char="•"/>
                      </a:pPr>
                      <a:r>
                        <a:rPr lang="fr-FR" sz="1200" dirty="0" smtClean="0">
                          <a:solidFill>
                            <a:schemeClr val="tx2"/>
                          </a:solidFill>
                        </a:rPr>
                        <a:t>Emission</a:t>
                      </a:r>
                      <a:r>
                        <a:rPr lang="fr-FR" sz="1200" baseline="0" dirty="0" smtClean="0">
                          <a:solidFill>
                            <a:schemeClr val="tx2"/>
                          </a:solidFill>
                        </a:rPr>
                        <a:t> carbone en exploitation</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baseline="0" dirty="0">
                          <a:solidFill>
                            <a:schemeClr val="tx2"/>
                          </a:solidFill>
                        </a:rPr>
                        <a:t>Réemploi terre in situ </a:t>
                      </a:r>
                    </a:p>
                    <a:p>
                      <a:pPr marL="285750" indent="-285750" algn="l">
                        <a:buFont typeface="Arial" panose="020B0604020202020204" pitchFamily="34" charset="0"/>
                        <a:buChar char="•"/>
                      </a:pPr>
                      <a:endParaRPr lang="fr-FR" sz="1200" baseline="0" dirty="0" smtClean="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dirty="0" smtClean="0">
                          <a:solidFill>
                            <a:schemeClr val="tx2"/>
                          </a:solidFill>
                        </a:rPr>
                        <a:t>Absence </a:t>
                      </a:r>
                      <a:r>
                        <a:rPr lang="fr-FR" sz="1200" baseline="0" dirty="0">
                          <a:solidFill>
                            <a:schemeClr val="tx2"/>
                          </a:solidFill>
                        </a:rPr>
                        <a:t>d’étude par un </a:t>
                      </a:r>
                      <a:r>
                        <a:rPr lang="fr-FR" sz="1200" baseline="0" dirty="0" smtClean="0">
                          <a:solidFill>
                            <a:schemeClr val="tx2"/>
                          </a:solidFill>
                        </a:rPr>
                        <a:t>écologue (au stade programmation, mais sera amélioré au stade suivant)</a:t>
                      </a:r>
                    </a:p>
                    <a:p>
                      <a:pPr marL="0" indent="0" algn="l">
                        <a:buFont typeface="Arial" panose="020B0604020202020204" pitchFamily="34" charset="0"/>
                        <a:buNone/>
                      </a:pP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391079596"/>
                  </a:ext>
                </a:extLst>
              </a:tr>
              <a:tr h="1201161">
                <a:tc>
                  <a:txBody>
                    <a:bodyPr/>
                    <a:lstStyle/>
                    <a:p>
                      <a:pPr algn="ctr"/>
                      <a:r>
                        <a:rPr lang="fr-FR" sz="1200" b="1" dirty="0">
                          <a:solidFill>
                            <a:schemeClr val="tx2"/>
                          </a:solidFill>
                        </a:rPr>
                        <a:t>Performance économique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Clauses d’insertion</a:t>
                      </a:r>
                    </a:p>
                    <a:p>
                      <a:pPr marL="285750" indent="-285750" algn="l">
                        <a:buFont typeface="Arial" panose="020B0604020202020204" pitchFamily="34" charset="0"/>
                        <a:buChar char="•"/>
                      </a:pPr>
                      <a:r>
                        <a:rPr lang="fr-FR" sz="1200" baseline="0" dirty="0">
                          <a:solidFill>
                            <a:schemeClr val="tx2"/>
                          </a:solidFill>
                        </a:rPr>
                        <a:t>Suivi de consommation énergie et </a:t>
                      </a:r>
                      <a:r>
                        <a:rPr lang="fr-FR" sz="1200" baseline="0" dirty="0" smtClean="0">
                          <a:solidFill>
                            <a:schemeClr val="tx2"/>
                          </a:solidFill>
                        </a:rPr>
                        <a:t>eau </a:t>
                      </a:r>
                    </a:p>
                    <a:p>
                      <a:pPr marL="285750" indent="-285750" algn="l">
                        <a:buFont typeface="Arial" panose="020B0604020202020204" pitchFamily="34" charset="0"/>
                        <a:buChar char="•"/>
                      </a:pPr>
                      <a:r>
                        <a:rPr lang="fr-FR" sz="1200" baseline="0" dirty="0" smtClean="0">
                          <a:solidFill>
                            <a:schemeClr val="tx2"/>
                          </a:solidFill>
                        </a:rPr>
                        <a:t>Maintenance aisée</a:t>
                      </a:r>
                    </a:p>
                    <a:p>
                      <a:pPr marL="285750" indent="-285750" algn="l">
                        <a:buFont typeface="Arial" panose="020B0604020202020204" pitchFamily="34" charset="0"/>
                        <a:buChar char="•"/>
                      </a:pPr>
                      <a:r>
                        <a:rPr lang="fr-FR" sz="1200" baseline="0" dirty="0" smtClean="0">
                          <a:solidFill>
                            <a:schemeClr val="tx2"/>
                          </a:solidFill>
                        </a:rPr>
                        <a:t>Réseau de chaleur urbain</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strike="noStrike" dirty="0" smtClean="0">
                          <a:solidFill>
                            <a:schemeClr val="tx2"/>
                          </a:solidFill>
                        </a:rPr>
                        <a:t>Réemploi</a:t>
                      </a:r>
                    </a:p>
                    <a:p>
                      <a:pPr marL="285750" indent="-285750" algn="l">
                        <a:buFont typeface="Arial" panose="020B0604020202020204" pitchFamily="34" charset="0"/>
                        <a:buChar char="•"/>
                      </a:pPr>
                      <a:r>
                        <a:rPr lang="fr-FR" sz="1200" strike="noStrike" dirty="0" smtClean="0">
                          <a:solidFill>
                            <a:schemeClr val="tx2"/>
                          </a:solidFill>
                        </a:rPr>
                        <a:t>Composant</a:t>
                      </a:r>
                      <a:r>
                        <a:rPr lang="fr-FR" sz="1200" strike="noStrike" baseline="0" dirty="0" smtClean="0">
                          <a:solidFill>
                            <a:schemeClr val="tx2"/>
                          </a:solidFill>
                        </a:rPr>
                        <a:t> composé localement</a:t>
                      </a:r>
                      <a:endParaRPr lang="fr-FR" sz="1200" strike="noStrike" dirty="0" smtClean="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Maîtrise</a:t>
                      </a:r>
                      <a:r>
                        <a:rPr lang="fr-FR" sz="1200" baseline="0" dirty="0">
                          <a:solidFill>
                            <a:schemeClr val="tx2"/>
                          </a:solidFill>
                        </a:rPr>
                        <a:t> des charges de </a:t>
                      </a:r>
                      <a:r>
                        <a:rPr lang="fr-FR" sz="1200" baseline="0" dirty="0" smtClean="0">
                          <a:solidFill>
                            <a:schemeClr val="tx2"/>
                          </a:solidFill>
                        </a:rPr>
                        <a:t>fonctionnement (au stade programmation, mais sera amélioré au stade suivant)</a:t>
                      </a:r>
                    </a:p>
                    <a:p>
                      <a:pPr marL="285750" indent="-285750" algn="l">
                        <a:buFont typeface="Arial" panose="020B0604020202020204" pitchFamily="34" charset="0"/>
                        <a:buChar char="•"/>
                      </a:pPr>
                      <a:r>
                        <a:rPr lang="fr-FR" sz="1200" baseline="0" dirty="0" smtClean="0">
                          <a:solidFill>
                            <a:schemeClr val="tx2"/>
                          </a:solidFill>
                        </a:rPr>
                        <a:t>Plan pluriannuel</a:t>
                      </a:r>
                    </a:p>
                    <a:p>
                      <a:pPr marL="285750" indent="-285750" algn="l">
                        <a:buFont typeface="Arial" panose="020B0604020202020204" pitchFamily="34" charset="0"/>
                        <a:buChar char="•"/>
                      </a:pPr>
                      <a:r>
                        <a:rPr lang="fr-FR" sz="1200" baseline="0" dirty="0" smtClean="0">
                          <a:solidFill>
                            <a:schemeClr val="tx2"/>
                          </a:solidFill>
                        </a:rPr>
                        <a:t>Estimation emplois générés</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922632124"/>
                  </a:ext>
                </a:extLst>
              </a:tr>
              <a:tr h="1221018">
                <a:tc>
                  <a:txBody>
                    <a:bodyPr/>
                    <a:lstStyle/>
                    <a:p>
                      <a:pPr algn="ctr"/>
                      <a:r>
                        <a:rPr lang="fr-FR" sz="1200" b="1" dirty="0">
                          <a:solidFill>
                            <a:schemeClr val="tx2"/>
                          </a:solidFill>
                        </a:rPr>
                        <a:t>Pilotage maîtrisé</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GTC, suivi &amp; pilotage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tx2"/>
                          </a:solidFill>
                        </a:rPr>
                        <a:t>Chantier: limitation nuisances &amp; </a:t>
                      </a:r>
                      <a:r>
                        <a:rPr lang="fr-FR" sz="1200" dirty="0" smtClean="0">
                          <a:solidFill>
                            <a:schemeClr val="tx2"/>
                          </a:solidFill>
                        </a:rPr>
                        <a:t>pollution</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fr-FR" sz="1200" dirty="0">
                          <a:solidFill>
                            <a:schemeClr val="tx2"/>
                          </a:solidFill>
                        </a:rPr>
                        <a:t>Réseau mobile </a:t>
                      </a:r>
                      <a:r>
                        <a:rPr lang="fr-FR" sz="1200" dirty="0" smtClean="0">
                          <a:solidFill>
                            <a:schemeClr val="tx2"/>
                          </a:solidFill>
                        </a:rPr>
                        <a:t>GSM</a:t>
                      </a:r>
                    </a:p>
                    <a:p>
                      <a:pPr marL="285750" indent="-285750" algn="l">
                        <a:buFont typeface="Arial" panose="020B0604020202020204" pitchFamily="34" charset="0"/>
                        <a:buChar char="•"/>
                      </a:pPr>
                      <a:r>
                        <a:rPr lang="fr-FR" sz="1200" dirty="0" smtClean="0">
                          <a:solidFill>
                            <a:schemeClr val="tx2"/>
                          </a:solidFill>
                        </a:rPr>
                        <a:t>Commissionnement</a:t>
                      </a:r>
                      <a:endParaRPr lang="fr-FR" sz="12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171450" indent="-171450" algn="l" fontAlgn="ctr">
                        <a:buFont typeface="Arial" panose="020B0604020202020204" pitchFamily="34" charset="0"/>
                        <a:buChar char="•"/>
                      </a:pPr>
                      <a:r>
                        <a:rPr lang="fr-FR" sz="1200" dirty="0" smtClean="0">
                          <a:solidFill>
                            <a:schemeClr val="tx1">
                              <a:lumMod val="50000"/>
                            </a:schemeClr>
                          </a:solidFill>
                        </a:rPr>
                        <a:t>Adaptabilité: </a:t>
                      </a:r>
                      <a:r>
                        <a:rPr lang="fr-FR" sz="1200" b="0" i="0" u="none" strike="noStrike" dirty="0" smtClean="0">
                          <a:solidFill>
                            <a:schemeClr val="tx2"/>
                          </a:solidFill>
                          <a:effectLst/>
                          <a:latin typeface="Calibri" panose="020F0502020204030204" pitchFamily="34" charset="0"/>
                        </a:rPr>
                        <a:t>cloisons modulaires </a:t>
                      </a:r>
                    </a:p>
                    <a:p>
                      <a:pPr marL="171450" indent="-171450" algn="l" fontAlgn="ctr">
                        <a:buFont typeface="Arial" panose="020B0604020202020204" pitchFamily="34" charset="0"/>
                        <a:buChar char="•"/>
                      </a:pPr>
                      <a:r>
                        <a:rPr lang="fr-FR" sz="1200" b="0" i="0" u="none" strike="noStrike" dirty="0" smtClean="0">
                          <a:solidFill>
                            <a:schemeClr val="tx2"/>
                          </a:solidFill>
                          <a:effectLst/>
                          <a:latin typeface="Calibri" panose="020F0502020204030204" pitchFamily="34" charset="0"/>
                        </a:rPr>
                        <a:t>non réalisation d'une étude de </a:t>
                      </a:r>
                      <a:r>
                        <a:rPr lang="fr-FR" sz="1200" b="0" i="0" u="none" strike="noStrike" dirty="0" err="1" smtClean="0">
                          <a:solidFill>
                            <a:schemeClr val="tx2"/>
                          </a:solidFill>
                          <a:effectLst/>
                          <a:latin typeface="Calibri" panose="020F0502020204030204" pitchFamily="34" charset="0"/>
                        </a:rPr>
                        <a:t>transformabilité</a:t>
                      </a:r>
                      <a:r>
                        <a:rPr lang="fr-FR" sz="1200" b="0" i="0" u="none" strike="noStrike" dirty="0" smtClean="0">
                          <a:solidFill>
                            <a:schemeClr val="tx2"/>
                          </a:solidFill>
                          <a:effectLst/>
                          <a:latin typeface="Calibri" panose="020F0502020204030204" pitchFamily="34" charset="0"/>
                        </a:rPr>
                        <a:t> (semble Hors-Sujet pour notre projet) </a:t>
                      </a:r>
                    </a:p>
                    <a:p>
                      <a:pPr marL="171450" indent="-171450" algn="l" fontAlgn="ctr">
                        <a:buFont typeface="Arial" panose="020B0604020202020204" pitchFamily="34" charset="0"/>
                        <a:buChar char="•"/>
                      </a:pPr>
                      <a:r>
                        <a:rPr lang="fr-FR" sz="1200" b="0" i="0" u="none" strike="noStrike" dirty="0" smtClean="0">
                          <a:solidFill>
                            <a:schemeClr val="tx2"/>
                          </a:solidFill>
                          <a:effectLst/>
                          <a:latin typeface="Calibri" panose="020F0502020204030204" pitchFamily="34" charset="0"/>
                        </a:rPr>
                        <a:t>plans de déconstruction</a:t>
                      </a:r>
                    </a:p>
                    <a:p>
                      <a:pPr marL="171450" indent="-171450" algn="l" fontAlgn="ctr">
                        <a:buFont typeface="Arial" panose="020B0604020202020204" pitchFamily="34" charset="0"/>
                        <a:buChar char="•"/>
                      </a:pPr>
                      <a:r>
                        <a:rPr lang="fr-FR" sz="1200" b="0" i="0" u="none" strike="noStrike" dirty="0" smtClean="0">
                          <a:solidFill>
                            <a:schemeClr val="tx2"/>
                          </a:solidFill>
                          <a:effectLst/>
                          <a:latin typeface="Calibri" panose="020F0502020204030204" pitchFamily="34" charset="0"/>
                        </a:rPr>
                        <a:t>étude d'extension (hors-sujet pour notre projet)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5330540"/>
                  </a:ext>
                </a:extLst>
              </a:tr>
            </a:tbl>
          </a:graphicData>
        </a:graphic>
      </p:graphicFrame>
    </p:spTree>
    <p:extLst>
      <p:ext uri="{BB962C8B-B14F-4D97-AF65-F5344CB8AC3E}">
        <p14:creationId xmlns:p14="http://schemas.microsoft.com/office/powerpoint/2010/main" val="3127220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A25BDB9A-9BB4-4A29-BECD-761152618E9F}"/>
              </a:ext>
            </a:extLst>
          </p:cNvPr>
          <p:cNvGraphicFramePr/>
          <p:nvPr>
            <p:extLst>
              <p:ext uri="{D42A27DB-BD31-4B8C-83A1-F6EECF244321}">
                <p14:modId xmlns:p14="http://schemas.microsoft.com/office/powerpoint/2010/main" val="3755474729"/>
              </p:ext>
            </p:extLst>
          </p:nvPr>
        </p:nvGraphicFramePr>
        <p:xfrm>
          <a:off x="440931" y="903707"/>
          <a:ext cx="8927258" cy="192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31</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01600" y="152635"/>
            <a:ext cx="11826240" cy="535484"/>
          </a:xfrm>
        </p:spPr>
        <p:txBody>
          <a:bodyPr/>
          <a:lstStyle/>
          <a:p>
            <a:r>
              <a:rPr lang="fr-FR" dirty="0"/>
              <a:t>Le Coût et le PLANNING DE LA CERTIFICATION DU PAVILLON E</a:t>
            </a:r>
          </a:p>
        </p:txBody>
      </p:sp>
      <p:pic>
        <p:nvPicPr>
          <p:cNvPr id="7" name="Image 6"/>
          <p:cNvPicPr>
            <a:picLocks noChangeAspect="1"/>
          </p:cNvPicPr>
          <p:nvPr/>
        </p:nvPicPr>
        <p:blipFill>
          <a:blip r:embed="rId8"/>
          <a:stretch>
            <a:fillRect/>
          </a:stretch>
        </p:blipFill>
        <p:spPr>
          <a:xfrm>
            <a:off x="9465270" y="688118"/>
            <a:ext cx="1919759" cy="1882361"/>
          </a:xfrm>
          <a:prstGeom prst="rect">
            <a:avLst/>
          </a:prstGeom>
        </p:spPr>
      </p:pic>
      <p:graphicFrame>
        <p:nvGraphicFramePr>
          <p:cNvPr id="8" name="Diagramme 7">
            <a:extLst>
              <a:ext uri="{FF2B5EF4-FFF2-40B4-BE49-F238E27FC236}">
                <a16:creationId xmlns:a16="http://schemas.microsoft.com/office/drawing/2014/main" id="{E59F6F17-D762-43AE-B44E-3285EF2E3DCA}"/>
              </a:ext>
            </a:extLst>
          </p:cNvPr>
          <p:cNvGraphicFramePr/>
          <p:nvPr>
            <p:extLst>
              <p:ext uri="{D42A27DB-BD31-4B8C-83A1-F6EECF244321}">
                <p14:modId xmlns:p14="http://schemas.microsoft.com/office/powerpoint/2010/main" val="3521954366"/>
              </p:ext>
            </p:extLst>
          </p:nvPr>
        </p:nvGraphicFramePr>
        <p:xfrm>
          <a:off x="440932" y="4029650"/>
          <a:ext cx="11138259" cy="21897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me 9">
            <a:extLst>
              <a:ext uri="{FF2B5EF4-FFF2-40B4-BE49-F238E27FC236}">
                <a16:creationId xmlns:a16="http://schemas.microsoft.com/office/drawing/2014/main" id="{C849EF5A-0E4A-4622-B567-86909227905E}"/>
              </a:ext>
            </a:extLst>
          </p:cNvPr>
          <p:cNvGraphicFramePr/>
          <p:nvPr>
            <p:extLst>
              <p:ext uri="{D42A27DB-BD31-4B8C-83A1-F6EECF244321}">
                <p14:modId xmlns:p14="http://schemas.microsoft.com/office/powerpoint/2010/main" val="1971414687"/>
              </p:ext>
            </p:extLst>
          </p:nvPr>
        </p:nvGraphicFramePr>
        <p:xfrm>
          <a:off x="969252" y="3319452"/>
          <a:ext cx="6152908" cy="5847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765275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3" y="2266122"/>
            <a:ext cx="9524102" cy="1834390"/>
          </a:xfrm>
        </p:spPr>
        <p:txBody>
          <a:bodyPr/>
          <a:lstStyle/>
          <a:p>
            <a:r>
              <a:rPr lang="fr-FR" dirty="0"/>
              <a:t>FOCUS SUR LE REEMPLOI</a:t>
            </a:r>
          </a:p>
        </p:txBody>
      </p:sp>
    </p:spTree>
    <p:extLst>
      <p:ext uri="{BB962C8B-B14F-4D97-AF65-F5344CB8AC3E}">
        <p14:creationId xmlns:p14="http://schemas.microsoft.com/office/powerpoint/2010/main" val="3976001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69EFCC-0605-4FCA-82A2-BCAD45DF1A77}"/>
              </a:ext>
            </a:extLst>
          </p:cNvPr>
          <p:cNvSpPr>
            <a:spLocks noGrp="1"/>
          </p:cNvSpPr>
          <p:nvPr>
            <p:ph type="body" sz="quarter" idx="29"/>
          </p:nvPr>
        </p:nvSpPr>
        <p:spPr>
          <a:xfrm>
            <a:off x="131572" y="776301"/>
            <a:ext cx="11447619" cy="4088735"/>
          </a:xfrm>
        </p:spPr>
        <p:txBody>
          <a:bodyPr>
            <a:normAutofit/>
          </a:bodyPr>
          <a:lstStyle/>
          <a:p>
            <a:r>
              <a:rPr lang="fr-FR" sz="2800" dirty="0">
                <a:solidFill>
                  <a:schemeClr val="tx2"/>
                </a:solidFill>
              </a:rPr>
              <a:t>Un </a:t>
            </a:r>
            <a:r>
              <a:rPr lang="fr-FR" sz="2800" b="1" dirty="0">
                <a:solidFill>
                  <a:schemeClr val="tx2"/>
                </a:solidFill>
              </a:rPr>
              <a:t>Diagnostic PEMD </a:t>
            </a:r>
            <a:r>
              <a:rPr lang="fr-FR" sz="2800" dirty="0">
                <a:solidFill>
                  <a:schemeClr val="tx2"/>
                </a:solidFill>
              </a:rPr>
              <a:t>(Produit Équipement Matériaux Déchet) a été réalisé</a:t>
            </a:r>
            <a:endParaRPr lang="fr-FR" sz="3600" dirty="0">
              <a:solidFill>
                <a:schemeClr val="tx2"/>
              </a:solidFill>
            </a:endParaRPr>
          </a:p>
          <a:p>
            <a:endParaRPr lang="fr-FR" sz="3200" dirty="0">
              <a:solidFill>
                <a:schemeClr val="tx2"/>
              </a:solidFill>
            </a:endParaRPr>
          </a:p>
          <a:p>
            <a:pPr marL="7937" indent="0">
              <a:buNone/>
            </a:pPr>
            <a:endParaRPr lang="fr-FR" sz="3200" dirty="0">
              <a:solidFill>
                <a:schemeClr val="tx2"/>
              </a:solidFill>
            </a:endParaRPr>
          </a:p>
          <a:p>
            <a:endParaRPr lang="fr-FR" dirty="0"/>
          </a:p>
        </p:txBody>
      </p:sp>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33</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31572" y="116920"/>
            <a:ext cx="10134306" cy="535484"/>
          </a:xfrm>
        </p:spPr>
        <p:txBody>
          <a:bodyPr/>
          <a:lstStyle/>
          <a:p>
            <a:r>
              <a:rPr lang="fr-FR" dirty="0"/>
              <a:t>LE REEMPLOI et la règlementation</a:t>
            </a:r>
          </a:p>
        </p:txBody>
      </p:sp>
      <p:pic>
        <p:nvPicPr>
          <p:cNvPr id="6" name="Image 5"/>
          <p:cNvPicPr>
            <a:picLocks noChangeAspect="1"/>
          </p:cNvPicPr>
          <p:nvPr/>
        </p:nvPicPr>
        <p:blipFill>
          <a:blip r:embed="rId3"/>
          <a:stretch>
            <a:fillRect/>
          </a:stretch>
        </p:blipFill>
        <p:spPr>
          <a:xfrm>
            <a:off x="511607" y="1555139"/>
            <a:ext cx="3265921" cy="4499070"/>
          </a:xfrm>
          <a:prstGeom prst="rect">
            <a:avLst/>
          </a:prstGeom>
        </p:spPr>
      </p:pic>
      <p:pic>
        <p:nvPicPr>
          <p:cNvPr id="8" name="Image 7"/>
          <p:cNvPicPr>
            <a:picLocks noChangeAspect="1"/>
          </p:cNvPicPr>
          <p:nvPr/>
        </p:nvPicPr>
        <p:blipFill>
          <a:blip r:embed="rId4"/>
          <a:stretch>
            <a:fillRect/>
          </a:stretch>
        </p:blipFill>
        <p:spPr>
          <a:xfrm>
            <a:off x="4157562" y="1555139"/>
            <a:ext cx="3251811" cy="4526560"/>
          </a:xfrm>
          <a:prstGeom prst="rect">
            <a:avLst/>
          </a:prstGeom>
        </p:spPr>
      </p:pic>
      <p:pic>
        <p:nvPicPr>
          <p:cNvPr id="9" name="Image 8"/>
          <p:cNvPicPr>
            <a:picLocks noChangeAspect="1"/>
          </p:cNvPicPr>
          <p:nvPr/>
        </p:nvPicPr>
        <p:blipFill>
          <a:blip r:embed="rId5"/>
          <a:stretch>
            <a:fillRect/>
          </a:stretch>
        </p:blipFill>
        <p:spPr>
          <a:xfrm>
            <a:off x="7613518" y="1555139"/>
            <a:ext cx="3761527" cy="4042239"/>
          </a:xfrm>
          <a:prstGeom prst="rect">
            <a:avLst/>
          </a:prstGeom>
        </p:spPr>
      </p:pic>
      <p:cxnSp>
        <p:nvCxnSpPr>
          <p:cNvPr id="7" name="Connecteur droit avec flèche 6"/>
          <p:cNvCxnSpPr/>
          <p:nvPr/>
        </p:nvCxnSpPr>
        <p:spPr>
          <a:xfrm flipV="1">
            <a:off x="6126480" y="4708222"/>
            <a:ext cx="1487038" cy="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613518" y="4495704"/>
            <a:ext cx="2812693" cy="369332"/>
          </a:xfrm>
          <a:prstGeom prst="rect">
            <a:avLst/>
          </a:prstGeom>
          <a:noFill/>
        </p:spPr>
        <p:txBody>
          <a:bodyPr wrap="none" rtlCol="0">
            <a:spAutoFit/>
          </a:bodyPr>
          <a:lstStyle/>
          <a:p>
            <a:r>
              <a:rPr lang="fr-FR" dirty="0" smtClean="0"/>
              <a:t>PROPOSITION DE REEMPLOI</a:t>
            </a:r>
            <a:endParaRPr lang="fr-FR" dirty="0"/>
          </a:p>
        </p:txBody>
      </p:sp>
      <p:cxnSp>
        <p:nvCxnSpPr>
          <p:cNvPr id="12" name="Connecteur droit avec flèche 11"/>
          <p:cNvCxnSpPr/>
          <p:nvPr/>
        </p:nvCxnSpPr>
        <p:spPr>
          <a:xfrm flipV="1">
            <a:off x="5602778" y="5394960"/>
            <a:ext cx="2010740" cy="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652387" y="5164468"/>
            <a:ext cx="2863156" cy="646331"/>
          </a:xfrm>
          <a:prstGeom prst="rect">
            <a:avLst/>
          </a:prstGeom>
          <a:noFill/>
        </p:spPr>
        <p:txBody>
          <a:bodyPr wrap="none" rtlCol="0">
            <a:spAutoFit/>
          </a:bodyPr>
          <a:lstStyle/>
          <a:p>
            <a:r>
              <a:rPr lang="fr-FR" dirty="0" smtClean="0"/>
              <a:t>ACTEURS LOCAUX</a:t>
            </a:r>
          </a:p>
          <a:p>
            <a:r>
              <a:rPr lang="fr-FR" dirty="0" smtClean="0"/>
              <a:t>PLATEFORMES DE REEMPLOI</a:t>
            </a:r>
            <a:endParaRPr lang="fr-FR" dirty="0"/>
          </a:p>
        </p:txBody>
      </p:sp>
      <p:cxnSp>
        <p:nvCxnSpPr>
          <p:cNvPr id="15" name="Connecteur droit avec flèche 14"/>
          <p:cNvCxnSpPr/>
          <p:nvPr/>
        </p:nvCxnSpPr>
        <p:spPr>
          <a:xfrm>
            <a:off x="5198725" y="5320145"/>
            <a:ext cx="2414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920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34</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88102" y="151462"/>
            <a:ext cx="11714480" cy="574562"/>
          </a:xfrm>
        </p:spPr>
        <p:txBody>
          <a:bodyPr/>
          <a:lstStyle/>
          <a:p>
            <a:r>
              <a:rPr lang="fr-FR" dirty="0"/>
              <a:t>LE REEMPLOI et la règlementation SYNTHESE PEMD</a:t>
            </a:r>
          </a:p>
        </p:txBody>
      </p:sp>
      <p:pic>
        <p:nvPicPr>
          <p:cNvPr id="7" name="Image 6"/>
          <p:cNvPicPr>
            <a:picLocks noChangeAspect="1"/>
          </p:cNvPicPr>
          <p:nvPr/>
        </p:nvPicPr>
        <p:blipFill>
          <a:blip r:embed="rId3"/>
          <a:stretch>
            <a:fillRect/>
          </a:stretch>
        </p:blipFill>
        <p:spPr>
          <a:xfrm>
            <a:off x="2422348" y="588342"/>
            <a:ext cx="6569252" cy="6148615"/>
          </a:xfrm>
          <a:prstGeom prst="rect">
            <a:avLst/>
          </a:prstGeom>
        </p:spPr>
      </p:pic>
      <p:sp>
        <p:nvSpPr>
          <p:cNvPr id="2" name="ZoneTexte 1"/>
          <p:cNvSpPr txBox="1"/>
          <p:nvPr/>
        </p:nvSpPr>
        <p:spPr>
          <a:xfrm>
            <a:off x="448887" y="6242857"/>
            <a:ext cx="2222843" cy="369332"/>
          </a:xfrm>
          <a:prstGeom prst="rect">
            <a:avLst/>
          </a:prstGeom>
          <a:noFill/>
        </p:spPr>
        <p:txBody>
          <a:bodyPr wrap="square" rtlCol="0">
            <a:spAutoFit/>
          </a:bodyPr>
          <a:lstStyle/>
          <a:p>
            <a:r>
              <a:rPr lang="fr-FR" dirty="0" smtClean="0"/>
              <a:t>Extrait du PEMD :</a:t>
            </a:r>
            <a:endParaRPr lang="fr-FR" dirty="0"/>
          </a:p>
        </p:txBody>
      </p:sp>
    </p:spTree>
    <p:extLst>
      <p:ext uri="{BB962C8B-B14F-4D97-AF65-F5344CB8AC3E}">
        <p14:creationId xmlns:p14="http://schemas.microsoft.com/office/powerpoint/2010/main" val="1395767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35</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51892" y="105197"/>
            <a:ext cx="10134306" cy="535484"/>
          </a:xfrm>
        </p:spPr>
        <p:txBody>
          <a:bodyPr/>
          <a:lstStyle/>
          <a:p>
            <a:r>
              <a:rPr lang="fr-FR" dirty="0"/>
              <a:t>PEMD : proposition réemploi</a:t>
            </a:r>
          </a:p>
        </p:txBody>
      </p:sp>
      <p:pic>
        <p:nvPicPr>
          <p:cNvPr id="2" name="Image 1"/>
          <p:cNvPicPr>
            <a:picLocks noChangeAspect="1"/>
          </p:cNvPicPr>
          <p:nvPr/>
        </p:nvPicPr>
        <p:blipFill>
          <a:blip r:embed="rId3"/>
          <a:stretch>
            <a:fillRect/>
          </a:stretch>
        </p:blipFill>
        <p:spPr>
          <a:xfrm>
            <a:off x="482566" y="1620593"/>
            <a:ext cx="11096625" cy="2428875"/>
          </a:xfrm>
          <a:prstGeom prst="rect">
            <a:avLst/>
          </a:prstGeom>
        </p:spPr>
      </p:pic>
      <p:sp>
        <p:nvSpPr>
          <p:cNvPr id="3" name="ZoneTexte 2"/>
          <p:cNvSpPr txBox="1"/>
          <p:nvPr/>
        </p:nvSpPr>
        <p:spPr>
          <a:xfrm>
            <a:off x="623455" y="5070764"/>
            <a:ext cx="1945178" cy="369332"/>
          </a:xfrm>
          <a:prstGeom prst="rect">
            <a:avLst/>
          </a:prstGeom>
          <a:noFill/>
        </p:spPr>
        <p:txBody>
          <a:bodyPr wrap="square" rtlCol="0">
            <a:spAutoFit/>
          </a:bodyPr>
          <a:lstStyle/>
          <a:p>
            <a:r>
              <a:rPr lang="fr-FR" dirty="0" smtClean="0"/>
              <a:t>Extrait du PEMD</a:t>
            </a:r>
            <a:endParaRPr lang="fr-FR" dirty="0"/>
          </a:p>
        </p:txBody>
      </p:sp>
    </p:spTree>
    <p:extLst>
      <p:ext uri="{BB962C8B-B14F-4D97-AF65-F5344CB8AC3E}">
        <p14:creationId xmlns:p14="http://schemas.microsoft.com/office/powerpoint/2010/main" val="4098092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36</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86039" y="87718"/>
            <a:ext cx="10134306" cy="535484"/>
          </a:xfrm>
        </p:spPr>
        <p:txBody>
          <a:bodyPr/>
          <a:lstStyle/>
          <a:p>
            <a:r>
              <a:rPr lang="fr-FR" sz="2800" dirty="0"/>
              <a:t>PEMD : proposition réemploi</a:t>
            </a:r>
          </a:p>
        </p:txBody>
      </p:sp>
      <p:pic>
        <p:nvPicPr>
          <p:cNvPr id="3" name="Image 2"/>
          <p:cNvPicPr>
            <a:picLocks noChangeAspect="1"/>
          </p:cNvPicPr>
          <p:nvPr/>
        </p:nvPicPr>
        <p:blipFill>
          <a:blip r:embed="rId3"/>
          <a:stretch>
            <a:fillRect/>
          </a:stretch>
        </p:blipFill>
        <p:spPr>
          <a:xfrm>
            <a:off x="216991" y="1361253"/>
            <a:ext cx="11162209" cy="5334668"/>
          </a:xfrm>
          <a:prstGeom prst="rect">
            <a:avLst/>
          </a:prstGeom>
        </p:spPr>
      </p:pic>
      <p:pic>
        <p:nvPicPr>
          <p:cNvPr id="6" name="Image 5">
            <a:extLst>
              <a:ext uri="{FF2B5EF4-FFF2-40B4-BE49-F238E27FC236}">
                <a16:creationId xmlns:a16="http://schemas.microsoft.com/office/drawing/2014/main" id="{3DE23341-E5CE-47DD-8214-ADF0BEBB8E01}"/>
              </a:ext>
            </a:extLst>
          </p:cNvPr>
          <p:cNvPicPr>
            <a:picLocks noChangeAspect="1"/>
          </p:cNvPicPr>
          <p:nvPr/>
        </p:nvPicPr>
        <p:blipFill rotWithShape="1">
          <a:blip r:embed="rId4"/>
          <a:srcRect l="-287" r="687" b="73217"/>
          <a:stretch/>
        </p:blipFill>
        <p:spPr>
          <a:xfrm>
            <a:off x="186039" y="569894"/>
            <a:ext cx="11193161" cy="650534"/>
          </a:xfrm>
          <a:prstGeom prst="rect">
            <a:avLst/>
          </a:prstGeom>
        </p:spPr>
      </p:pic>
    </p:spTree>
    <p:extLst>
      <p:ext uri="{BB962C8B-B14F-4D97-AF65-F5344CB8AC3E}">
        <p14:creationId xmlns:p14="http://schemas.microsoft.com/office/powerpoint/2010/main" val="2268862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37</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21412" y="112636"/>
            <a:ext cx="11968988" cy="430059"/>
          </a:xfrm>
        </p:spPr>
        <p:txBody>
          <a:bodyPr/>
          <a:lstStyle/>
          <a:p>
            <a:r>
              <a:rPr lang="fr-FR" sz="2800" dirty="0"/>
              <a:t>LE REEMPLOI et la règlementation - PEMD : proposition réemploi  </a:t>
            </a:r>
          </a:p>
        </p:txBody>
      </p:sp>
      <p:pic>
        <p:nvPicPr>
          <p:cNvPr id="6" name="Image 5"/>
          <p:cNvPicPr>
            <a:picLocks noChangeAspect="1"/>
          </p:cNvPicPr>
          <p:nvPr/>
        </p:nvPicPr>
        <p:blipFill>
          <a:blip r:embed="rId3"/>
          <a:stretch>
            <a:fillRect/>
          </a:stretch>
        </p:blipFill>
        <p:spPr>
          <a:xfrm>
            <a:off x="316277" y="1434961"/>
            <a:ext cx="11068050" cy="5290959"/>
          </a:xfrm>
          <a:prstGeom prst="rect">
            <a:avLst/>
          </a:prstGeom>
        </p:spPr>
      </p:pic>
      <p:pic>
        <p:nvPicPr>
          <p:cNvPr id="7" name="Image 6">
            <a:extLst>
              <a:ext uri="{FF2B5EF4-FFF2-40B4-BE49-F238E27FC236}">
                <a16:creationId xmlns:a16="http://schemas.microsoft.com/office/drawing/2014/main" id="{6776388C-6910-44C6-BB44-CC8715598791}"/>
              </a:ext>
            </a:extLst>
          </p:cNvPr>
          <p:cNvPicPr>
            <a:picLocks noChangeAspect="1"/>
          </p:cNvPicPr>
          <p:nvPr/>
        </p:nvPicPr>
        <p:blipFill rotWithShape="1">
          <a:blip r:embed="rId4"/>
          <a:srcRect l="-287" r="687" b="73217"/>
          <a:stretch/>
        </p:blipFill>
        <p:spPr>
          <a:xfrm>
            <a:off x="267320" y="693134"/>
            <a:ext cx="11068050" cy="650534"/>
          </a:xfrm>
          <a:prstGeom prst="rect">
            <a:avLst/>
          </a:prstGeom>
        </p:spPr>
      </p:pic>
    </p:spTree>
    <p:extLst>
      <p:ext uri="{BB962C8B-B14F-4D97-AF65-F5344CB8AC3E}">
        <p14:creationId xmlns:p14="http://schemas.microsoft.com/office/powerpoint/2010/main" val="1399928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38</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03764" y="96014"/>
            <a:ext cx="11671675" cy="535484"/>
          </a:xfrm>
        </p:spPr>
        <p:txBody>
          <a:bodyPr/>
          <a:lstStyle/>
          <a:p>
            <a:r>
              <a:rPr lang="fr-FR" sz="2800" dirty="0"/>
              <a:t>PEMD: proposition réemploi</a:t>
            </a:r>
          </a:p>
        </p:txBody>
      </p:sp>
      <p:pic>
        <p:nvPicPr>
          <p:cNvPr id="2" name="Image 1"/>
          <p:cNvPicPr>
            <a:picLocks noChangeAspect="1"/>
          </p:cNvPicPr>
          <p:nvPr/>
        </p:nvPicPr>
        <p:blipFill>
          <a:blip r:embed="rId3"/>
          <a:stretch>
            <a:fillRect/>
          </a:stretch>
        </p:blipFill>
        <p:spPr>
          <a:xfrm>
            <a:off x="355411" y="1313741"/>
            <a:ext cx="11087100" cy="5324475"/>
          </a:xfrm>
          <a:prstGeom prst="rect">
            <a:avLst/>
          </a:prstGeom>
        </p:spPr>
      </p:pic>
      <p:pic>
        <p:nvPicPr>
          <p:cNvPr id="6" name="Image 5">
            <a:extLst>
              <a:ext uri="{FF2B5EF4-FFF2-40B4-BE49-F238E27FC236}">
                <a16:creationId xmlns:a16="http://schemas.microsoft.com/office/drawing/2014/main" id="{D58F0FBC-FD1B-483C-BC17-F62B20025999}"/>
              </a:ext>
            </a:extLst>
          </p:cNvPr>
          <p:cNvPicPr>
            <a:picLocks noChangeAspect="1"/>
          </p:cNvPicPr>
          <p:nvPr/>
        </p:nvPicPr>
        <p:blipFill rotWithShape="1">
          <a:blip r:embed="rId4"/>
          <a:srcRect l="-287" r="687" b="73217"/>
          <a:stretch/>
        </p:blipFill>
        <p:spPr>
          <a:xfrm>
            <a:off x="307453" y="588342"/>
            <a:ext cx="11087100" cy="650534"/>
          </a:xfrm>
          <a:prstGeom prst="rect">
            <a:avLst/>
          </a:prstGeom>
        </p:spPr>
      </p:pic>
    </p:spTree>
    <p:extLst>
      <p:ext uri="{BB962C8B-B14F-4D97-AF65-F5344CB8AC3E}">
        <p14:creationId xmlns:p14="http://schemas.microsoft.com/office/powerpoint/2010/main" val="4294769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39</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21920" y="122959"/>
            <a:ext cx="11714480" cy="613639"/>
          </a:xfrm>
        </p:spPr>
        <p:txBody>
          <a:bodyPr/>
          <a:lstStyle/>
          <a:p>
            <a:r>
              <a:rPr lang="fr-FR" dirty="0"/>
              <a:t>Extrait DU PEMD Pour PLATRE / LAINE DE ROCHE / VITRAGE</a:t>
            </a:r>
          </a:p>
        </p:txBody>
      </p:sp>
      <p:grpSp>
        <p:nvGrpSpPr>
          <p:cNvPr id="2" name="Groupe 1">
            <a:extLst>
              <a:ext uri="{FF2B5EF4-FFF2-40B4-BE49-F238E27FC236}">
                <a16:creationId xmlns:a16="http://schemas.microsoft.com/office/drawing/2014/main" id="{32FE92B9-80C2-4220-B311-5123BC581888}"/>
              </a:ext>
            </a:extLst>
          </p:cNvPr>
          <p:cNvGrpSpPr/>
          <p:nvPr/>
        </p:nvGrpSpPr>
        <p:grpSpPr>
          <a:xfrm>
            <a:off x="754697" y="1372493"/>
            <a:ext cx="10448925" cy="3204125"/>
            <a:chOff x="876300" y="1144355"/>
            <a:chExt cx="10448925" cy="2729412"/>
          </a:xfrm>
        </p:grpSpPr>
        <p:pic>
          <p:nvPicPr>
            <p:cNvPr id="3" name="Image 2"/>
            <p:cNvPicPr>
              <a:picLocks noChangeAspect="1"/>
            </p:cNvPicPr>
            <p:nvPr/>
          </p:nvPicPr>
          <p:blipFill>
            <a:blip r:embed="rId3"/>
            <a:stretch>
              <a:fillRect/>
            </a:stretch>
          </p:blipFill>
          <p:spPr>
            <a:xfrm>
              <a:off x="876300" y="2464238"/>
              <a:ext cx="10401300" cy="504825"/>
            </a:xfrm>
            <a:prstGeom prst="rect">
              <a:avLst/>
            </a:prstGeom>
          </p:spPr>
        </p:pic>
        <p:pic>
          <p:nvPicPr>
            <p:cNvPr id="6" name="Image 5"/>
            <p:cNvPicPr>
              <a:picLocks noChangeAspect="1"/>
            </p:cNvPicPr>
            <p:nvPr/>
          </p:nvPicPr>
          <p:blipFill>
            <a:blip r:embed="rId4"/>
            <a:stretch>
              <a:fillRect/>
            </a:stretch>
          </p:blipFill>
          <p:spPr>
            <a:xfrm>
              <a:off x="895350" y="3149867"/>
              <a:ext cx="10429875" cy="723900"/>
            </a:xfrm>
            <a:prstGeom prst="rect">
              <a:avLst/>
            </a:prstGeom>
          </p:spPr>
        </p:pic>
        <p:pic>
          <p:nvPicPr>
            <p:cNvPr id="7" name="Image 6"/>
            <p:cNvPicPr>
              <a:picLocks noChangeAspect="1"/>
            </p:cNvPicPr>
            <p:nvPr/>
          </p:nvPicPr>
          <p:blipFill>
            <a:blip r:embed="rId5"/>
            <a:stretch>
              <a:fillRect/>
            </a:stretch>
          </p:blipFill>
          <p:spPr>
            <a:xfrm>
              <a:off x="895350" y="1684336"/>
              <a:ext cx="10410825" cy="495300"/>
            </a:xfrm>
            <a:prstGeom prst="rect">
              <a:avLst/>
            </a:prstGeom>
          </p:spPr>
        </p:pic>
        <p:pic>
          <p:nvPicPr>
            <p:cNvPr id="8" name="Image 7"/>
            <p:cNvPicPr>
              <a:picLocks noChangeAspect="1"/>
            </p:cNvPicPr>
            <p:nvPr/>
          </p:nvPicPr>
          <p:blipFill>
            <a:blip r:embed="rId6"/>
            <a:stretch>
              <a:fillRect/>
            </a:stretch>
          </p:blipFill>
          <p:spPr>
            <a:xfrm>
              <a:off x="895350" y="1144355"/>
              <a:ext cx="10382250" cy="333375"/>
            </a:xfrm>
            <a:prstGeom prst="rect">
              <a:avLst/>
            </a:prstGeom>
          </p:spPr>
        </p:pic>
      </p:grpSp>
      <p:graphicFrame>
        <p:nvGraphicFramePr>
          <p:cNvPr id="10" name="Diagramme 9">
            <a:extLst>
              <a:ext uri="{FF2B5EF4-FFF2-40B4-BE49-F238E27FC236}">
                <a16:creationId xmlns:a16="http://schemas.microsoft.com/office/drawing/2014/main" id="{D0F86D7B-7025-4A06-92E0-7E4703A5C28C}"/>
              </a:ext>
            </a:extLst>
          </p:cNvPr>
          <p:cNvGraphicFramePr/>
          <p:nvPr>
            <p:extLst>
              <p:ext uri="{D42A27DB-BD31-4B8C-83A1-F6EECF244321}">
                <p14:modId xmlns:p14="http://schemas.microsoft.com/office/powerpoint/2010/main" val="1011043431"/>
              </p:ext>
            </p:extLst>
          </p:nvPr>
        </p:nvGraphicFramePr>
        <p:xfrm>
          <a:off x="754697" y="4868038"/>
          <a:ext cx="10595293" cy="12686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407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5438775" y="124704"/>
            <a:ext cx="6753225" cy="6191250"/>
          </a:xfrm>
          <a:prstGeom prst="rect">
            <a:avLst/>
          </a:prstGeom>
        </p:spPr>
      </p:pic>
      <p:sp>
        <p:nvSpPr>
          <p:cNvPr id="2" name="Espace réservé du numéro de diapositive 1"/>
          <p:cNvSpPr>
            <a:spLocks noGrp="1"/>
          </p:cNvSpPr>
          <p:nvPr>
            <p:ph type="sldNum" sz="quarter" idx="26"/>
          </p:nvPr>
        </p:nvSpPr>
        <p:spPr/>
        <p:txBody>
          <a:bodyPr/>
          <a:lstStyle/>
          <a:p>
            <a:fld id="{27F63893-9D7C-4D41-AC61-E8ABFBCB521E}" type="slidenum">
              <a:rPr lang="fr-FR" smtClean="0"/>
              <a:pPr/>
              <a:t>4</a:t>
            </a:fld>
            <a:endParaRPr lang="fr-FR" dirty="0"/>
          </a:p>
        </p:txBody>
      </p:sp>
      <p:sp>
        <p:nvSpPr>
          <p:cNvPr id="4" name="Espace réservé du texte 3"/>
          <p:cNvSpPr>
            <a:spLocks noGrp="1"/>
          </p:cNvSpPr>
          <p:nvPr>
            <p:ph type="body" sz="quarter" idx="19"/>
          </p:nvPr>
        </p:nvSpPr>
        <p:spPr>
          <a:xfrm>
            <a:off x="182372" y="124704"/>
            <a:ext cx="10134306" cy="535484"/>
          </a:xfrm>
        </p:spPr>
        <p:txBody>
          <a:bodyPr/>
          <a:lstStyle/>
          <a:p>
            <a:r>
              <a:rPr lang="fr-FR" dirty="0"/>
              <a:t>L’HOPITAL EDOUARD HERRIOT</a:t>
            </a:r>
          </a:p>
        </p:txBody>
      </p:sp>
      <p:pic>
        <p:nvPicPr>
          <p:cNvPr id="7" name="Image 6"/>
          <p:cNvPicPr>
            <a:picLocks noChangeAspect="1"/>
          </p:cNvPicPr>
          <p:nvPr/>
        </p:nvPicPr>
        <p:blipFill>
          <a:blip r:embed="rId4"/>
          <a:stretch>
            <a:fillRect/>
          </a:stretch>
        </p:blipFill>
        <p:spPr>
          <a:xfrm>
            <a:off x="0" y="3990448"/>
            <a:ext cx="6520217" cy="2867552"/>
          </a:xfrm>
          <a:prstGeom prst="rect">
            <a:avLst/>
          </a:prstGeom>
        </p:spPr>
      </p:pic>
      <p:sp>
        <p:nvSpPr>
          <p:cNvPr id="3" name="ZoneTexte 2"/>
          <p:cNvSpPr txBox="1"/>
          <p:nvPr/>
        </p:nvSpPr>
        <p:spPr>
          <a:xfrm>
            <a:off x="914400" y="1210293"/>
            <a:ext cx="2851265" cy="2308324"/>
          </a:xfrm>
          <a:prstGeom prst="rect">
            <a:avLst/>
          </a:prstGeom>
          <a:noFill/>
        </p:spPr>
        <p:txBody>
          <a:bodyPr wrap="square" rtlCol="0">
            <a:spAutoFit/>
          </a:bodyPr>
          <a:lstStyle/>
          <a:p>
            <a:r>
              <a:rPr lang="fr-FR" dirty="0" smtClean="0">
                <a:solidFill>
                  <a:srgbClr val="002060"/>
                </a:solidFill>
              </a:rPr>
              <a:t>Site : 15,5 hectares</a:t>
            </a:r>
          </a:p>
          <a:p>
            <a:endParaRPr lang="fr-FR" dirty="0" smtClean="0">
              <a:solidFill>
                <a:srgbClr val="002060"/>
              </a:solidFill>
            </a:endParaRPr>
          </a:p>
          <a:p>
            <a:r>
              <a:rPr lang="fr-FR" smtClean="0">
                <a:solidFill>
                  <a:srgbClr val="002060"/>
                </a:solidFill>
              </a:rPr>
              <a:t>Bâti : </a:t>
            </a:r>
            <a:r>
              <a:rPr lang="fr-FR" dirty="0" smtClean="0">
                <a:solidFill>
                  <a:srgbClr val="002060"/>
                </a:solidFill>
              </a:rPr>
              <a:t>164 000 m² SDO</a:t>
            </a:r>
          </a:p>
          <a:p>
            <a:endParaRPr lang="fr-FR" dirty="0">
              <a:solidFill>
                <a:srgbClr val="002060"/>
              </a:solidFill>
            </a:endParaRPr>
          </a:p>
          <a:p>
            <a:r>
              <a:rPr lang="fr-FR" dirty="0" smtClean="0">
                <a:solidFill>
                  <a:srgbClr val="002060"/>
                </a:solidFill>
              </a:rPr>
              <a:t>33 bâtiments</a:t>
            </a:r>
          </a:p>
          <a:p>
            <a:endParaRPr lang="fr-FR" dirty="0">
              <a:solidFill>
                <a:srgbClr val="002060"/>
              </a:solidFill>
            </a:endParaRPr>
          </a:p>
          <a:p>
            <a:r>
              <a:rPr lang="fr-FR" dirty="0" smtClean="0">
                <a:solidFill>
                  <a:srgbClr val="002060"/>
                </a:solidFill>
              </a:rPr>
              <a:t>21 pavillons</a:t>
            </a:r>
          </a:p>
          <a:p>
            <a:endParaRPr lang="fr-FR" dirty="0">
              <a:solidFill>
                <a:srgbClr val="002060"/>
              </a:solidFill>
            </a:endParaRPr>
          </a:p>
        </p:txBody>
      </p:sp>
    </p:spTree>
    <p:extLst>
      <p:ext uri="{BB962C8B-B14F-4D97-AF65-F5344CB8AC3E}">
        <p14:creationId xmlns:p14="http://schemas.microsoft.com/office/powerpoint/2010/main" val="2057950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40</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21920" y="122959"/>
            <a:ext cx="11714480" cy="613639"/>
          </a:xfrm>
        </p:spPr>
        <p:txBody>
          <a:bodyPr/>
          <a:lstStyle/>
          <a:p>
            <a:r>
              <a:rPr lang="fr-FR" dirty="0"/>
              <a:t>Extrait DU PEMD </a:t>
            </a:r>
            <a:r>
              <a:rPr lang="fr-FR" dirty="0" smtClean="0"/>
              <a:t>POUR LES ACTEURS DU REEMPLOI</a:t>
            </a:r>
            <a:endParaRPr lang="fr-FR" dirty="0"/>
          </a:p>
        </p:txBody>
      </p:sp>
      <p:graphicFrame>
        <p:nvGraphicFramePr>
          <p:cNvPr id="10" name="Diagramme 9">
            <a:extLst>
              <a:ext uri="{FF2B5EF4-FFF2-40B4-BE49-F238E27FC236}">
                <a16:creationId xmlns:a16="http://schemas.microsoft.com/office/drawing/2014/main" id="{D0F86D7B-7025-4A06-92E0-7E4703A5C28C}"/>
              </a:ext>
            </a:extLst>
          </p:cNvPr>
          <p:cNvGraphicFramePr/>
          <p:nvPr>
            <p:extLst>
              <p:ext uri="{D42A27DB-BD31-4B8C-83A1-F6EECF244321}">
                <p14:modId xmlns:p14="http://schemas.microsoft.com/office/powerpoint/2010/main" val="316640082"/>
              </p:ext>
            </p:extLst>
          </p:nvPr>
        </p:nvGraphicFramePr>
        <p:xfrm>
          <a:off x="754697" y="4868038"/>
          <a:ext cx="10595293" cy="126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p:cNvPicPr>
            <a:picLocks noChangeAspect="1"/>
          </p:cNvPicPr>
          <p:nvPr/>
        </p:nvPicPr>
        <p:blipFill>
          <a:blip r:embed="rId8"/>
          <a:stretch>
            <a:fillRect/>
          </a:stretch>
        </p:blipFill>
        <p:spPr>
          <a:xfrm>
            <a:off x="1455879" y="999664"/>
            <a:ext cx="8789353" cy="4928836"/>
          </a:xfrm>
          <a:prstGeom prst="rect">
            <a:avLst/>
          </a:prstGeom>
        </p:spPr>
      </p:pic>
    </p:spTree>
    <p:extLst>
      <p:ext uri="{BB962C8B-B14F-4D97-AF65-F5344CB8AC3E}">
        <p14:creationId xmlns:p14="http://schemas.microsoft.com/office/powerpoint/2010/main" val="3345432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41</a:t>
            </a:fld>
            <a:endParaRPr lang="fr-FR" dirty="0"/>
          </a:p>
        </p:txBody>
      </p:sp>
      <p:sp>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121920" y="122959"/>
            <a:ext cx="11714480" cy="613639"/>
          </a:xfrm>
        </p:spPr>
        <p:txBody>
          <a:bodyPr/>
          <a:lstStyle/>
          <a:p>
            <a:r>
              <a:rPr lang="fr-FR" dirty="0"/>
              <a:t>Extrait DU PEMD </a:t>
            </a:r>
            <a:r>
              <a:rPr lang="fr-FR" dirty="0" smtClean="0"/>
              <a:t>POUR LES ACTEURS DU REEMPLOI</a:t>
            </a:r>
            <a:endParaRPr lang="fr-FR" dirty="0"/>
          </a:p>
        </p:txBody>
      </p:sp>
      <p:graphicFrame>
        <p:nvGraphicFramePr>
          <p:cNvPr id="10" name="Diagramme 9">
            <a:extLst>
              <a:ext uri="{FF2B5EF4-FFF2-40B4-BE49-F238E27FC236}">
                <a16:creationId xmlns:a16="http://schemas.microsoft.com/office/drawing/2014/main" id="{D0F86D7B-7025-4A06-92E0-7E4703A5C28C}"/>
              </a:ext>
            </a:extLst>
          </p:cNvPr>
          <p:cNvGraphicFramePr/>
          <p:nvPr>
            <p:extLst>
              <p:ext uri="{D42A27DB-BD31-4B8C-83A1-F6EECF244321}">
                <p14:modId xmlns:p14="http://schemas.microsoft.com/office/powerpoint/2010/main" val="316640082"/>
              </p:ext>
            </p:extLst>
          </p:nvPr>
        </p:nvGraphicFramePr>
        <p:xfrm>
          <a:off x="754697" y="4868038"/>
          <a:ext cx="10595293" cy="126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p:cNvPicPr>
            <a:picLocks noChangeAspect="1"/>
          </p:cNvPicPr>
          <p:nvPr/>
        </p:nvPicPr>
        <p:blipFill>
          <a:blip r:embed="rId8"/>
          <a:stretch>
            <a:fillRect/>
          </a:stretch>
        </p:blipFill>
        <p:spPr>
          <a:xfrm>
            <a:off x="1378762" y="1334481"/>
            <a:ext cx="9200795" cy="5407028"/>
          </a:xfrm>
          <a:prstGeom prst="rect">
            <a:avLst/>
          </a:prstGeom>
        </p:spPr>
      </p:pic>
      <p:sp>
        <p:nvSpPr>
          <p:cNvPr id="3" name="ZoneTexte 2"/>
          <p:cNvSpPr txBox="1"/>
          <p:nvPr/>
        </p:nvSpPr>
        <p:spPr>
          <a:xfrm>
            <a:off x="1489166" y="895161"/>
            <a:ext cx="3540034" cy="369332"/>
          </a:xfrm>
          <a:prstGeom prst="rect">
            <a:avLst/>
          </a:prstGeom>
          <a:noFill/>
        </p:spPr>
        <p:txBody>
          <a:bodyPr wrap="square" rtlCol="0">
            <a:spAutoFit/>
          </a:bodyPr>
          <a:lstStyle/>
          <a:p>
            <a:r>
              <a:rPr lang="fr-FR" dirty="0" smtClean="0">
                <a:solidFill>
                  <a:srgbClr val="002060"/>
                </a:solidFill>
              </a:rPr>
              <a:t>Exemple du site de BACKACIA:</a:t>
            </a:r>
            <a:endParaRPr lang="fr-FR" dirty="0">
              <a:solidFill>
                <a:srgbClr val="002060"/>
              </a:solidFill>
            </a:endParaRPr>
          </a:p>
        </p:txBody>
      </p:sp>
    </p:spTree>
    <p:extLst>
      <p:ext uri="{BB962C8B-B14F-4D97-AF65-F5344CB8AC3E}">
        <p14:creationId xmlns:p14="http://schemas.microsoft.com/office/powerpoint/2010/main" val="687234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07374762-67F5-476F-83FC-99982CAB7BBD}"/>
              </a:ext>
            </a:extLst>
          </p:cNvPr>
          <p:cNvGraphicFramePr/>
          <p:nvPr>
            <p:extLst>
              <p:ext uri="{D42A27DB-BD31-4B8C-83A1-F6EECF244321}">
                <p14:modId xmlns:p14="http://schemas.microsoft.com/office/powerpoint/2010/main" val="1269145794"/>
              </p:ext>
            </p:extLst>
          </p:nvPr>
        </p:nvGraphicFramePr>
        <p:xfrm>
          <a:off x="182372" y="759500"/>
          <a:ext cx="11396819" cy="402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42</a:t>
            </a:fld>
            <a:endParaRPr lang="fr-FR" dirty="0"/>
          </a:p>
        </p:txBody>
      </p:sp>
      <p:sp useBgFill="1">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80772" y="91936"/>
            <a:ext cx="10134306" cy="535484"/>
          </a:xfrm>
        </p:spPr>
        <p:txBody>
          <a:bodyPr/>
          <a:lstStyle/>
          <a:p>
            <a:r>
              <a:rPr lang="fr-FR" dirty="0"/>
              <a:t>LE REEMPLOI et la certification HQE BD-SANTE</a:t>
            </a:r>
          </a:p>
        </p:txBody>
      </p:sp>
    </p:spTree>
    <p:extLst>
      <p:ext uri="{BB962C8B-B14F-4D97-AF65-F5344CB8AC3E}">
        <p14:creationId xmlns:p14="http://schemas.microsoft.com/office/powerpoint/2010/main" val="39148123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69EFCC-0605-4FCA-82A2-BCAD45DF1A77}"/>
              </a:ext>
            </a:extLst>
          </p:cNvPr>
          <p:cNvSpPr>
            <a:spLocks noGrp="1"/>
          </p:cNvSpPr>
          <p:nvPr>
            <p:ph type="body" sz="quarter" idx="29"/>
          </p:nvPr>
        </p:nvSpPr>
        <p:spPr>
          <a:xfrm>
            <a:off x="761492" y="1284301"/>
            <a:ext cx="10134306" cy="4088735"/>
          </a:xfrm>
        </p:spPr>
        <p:txBody>
          <a:bodyPr>
            <a:normAutofit/>
          </a:bodyPr>
          <a:lstStyle/>
          <a:p>
            <a:pPr marL="7937" indent="0">
              <a:buNone/>
            </a:pPr>
            <a:endParaRPr lang="fr-FR" sz="3200" dirty="0">
              <a:solidFill>
                <a:schemeClr val="tx2"/>
              </a:solidFill>
            </a:endParaRPr>
          </a:p>
          <a:p>
            <a:endParaRPr lang="fr-FR" dirty="0"/>
          </a:p>
        </p:txBody>
      </p:sp>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43</a:t>
            </a:fld>
            <a:endParaRPr lang="fr-FR" dirty="0"/>
          </a:p>
        </p:txBody>
      </p:sp>
      <p:sp useBgFill="1">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74880" y="62559"/>
            <a:ext cx="10134306" cy="535484"/>
          </a:xfrm>
        </p:spPr>
        <p:txBody>
          <a:bodyPr/>
          <a:lstStyle/>
          <a:p>
            <a:r>
              <a:rPr lang="fr-FR" sz="2800" dirty="0"/>
              <a:t>LE REEMPLOI et la certification HQE BD-SANTE</a:t>
            </a:r>
          </a:p>
        </p:txBody>
      </p:sp>
      <p:graphicFrame>
        <p:nvGraphicFramePr>
          <p:cNvPr id="6" name="Objet 5"/>
          <p:cNvGraphicFramePr>
            <a:graphicFrameLocks noChangeAspect="1"/>
          </p:cNvGraphicFramePr>
          <p:nvPr>
            <p:extLst>
              <p:ext uri="{D42A27DB-BD31-4B8C-83A1-F6EECF244321}">
                <p14:modId xmlns:p14="http://schemas.microsoft.com/office/powerpoint/2010/main" val="1544688720"/>
              </p:ext>
            </p:extLst>
          </p:nvPr>
        </p:nvGraphicFramePr>
        <p:xfrm>
          <a:off x="479457" y="602419"/>
          <a:ext cx="10885106" cy="5821829"/>
        </p:xfrm>
        <a:graphic>
          <a:graphicData uri="http://schemas.openxmlformats.org/presentationml/2006/ole">
            <mc:AlternateContent xmlns:mc="http://schemas.openxmlformats.org/markup-compatibility/2006">
              <mc:Choice xmlns:v="urn:schemas-microsoft-com:vml" Requires="v">
                <p:oleObj spid="_x0000_s2133" name="Feuille de calcul" r:id="rId4" imgW="10572781" imgH="6076936" progId="Excel.Sheet.12">
                  <p:embed/>
                </p:oleObj>
              </mc:Choice>
              <mc:Fallback>
                <p:oleObj name="Feuille de calcul" r:id="rId4" imgW="10572781" imgH="6076936" progId="Excel.Sheet.12">
                  <p:embed/>
                  <p:pic>
                    <p:nvPicPr>
                      <p:cNvPr id="0" name=""/>
                      <p:cNvPicPr/>
                      <p:nvPr/>
                    </p:nvPicPr>
                    <p:blipFill>
                      <a:blip r:embed="rId5"/>
                      <a:stretch>
                        <a:fillRect/>
                      </a:stretch>
                    </p:blipFill>
                    <p:spPr>
                      <a:xfrm>
                        <a:off x="479457" y="602419"/>
                        <a:ext cx="10885106" cy="5821829"/>
                      </a:xfrm>
                      <a:prstGeom prst="rect">
                        <a:avLst/>
                      </a:prstGeom>
                    </p:spPr>
                  </p:pic>
                </p:oleObj>
              </mc:Fallback>
            </mc:AlternateContent>
          </a:graphicData>
        </a:graphic>
      </p:graphicFrame>
      <p:sp>
        <p:nvSpPr>
          <p:cNvPr id="3" name="ZoneTexte 2"/>
          <p:cNvSpPr txBox="1"/>
          <p:nvPr/>
        </p:nvSpPr>
        <p:spPr>
          <a:xfrm>
            <a:off x="761492" y="6054916"/>
            <a:ext cx="10321036" cy="369332"/>
          </a:xfrm>
          <a:prstGeom prst="rect">
            <a:avLst/>
          </a:prstGeom>
          <a:noFill/>
        </p:spPr>
        <p:txBody>
          <a:bodyPr wrap="square" rtlCol="0">
            <a:spAutoFit/>
          </a:bodyPr>
          <a:lstStyle/>
          <a:p>
            <a:endParaRPr lang="fr-FR" dirty="0"/>
          </a:p>
        </p:txBody>
      </p:sp>
    </p:spTree>
    <p:extLst>
      <p:ext uri="{BB962C8B-B14F-4D97-AF65-F5344CB8AC3E}">
        <p14:creationId xmlns:p14="http://schemas.microsoft.com/office/powerpoint/2010/main" val="22744264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09B23A14-126B-4089-9754-2BED2662B7FC}"/>
              </a:ext>
            </a:extLst>
          </p:cNvPr>
          <p:cNvGraphicFramePr/>
          <p:nvPr>
            <p:extLst>
              <p:ext uri="{D42A27DB-BD31-4B8C-83A1-F6EECF244321}">
                <p14:modId xmlns:p14="http://schemas.microsoft.com/office/powerpoint/2010/main" val="1199032081"/>
              </p:ext>
            </p:extLst>
          </p:nvPr>
        </p:nvGraphicFramePr>
        <p:xfrm>
          <a:off x="382362" y="1259150"/>
          <a:ext cx="11196829" cy="429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44</a:t>
            </a:fld>
            <a:endParaRPr lang="fr-FR" dirty="0"/>
          </a:p>
        </p:txBody>
      </p:sp>
      <p:sp useBgFill="1">
        <p:nvSpPr>
          <p:cNvPr id="5" name="Espace réservé du texte 4">
            <a:extLst>
              <a:ext uri="{FF2B5EF4-FFF2-40B4-BE49-F238E27FC236}">
                <a16:creationId xmlns:a16="http://schemas.microsoft.com/office/drawing/2014/main" id="{E9B3BB3B-E312-47F7-8E6D-AFBEE9BA9BAF}"/>
              </a:ext>
            </a:extLst>
          </p:cNvPr>
          <p:cNvSpPr>
            <a:spLocks noGrp="1"/>
          </p:cNvSpPr>
          <p:nvPr>
            <p:ph type="body" sz="quarter" idx="19"/>
          </p:nvPr>
        </p:nvSpPr>
        <p:spPr>
          <a:xfrm>
            <a:off x="90932" y="147255"/>
            <a:ext cx="10134306" cy="535484"/>
          </a:xfrm>
        </p:spPr>
        <p:txBody>
          <a:bodyPr/>
          <a:lstStyle/>
          <a:p>
            <a:r>
              <a:rPr lang="fr-FR" dirty="0"/>
              <a:t>Objectifs du pavillon E pour le réemploi</a:t>
            </a:r>
          </a:p>
        </p:txBody>
      </p:sp>
    </p:spTree>
    <p:extLst>
      <p:ext uri="{BB962C8B-B14F-4D97-AF65-F5344CB8AC3E}">
        <p14:creationId xmlns:p14="http://schemas.microsoft.com/office/powerpoint/2010/main" val="2609201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3" y="2266122"/>
            <a:ext cx="9524102" cy="1834390"/>
          </a:xfrm>
        </p:spPr>
        <p:txBody>
          <a:bodyPr/>
          <a:lstStyle/>
          <a:p>
            <a:r>
              <a:rPr lang="fr-FR" dirty="0" smtClean="0"/>
              <a:t>CERTIFICATION HQE BD-SANTE </a:t>
            </a:r>
          </a:p>
          <a:p>
            <a:r>
              <a:rPr lang="fr-FR" dirty="0" smtClean="0"/>
              <a:t>PAVILLON E Phase PROGRAMME</a:t>
            </a:r>
            <a:endParaRPr lang="fr-FR" dirty="0"/>
          </a:p>
        </p:txBody>
      </p:sp>
    </p:spTree>
    <p:extLst>
      <p:ext uri="{BB962C8B-B14F-4D97-AF65-F5344CB8AC3E}">
        <p14:creationId xmlns:p14="http://schemas.microsoft.com/office/powerpoint/2010/main" val="376428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BEC471B-870E-4A5F-A4AD-260499A1E99A}"/>
              </a:ext>
            </a:extLst>
          </p:cNvPr>
          <p:cNvSpPr>
            <a:spLocks noGrp="1"/>
          </p:cNvSpPr>
          <p:nvPr>
            <p:ph type="sldNum" sz="quarter" idx="26"/>
          </p:nvPr>
        </p:nvSpPr>
        <p:spPr/>
        <p:txBody>
          <a:bodyPr/>
          <a:lstStyle/>
          <a:p>
            <a:fld id="{27F63893-9D7C-4D41-AC61-E8ABFBCB521E}" type="slidenum">
              <a:rPr lang="fr-FR" smtClean="0"/>
              <a:pPr/>
              <a:t>46</a:t>
            </a:fld>
            <a:endParaRPr lang="fr-FR" dirty="0"/>
          </a:p>
        </p:txBody>
      </p:sp>
      <p:pic>
        <p:nvPicPr>
          <p:cNvPr id="2" name="Image 1"/>
          <p:cNvPicPr>
            <a:picLocks noChangeAspect="1"/>
          </p:cNvPicPr>
          <p:nvPr/>
        </p:nvPicPr>
        <p:blipFill>
          <a:blip r:embed="rId2"/>
          <a:stretch>
            <a:fillRect/>
          </a:stretch>
        </p:blipFill>
        <p:spPr>
          <a:xfrm>
            <a:off x="757646" y="65512"/>
            <a:ext cx="9575074" cy="6823616"/>
          </a:xfrm>
          <a:prstGeom prst="rect">
            <a:avLst/>
          </a:prstGeom>
        </p:spPr>
      </p:pic>
    </p:spTree>
    <p:extLst>
      <p:ext uri="{BB962C8B-B14F-4D97-AF65-F5344CB8AC3E}">
        <p14:creationId xmlns:p14="http://schemas.microsoft.com/office/powerpoint/2010/main" val="25143652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3" y="2266122"/>
            <a:ext cx="9524102" cy="1834390"/>
          </a:xfrm>
        </p:spPr>
        <p:txBody>
          <a:bodyPr/>
          <a:lstStyle/>
          <a:p>
            <a:endParaRPr lang="fr-FR" dirty="0"/>
          </a:p>
          <a:p>
            <a:r>
              <a:rPr lang="fr-FR" dirty="0" smtClean="0"/>
              <a:t>Démonstration de la plateforme ISIA 2</a:t>
            </a:r>
          </a:p>
          <a:p>
            <a:r>
              <a:rPr lang="fr-FR" dirty="0" smtClean="0"/>
              <a:t>DE CERTIVEA</a:t>
            </a:r>
          </a:p>
          <a:p>
            <a:endParaRPr lang="fr-FR" dirty="0"/>
          </a:p>
          <a:p>
            <a:r>
              <a:rPr lang="fr-FR" dirty="0" smtClean="0">
                <a:hlinkClick r:id="rId3"/>
              </a:rPr>
              <a:t>Lien HYPERTEXTE</a:t>
            </a:r>
            <a:endParaRPr lang="fr-FR" dirty="0"/>
          </a:p>
        </p:txBody>
      </p:sp>
    </p:spTree>
    <p:extLst>
      <p:ext uri="{BB962C8B-B14F-4D97-AF65-F5344CB8AC3E}">
        <p14:creationId xmlns:p14="http://schemas.microsoft.com/office/powerpoint/2010/main" val="4057319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54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5</a:t>
            </a:fld>
            <a:endParaRPr lang="fr-FR" dirty="0"/>
          </a:p>
        </p:txBody>
      </p:sp>
      <p:sp>
        <p:nvSpPr>
          <p:cNvPr id="4" name="Espace réservé du texte 3"/>
          <p:cNvSpPr>
            <a:spLocks noGrp="1"/>
          </p:cNvSpPr>
          <p:nvPr>
            <p:ph type="body" sz="quarter" idx="19"/>
          </p:nvPr>
        </p:nvSpPr>
        <p:spPr>
          <a:xfrm>
            <a:off x="182372" y="124704"/>
            <a:ext cx="10134306" cy="535484"/>
          </a:xfrm>
        </p:spPr>
        <p:txBody>
          <a:bodyPr/>
          <a:lstStyle/>
          <a:p>
            <a:r>
              <a:rPr lang="fr-FR" dirty="0"/>
              <a:t>L’HOPITAL EDOUARD HERRIOT</a:t>
            </a:r>
          </a:p>
        </p:txBody>
      </p:sp>
      <p:sp>
        <p:nvSpPr>
          <p:cNvPr id="11" name="Espace réservé du texte 2"/>
          <p:cNvSpPr>
            <a:spLocks noGrp="1"/>
          </p:cNvSpPr>
          <p:nvPr>
            <p:ph type="body" sz="quarter" idx="27"/>
          </p:nvPr>
        </p:nvSpPr>
        <p:spPr>
          <a:xfrm>
            <a:off x="7039209" y="732033"/>
            <a:ext cx="4927976" cy="5851647"/>
          </a:xfrm>
        </p:spPr>
        <p:txBody>
          <a:bodyPr>
            <a:normAutofit fontScale="85000" lnSpcReduction="10000"/>
          </a:bodyPr>
          <a:lstStyle/>
          <a:p>
            <a:pPr algn="just"/>
            <a:r>
              <a:rPr lang="fr-FR" sz="2600" dirty="0">
                <a:solidFill>
                  <a:srgbClr val="002060"/>
                </a:solidFill>
              </a:rPr>
              <a:t>Hôpital </a:t>
            </a:r>
            <a:r>
              <a:rPr lang="fr-FR" sz="2600" b="1" dirty="0">
                <a:solidFill>
                  <a:srgbClr val="002060"/>
                </a:solidFill>
              </a:rPr>
              <a:t>pavillonnaire</a:t>
            </a:r>
            <a:r>
              <a:rPr lang="fr-FR" sz="2600" dirty="0">
                <a:solidFill>
                  <a:srgbClr val="002060"/>
                </a:solidFill>
              </a:rPr>
              <a:t> lyonnais, conçu par l’architecte </a:t>
            </a:r>
            <a:r>
              <a:rPr lang="fr-FR" sz="2600" b="1" dirty="0">
                <a:solidFill>
                  <a:srgbClr val="002060"/>
                </a:solidFill>
              </a:rPr>
              <a:t>Tony Garnier</a:t>
            </a:r>
          </a:p>
          <a:p>
            <a:r>
              <a:rPr lang="fr-FR" sz="2600" dirty="0" smtClean="0">
                <a:solidFill>
                  <a:srgbClr val="002060"/>
                </a:solidFill>
              </a:rPr>
              <a:t>Mise en service </a:t>
            </a:r>
            <a:r>
              <a:rPr lang="fr-FR" sz="2600" dirty="0">
                <a:solidFill>
                  <a:srgbClr val="002060"/>
                </a:solidFill>
              </a:rPr>
              <a:t>en </a:t>
            </a:r>
            <a:r>
              <a:rPr lang="fr-FR" sz="2600" b="1" dirty="0">
                <a:solidFill>
                  <a:srgbClr val="002060"/>
                </a:solidFill>
              </a:rPr>
              <a:t>1933</a:t>
            </a:r>
          </a:p>
          <a:p>
            <a:pPr algn="just"/>
            <a:r>
              <a:rPr lang="fr-FR" sz="2600" dirty="0" smtClean="0">
                <a:solidFill>
                  <a:srgbClr val="002060"/>
                </a:solidFill>
              </a:rPr>
              <a:t>Protégé au </a:t>
            </a:r>
            <a:r>
              <a:rPr lang="fr-FR" sz="2600" dirty="0">
                <a:solidFill>
                  <a:srgbClr val="002060"/>
                </a:solidFill>
              </a:rPr>
              <a:t>titre des Monuments Historiques</a:t>
            </a:r>
          </a:p>
          <a:p>
            <a:endParaRPr lang="fr-FR" dirty="0">
              <a:solidFill>
                <a:srgbClr val="002060"/>
              </a:solidFill>
            </a:endParaRPr>
          </a:p>
          <a:p>
            <a:pPr marL="7937" indent="0">
              <a:buNone/>
            </a:pPr>
            <a:r>
              <a:rPr lang="fr-FR" dirty="0">
                <a:solidFill>
                  <a:srgbClr val="002060"/>
                </a:solidFill>
              </a:rPr>
              <a:t> </a:t>
            </a:r>
            <a:endParaRPr lang="fr-FR" dirty="0" smtClean="0">
              <a:solidFill>
                <a:srgbClr val="002060"/>
              </a:solidFill>
            </a:endParaRPr>
          </a:p>
          <a:p>
            <a:pPr lvl="1"/>
            <a:r>
              <a:rPr lang="fr-FR" dirty="0" smtClean="0">
                <a:solidFill>
                  <a:srgbClr val="002060"/>
                </a:solidFill>
              </a:rPr>
              <a:t>Accueil 24h/24 pour les </a:t>
            </a:r>
            <a:r>
              <a:rPr lang="fr-FR" b="1" dirty="0" smtClean="0">
                <a:solidFill>
                  <a:srgbClr val="002060"/>
                </a:solidFill>
              </a:rPr>
              <a:t>urgences</a:t>
            </a:r>
            <a:r>
              <a:rPr lang="fr-FR" dirty="0" smtClean="0">
                <a:solidFill>
                  <a:srgbClr val="002060"/>
                </a:solidFill>
              </a:rPr>
              <a:t> médicales, chirurgicales, psychiatriques, ophtalmologiques et dentaires</a:t>
            </a:r>
          </a:p>
          <a:p>
            <a:pPr lvl="1"/>
            <a:r>
              <a:rPr lang="fr-FR" dirty="0" smtClean="0">
                <a:solidFill>
                  <a:srgbClr val="002060"/>
                </a:solidFill>
              </a:rPr>
              <a:t>Centre </a:t>
            </a:r>
            <a:r>
              <a:rPr lang="fr-FR" dirty="0">
                <a:solidFill>
                  <a:srgbClr val="002060"/>
                </a:solidFill>
              </a:rPr>
              <a:t>des </a:t>
            </a:r>
            <a:r>
              <a:rPr lang="fr-FR" b="1" dirty="0">
                <a:solidFill>
                  <a:srgbClr val="002060"/>
                </a:solidFill>
              </a:rPr>
              <a:t>brûlés</a:t>
            </a:r>
            <a:r>
              <a:rPr lang="fr-FR" dirty="0">
                <a:solidFill>
                  <a:srgbClr val="002060"/>
                </a:solidFill>
              </a:rPr>
              <a:t> de Lyon Pierre </a:t>
            </a:r>
            <a:r>
              <a:rPr lang="fr-FR" dirty="0" err="1">
                <a:solidFill>
                  <a:srgbClr val="002060"/>
                </a:solidFill>
              </a:rPr>
              <a:t>Colson</a:t>
            </a:r>
            <a:endParaRPr lang="fr-FR" dirty="0">
              <a:solidFill>
                <a:srgbClr val="002060"/>
              </a:solidFill>
            </a:endParaRPr>
          </a:p>
          <a:p>
            <a:pPr lvl="1"/>
            <a:r>
              <a:rPr lang="fr-FR" dirty="0">
                <a:solidFill>
                  <a:srgbClr val="002060"/>
                </a:solidFill>
              </a:rPr>
              <a:t>Siège du </a:t>
            </a:r>
            <a:r>
              <a:rPr lang="fr-FR" b="1" dirty="0">
                <a:solidFill>
                  <a:srgbClr val="002060"/>
                </a:solidFill>
              </a:rPr>
              <a:t>SAMU </a:t>
            </a:r>
            <a:r>
              <a:rPr lang="fr-FR" dirty="0">
                <a:solidFill>
                  <a:srgbClr val="002060"/>
                </a:solidFill>
              </a:rPr>
              <a:t>de Lyon, du SAS 69 </a:t>
            </a:r>
            <a:endParaRPr lang="fr-FR" dirty="0" smtClean="0">
              <a:solidFill>
                <a:srgbClr val="002060"/>
              </a:solidFill>
            </a:endParaRPr>
          </a:p>
          <a:p>
            <a:pPr lvl="1"/>
            <a:r>
              <a:rPr lang="fr-FR" b="1" dirty="0" smtClean="0">
                <a:solidFill>
                  <a:srgbClr val="002060"/>
                </a:solidFill>
              </a:rPr>
              <a:t>Trauma Center </a:t>
            </a:r>
            <a:r>
              <a:rPr lang="fr-FR" dirty="0" smtClean="0">
                <a:solidFill>
                  <a:srgbClr val="002060"/>
                </a:solidFill>
              </a:rPr>
              <a:t>disposant </a:t>
            </a:r>
            <a:r>
              <a:rPr lang="fr-FR" dirty="0">
                <a:solidFill>
                  <a:srgbClr val="002060"/>
                </a:solidFill>
              </a:rPr>
              <a:t>d’un plateau chirurgical et de radiologie </a:t>
            </a:r>
            <a:r>
              <a:rPr lang="fr-FR" dirty="0" smtClean="0">
                <a:solidFill>
                  <a:srgbClr val="002060"/>
                </a:solidFill>
              </a:rPr>
              <a:t>interventionnelle</a:t>
            </a:r>
          </a:p>
          <a:p>
            <a:pPr marL="457200" lvl="1" indent="0">
              <a:buNone/>
            </a:pPr>
            <a:endParaRPr lang="fr-FR" dirty="0" smtClean="0">
              <a:solidFill>
                <a:srgbClr val="002060"/>
              </a:solidFill>
            </a:endParaRPr>
          </a:p>
          <a:p>
            <a:pPr lvl="1"/>
            <a:endParaRPr lang="fr-FR" sz="1900" dirty="0">
              <a:solidFill>
                <a:schemeClr val="tx2"/>
              </a:solidFill>
            </a:endParaRPr>
          </a:p>
          <a:p>
            <a:endParaRPr lang="fr-FR" dirty="0">
              <a:solidFill>
                <a:schemeClr val="tx2"/>
              </a:solidFill>
            </a:endParaRPr>
          </a:p>
          <a:p>
            <a:endParaRPr lang="fr-FR" dirty="0">
              <a:solidFill>
                <a:schemeClr val="tx2"/>
              </a:solidFill>
            </a:endParaRPr>
          </a:p>
        </p:txBody>
      </p:sp>
      <p:pic>
        <p:nvPicPr>
          <p:cNvPr id="6" name="Image 5" descr="C:\Users\beninial\AppData\Local\Microsoft\Windows\INetCache\Content.Word\HEH - FIGURE 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92" y="1201981"/>
            <a:ext cx="6744220" cy="4450562"/>
          </a:xfrm>
          <a:prstGeom prst="rect">
            <a:avLst/>
          </a:prstGeom>
          <a:noFill/>
          <a:ln>
            <a:noFill/>
          </a:ln>
        </p:spPr>
      </p:pic>
    </p:spTree>
    <p:extLst>
      <p:ext uri="{BB962C8B-B14F-4D97-AF65-F5344CB8AC3E}">
        <p14:creationId xmlns:p14="http://schemas.microsoft.com/office/powerpoint/2010/main" val="393547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6</a:t>
            </a:fld>
            <a:endParaRPr lang="fr-FR" dirty="0"/>
          </a:p>
        </p:txBody>
      </p:sp>
      <p:grpSp>
        <p:nvGrpSpPr>
          <p:cNvPr id="4" name="Groupe 3">
            <a:extLst>
              <a:ext uri="{FF2B5EF4-FFF2-40B4-BE49-F238E27FC236}">
                <a16:creationId xmlns:a16="http://schemas.microsoft.com/office/drawing/2014/main" id="{A24DE20C-2F2D-40ED-B705-1FB1EBC4F271}"/>
              </a:ext>
            </a:extLst>
          </p:cNvPr>
          <p:cNvGrpSpPr/>
          <p:nvPr/>
        </p:nvGrpSpPr>
        <p:grpSpPr>
          <a:xfrm>
            <a:off x="101599" y="169446"/>
            <a:ext cx="11477591" cy="6099273"/>
            <a:chOff x="101600" y="169447"/>
            <a:chExt cx="11502168" cy="5631914"/>
          </a:xfrm>
        </p:grpSpPr>
        <p:pic>
          <p:nvPicPr>
            <p:cNvPr id="12" name="Image 11"/>
            <p:cNvPicPr>
              <a:picLocks noChangeAspect="1"/>
            </p:cNvPicPr>
            <p:nvPr/>
          </p:nvPicPr>
          <p:blipFill>
            <a:blip r:embed="rId3"/>
            <a:stretch>
              <a:fillRect/>
            </a:stretch>
          </p:blipFill>
          <p:spPr>
            <a:xfrm>
              <a:off x="101600" y="169447"/>
              <a:ext cx="11502168" cy="5631914"/>
            </a:xfrm>
            <a:prstGeom prst="rect">
              <a:avLst/>
            </a:prstGeom>
          </p:spPr>
        </p:pic>
        <p:sp>
          <p:nvSpPr>
            <p:cNvPr id="3" name="Rectangle 2">
              <a:extLst>
                <a:ext uri="{FF2B5EF4-FFF2-40B4-BE49-F238E27FC236}">
                  <a16:creationId xmlns:a16="http://schemas.microsoft.com/office/drawing/2014/main" id="{6883FD6E-614A-4568-927D-53D199EC270A}"/>
                </a:ext>
              </a:extLst>
            </p:cNvPr>
            <p:cNvSpPr/>
            <p:nvPr/>
          </p:nvSpPr>
          <p:spPr>
            <a:xfrm>
              <a:off x="101600" y="711198"/>
              <a:ext cx="2694004" cy="375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2"/>
                  </a:solidFill>
                </a:rPr>
                <a:t>CHIFFRES-CLES</a:t>
              </a:r>
            </a:p>
          </p:txBody>
        </p:sp>
      </p:grpSp>
    </p:spTree>
    <p:extLst>
      <p:ext uri="{BB962C8B-B14F-4D97-AF65-F5344CB8AC3E}">
        <p14:creationId xmlns:p14="http://schemas.microsoft.com/office/powerpoint/2010/main" val="2136377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9"/>
          </p:nvPr>
        </p:nvSpPr>
        <p:spPr>
          <a:xfrm>
            <a:off x="1297622" y="3215844"/>
            <a:ext cx="10136353" cy="884668"/>
          </a:xfrm>
        </p:spPr>
        <p:txBody>
          <a:bodyPr/>
          <a:lstStyle/>
          <a:p>
            <a:r>
              <a:rPr lang="fr-FR" dirty="0"/>
              <a:t>MODERNISATION DE L’HOPITAL</a:t>
            </a:r>
          </a:p>
          <a:p>
            <a:r>
              <a:rPr lang="fr-FR" dirty="0"/>
              <a:t>PROJET DU PAVILLON E</a:t>
            </a:r>
          </a:p>
        </p:txBody>
      </p:sp>
    </p:spTree>
    <p:extLst>
      <p:ext uri="{BB962C8B-B14F-4D97-AF65-F5344CB8AC3E}">
        <p14:creationId xmlns:p14="http://schemas.microsoft.com/office/powerpoint/2010/main" val="3727120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8</a:t>
            </a:fld>
            <a:endParaRPr lang="fr-FR" dirty="0"/>
          </a:p>
        </p:txBody>
      </p:sp>
      <p:sp>
        <p:nvSpPr>
          <p:cNvPr id="4" name="Espace réservé du texte 3"/>
          <p:cNvSpPr>
            <a:spLocks noGrp="1"/>
          </p:cNvSpPr>
          <p:nvPr>
            <p:ph type="body" sz="quarter" idx="19"/>
          </p:nvPr>
        </p:nvSpPr>
        <p:spPr>
          <a:xfrm>
            <a:off x="81279" y="56156"/>
            <a:ext cx="11886601" cy="535484"/>
          </a:xfrm>
        </p:spPr>
        <p:txBody>
          <a:bodyPr/>
          <a:lstStyle/>
          <a:p>
            <a:r>
              <a:rPr lang="fr-FR" dirty="0"/>
              <a:t>LA MODERNISATION DE L’HOPITAL</a:t>
            </a:r>
          </a:p>
        </p:txBody>
      </p:sp>
      <p:pic>
        <p:nvPicPr>
          <p:cNvPr id="10" name="Image 9"/>
          <p:cNvPicPr/>
          <p:nvPr/>
        </p:nvPicPr>
        <p:blipFill>
          <a:blip r:embed="rId3"/>
          <a:stretch>
            <a:fillRect/>
          </a:stretch>
        </p:blipFill>
        <p:spPr>
          <a:xfrm>
            <a:off x="-1" y="744583"/>
            <a:ext cx="7045125" cy="6033770"/>
          </a:xfrm>
          <a:prstGeom prst="rect">
            <a:avLst/>
          </a:prstGeom>
        </p:spPr>
      </p:pic>
      <p:graphicFrame>
        <p:nvGraphicFramePr>
          <p:cNvPr id="5" name="Diagramme 4">
            <a:extLst>
              <a:ext uri="{FF2B5EF4-FFF2-40B4-BE49-F238E27FC236}">
                <a16:creationId xmlns:a16="http://schemas.microsoft.com/office/drawing/2014/main" id="{A4A14DEA-F8C3-4749-9B57-361606971AA4}"/>
              </a:ext>
            </a:extLst>
          </p:cNvPr>
          <p:cNvGraphicFramePr/>
          <p:nvPr>
            <p:extLst>
              <p:ext uri="{D42A27DB-BD31-4B8C-83A1-F6EECF244321}">
                <p14:modId xmlns:p14="http://schemas.microsoft.com/office/powerpoint/2010/main" val="2645028367"/>
              </p:ext>
            </p:extLst>
          </p:nvPr>
        </p:nvGraphicFramePr>
        <p:xfrm>
          <a:off x="7045124" y="803498"/>
          <a:ext cx="4922757" cy="5889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1474513" y="1865327"/>
            <a:ext cx="407963" cy="523220"/>
          </a:xfrm>
          <a:prstGeom prst="rect">
            <a:avLst/>
          </a:prstGeom>
          <a:noFill/>
        </p:spPr>
        <p:txBody>
          <a:bodyPr wrap="square" rtlCol="0">
            <a:spAutoFit/>
          </a:bodyPr>
          <a:lstStyle/>
          <a:p>
            <a:r>
              <a:rPr lang="fr-FR" sz="2800" b="1" dirty="0">
                <a:solidFill>
                  <a:srgbClr val="002060"/>
                </a:solidFill>
              </a:rPr>
              <a:t>B</a:t>
            </a:r>
          </a:p>
        </p:txBody>
      </p:sp>
      <p:sp>
        <p:nvSpPr>
          <p:cNvPr id="7" name="ZoneTexte 6"/>
          <p:cNvSpPr txBox="1"/>
          <p:nvPr/>
        </p:nvSpPr>
        <p:spPr>
          <a:xfrm>
            <a:off x="4133557" y="2132613"/>
            <a:ext cx="407963" cy="523220"/>
          </a:xfrm>
          <a:prstGeom prst="rect">
            <a:avLst/>
          </a:prstGeom>
          <a:noFill/>
        </p:spPr>
        <p:txBody>
          <a:bodyPr wrap="square" rtlCol="0">
            <a:spAutoFit/>
          </a:bodyPr>
          <a:lstStyle/>
          <a:p>
            <a:r>
              <a:rPr lang="fr-FR" sz="2800" b="1" dirty="0">
                <a:solidFill>
                  <a:srgbClr val="002060"/>
                </a:solidFill>
              </a:rPr>
              <a:t>E</a:t>
            </a:r>
          </a:p>
        </p:txBody>
      </p:sp>
      <p:sp>
        <p:nvSpPr>
          <p:cNvPr id="8" name="ZoneTexte 7"/>
          <p:cNvSpPr txBox="1"/>
          <p:nvPr/>
        </p:nvSpPr>
        <p:spPr>
          <a:xfrm>
            <a:off x="2214239" y="1871003"/>
            <a:ext cx="407963" cy="523220"/>
          </a:xfrm>
          <a:prstGeom prst="rect">
            <a:avLst/>
          </a:prstGeom>
          <a:noFill/>
        </p:spPr>
        <p:txBody>
          <a:bodyPr wrap="square" rtlCol="0">
            <a:spAutoFit/>
          </a:bodyPr>
          <a:lstStyle/>
          <a:p>
            <a:r>
              <a:rPr lang="fr-FR" sz="2800" b="1" dirty="0">
                <a:solidFill>
                  <a:srgbClr val="002060"/>
                </a:solidFill>
              </a:rPr>
              <a:t>C</a:t>
            </a:r>
          </a:p>
        </p:txBody>
      </p:sp>
      <p:sp>
        <p:nvSpPr>
          <p:cNvPr id="9" name="ZoneTexte 8"/>
          <p:cNvSpPr txBox="1"/>
          <p:nvPr/>
        </p:nvSpPr>
        <p:spPr>
          <a:xfrm>
            <a:off x="4123006" y="2968283"/>
            <a:ext cx="407963" cy="523220"/>
          </a:xfrm>
          <a:prstGeom prst="rect">
            <a:avLst/>
          </a:prstGeom>
          <a:noFill/>
        </p:spPr>
        <p:txBody>
          <a:bodyPr wrap="square" rtlCol="0">
            <a:spAutoFit/>
          </a:bodyPr>
          <a:lstStyle/>
          <a:p>
            <a:r>
              <a:rPr lang="fr-FR" sz="2800" b="1" dirty="0">
                <a:solidFill>
                  <a:srgbClr val="002060"/>
                </a:solidFill>
              </a:rPr>
              <a:t>H</a:t>
            </a:r>
          </a:p>
        </p:txBody>
      </p:sp>
      <p:sp>
        <p:nvSpPr>
          <p:cNvPr id="12" name="ZoneTexte 11"/>
          <p:cNvSpPr txBox="1"/>
          <p:nvPr/>
        </p:nvSpPr>
        <p:spPr>
          <a:xfrm>
            <a:off x="4123005" y="3748405"/>
            <a:ext cx="407963" cy="523220"/>
          </a:xfrm>
          <a:prstGeom prst="rect">
            <a:avLst/>
          </a:prstGeom>
          <a:noFill/>
        </p:spPr>
        <p:txBody>
          <a:bodyPr wrap="square" rtlCol="0">
            <a:spAutoFit/>
          </a:bodyPr>
          <a:lstStyle/>
          <a:p>
            <a:r>
              <a:rPr lang="fr-FR" sz="2800" b="1" dirty="0">
                <a:solidFill>
                  <a:srgbClr val="002060"/>
                </a:solidFill>
              </a:rPr>
              <a:t>N</a:t>
            </a:r>
          </a:p>
        </p:txBody>
      </p:sp>
      <p:sp>
        <p:nvSpPr>
          <p:cNvPr id="13" name="ZoneTexte 12"/>
          <p:cNvSpPr txBox="1"/>
          <p:nvPr/>
        </p:nvSpPr>
        <p:spPr>
          <a:xfrm>
            <a:off x="5017339" y="4825219"/>
            <a:ext cx="407963" cy="523220"/>
          </a:xfrm>
          <a:prstGeom prst="rect">
            <a:avLst/>
          </a:prstGeom>
          <a:noFill/>
        </p:spPr>
        <p:txBody>
          <a:bodyPr wrap="square" rtlCol="0">
            <a:spAutoFit/>
          </a:bodyPr>
          <a:lstStyle/>
          <a:p>
            <a:r>
              <a:rPr lang="fr-FR" sz="2800" b="1" dirty="0">
                <a:solidFill>
                  <a:srgbClr val="002060"/>
                </a:solidFill>
              </a:rPr>
              <a:t>T</a:t>
            </a:r>
          </a:p>
        </p:txBody>
      </p:sp>
      <p:sp>
        <p:nvSpPr>
          <p:cNvPr id="14" name="ZoneTexte 13"/>
          <p:cNvSpPr txBox="1"/>
          <p:nvPr/>
        </p:nvSpPr>
        <p:spPr>
          <a:xfrm>
            <a:off x="1449895" y="2445063"/>
            <a:ext cx="407963" cy="523220"/>
          </a:xfrm>
          <a:prstGeom prst="rect">
            <a:avLst/>
          </a:prstGeom>
          <a:noFill/>
        </p:spPr>
        <p:txBody>
          <a:bodyPr wrap="square" rtlCol="0">
            <a:spAutoFit/>
          </a:bodyPr>
          <a:lstStyle/>
          <a:p>
            <a:r>
              <a:rPr lang="fr-FR" sz="2800" b="1" dirty="0">
                <a:solidFill>
                  <a:srgbClr val="002060"/>
                </a:solidFill>
              </a:rPr>
              <a:t>A</a:t>
            </a:r>
          </a:p>
        </p:txBody>
      </p:sp>
      <p:sp>
        <p:nvSpPr>
          <p:cNvPr id="15" name="ZoneTexte 14"/>
          <p:cNvSpPr txBox="1"/>
          <p:nvPr/>
        </p:nvSpPr>
        <p:spPr>
          <a:xfrm>
            <a:off x="5153646" y="2968283"/>
            <a:ext cx="407963" cy="523220"/>
          </a:xfrm>
          <a:prstGeom prst="rect">
            <a:avLst/>
          </a:prstGeom>
          <a:noFill/>
        </p:spPr>
        <p:txBody>
          <a:bodyPr wrap="square" rtlCol="0">
            <a:spAutoFit/>
          </a:bodyPr>
          <a:lstStyle/>
          <a:p>
            <a:r>
              <a:rPr lang="fr-FR" sz="2800" b="1" dirty="0" smtClean="0">
                <a:solidFill>
                  <a:srgbClr val="002060"/>
                </a:solidFill>
              </a:rPr>
              <a:t>I</a:t>
            </a:r>
            <a:endParaRPr lang="fr-FR" sz="2800" b="1" dirty="0">
              <a:solidFill>
                <a:srgbClr val="002060"/>
              </a:solidFill>
            </a:endParaRPr>
          </a:p>
        </p:txBody>
      </p:sp>
    </p:spTree>
    <p:extLst>
      <p:ext uri="{BB962C8B-B14F-4D97-AF65-F5344CB8AC3E}">
        <p14:creationId xmlns:p14="http://schemas.microsoft.com/office/powerpoint/2010/main" val="4254780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6"/>
          </p:nvPr>
        </p:nvSpPr>
        <p:spPr/>
        <p:txBody>
          <a:bodyPr/>
          <a:lstStyle/>
          <a:p>
            <a:fld id="{27F63893-9D7C-4D41-AC61-E8ABFBCB521E}" type="slidenum">
              <a:rPr lang="fr-FR" smtClean="0"/>
              <a:pPr/>
              <a:t>9</a:t>
            </a:fld>
            <a:endParaRPr lang="fr-FR" dirty="0"/>
          </a:p>
        </p:txBody>
      </p:sp>
      <p:graphicFrame>
        <p:nvGraphicFramePr>
          <p:cNvPr id="5" name="Diagramme 4">
            <a:extLst>
              <a:ext uri="{FF2B5EF4-FFF2-40B4-BE49-F238E27FC236}">
                <a16:creationId xmlns:a16="http://schemas.microsoft.com/office/drawing/2014/main" id="{A73BBDC1-01AE-4149-9A8A-AF5A14E6F776}"/>
              </a:ext>
            </a:extLst>
          </p:cNvPr>
          <p:cNvGraphicFramePr/>
          <p:nvPr>
            <p:extLst>
              <p:ext uri="{D42A27DB-BD31-4B8C-83A1-F6EECF244321}">
                <p14:modId xmlns:p14="http://schemas.microsoft.com/office/powerpoint/2010/main" val="2924040215"/>
              </p:ext>
            </p:extLst>
          </p:nvPr>
        </p:nvGraphicFramePr>
        <p:xfrm>
          <a:off x="321829" y="479329"/>
          <a:ext cx="11257361" cy="5899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quarter" idx="19"/>
          </p:nvPr>
        </p:nvSpPr>
        <p:spPr>
          <a:xfrm>
            <a:off x="101600" y="52858"/>
            <a:ext cx="10134306" cy="535484"/>
          </a:xfrm>
        </p:spPr>
        <p:txBody>
          <a:bodyPr/>
          <a:lstStyle/>
          <a:p>
            <a:r>
              <a:rPr lang="fr-FR" dirty="0"/>
              <a:t>LA RECONSTRUCTION DU Pavillon E</a:t>
            </a:r>
          </a:p>
        </p:txBody>
      </p:sp>
    </p:spTree>
    <p:extLst>
      <p:ext uri="{BB962C8B-B14F-4D97-AF65-F5344CB8AC3E}">
        <p14:creationId xmlns:p14="http://schemas.microsoft.com/office/powerpoint/2010/main" val="293398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HCL-FR-19">
  <a:themeElements>
    <a:clrScheme name="HCL - thème">
      <a:dk1>
        <a:srgbClr val="838282"/>
      </a:dk1>
      <a:lt1>
        <a:srgbClr val="FFFFFF"/>
      </a:lt1>
      <a:dk2>
        <a:srgbClr val="004562"/>
      </a:dk2>
      <a:lt2>
        <a:srgbClr val="00B5EF"/>
      </a:lt2>
      <a:accent1>
        <a:srgbClr val="8DCCC0"/>
      </a:accent1>
      <a:accent2>
        <a:srgbClr val="F6C755"/>
      </a:accent2>
      <a:accent3>
        <a:srgbClr val="B0CF79"/>
      </a:accent3>
      <a:accent4>
        <a:srgbClr val="7F80B0"/>
      </a:accent4>
      <a:accent5>
        <a:srgbClr val="E57A52"/>
      </a:accent5>
      <a:accent6>
        <a:srgbClr val="9C8F81"/>
      </a:accent6>
      <a:hlink>
        <a:srgbClr val="F1AB57"/>
      </a:hlink>
      <a:folHlink>
        <a:srgbClr val="EA91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F8BE4A3B-AA2C-44E6-8FBA-64A1430941F1}" vid="{941CCEBE-53CA-4F19-A99C-D1217CD1B3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PPT-HCL-2023</Template>
  <TotalTime>2830</TotalTime>
  <Words>2816</Words>
  <Application>Microsoft Office PowerPoint</Application>
  <PresentationFormat>Grand écran</PresentationFormat>
  <Paragraphs>523</Paragraphs>
  <Slides>48</Slides>
  <Notes>45</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48</vt:i4>
      </vt:variant>
    </vt:vector>
  </HeadingPairs>
  <TitlesOfParts>
    <vt:vector size="53" baseType="lpstr">
      <vt:lpstr>Arial</vt:lpstr>
      <vt:lpstr>Calibri</vt:lpstr>
      <vt:lpstr>Police système</vt:lpstr>
      <vt:lpstr>PPT HCL-FR-19</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JACONELLI, Michael</dc:creator>
  <cp:lastModifiedBy>JACONELLI, Michael</cp:lastModifiedBy>
  <cp:revision>244</cp:revision>
  <cp:lastPrinted>2019-07-11T12:29:28Z</cp:lastPrinted>
  <dcterms:created xsi:type="dcterms:W3CDTF">2024-11-25T13:30:50Z</dcterms:created>
  <dcterms:modified xsi:type="dcterms:W3CDTF">2025-04-03T15:22:00Z</dcterms:modified>
</cp:coreProperties>
</file>